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7" r:id="rId7"/>
    <p:sldId id="261" r:id="rId8"/>
    <p:sldId id="268" r:id="rId9"/>
    <p:sldId id="263" r:id="rId10"/>
    <p:sldId id="269" r:id="rId11"/>
    <p:sldId id="264" r:id="rId12"/>
    <p:sldId id="262" r:id="rId13"/>
    <p:sldId id="270" r:id="rId14"/>
    <p:sldId id="271" r:id="rId15"/>
    <p:sldId id="272" r:id="rId16"/>
    <p:sldId id="273" r:id="rId17"/>
    <p:sldId id="26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82879CE-C128-441B-84D0-4F20A48CF0FA}" type="datetimeFigureOut">
              <a:rPr lang="en-GB" smtClean="0"/>
              <a:t>29/10/2020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4103253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2879CE-C128-441B-84D0-4F20A48CF0FA}" type="datetimeFigureOut">
              <a:rPr lang="en-GB" smtClean="0"/>
              <a:t>29/10/2020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3797863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82879CE-C128-441B-84D0-4F20A48CF0FA}" type="datetimeFigureOut">
              <a:rPr lang="en-GB" smtClean="0"/>
              <a:t>29/10/2020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3704099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82879CE-C128-441B-84D0-4F20A48CF0FA}" type="datetimeFigureOut">
              <a:rPr lang="en-GB" smtClean="0"/>
              <a:t>29/10/2020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363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82879CE-C128-441B-84D0-4F20A48CF0FA}" type="datetimeFigureOut">
              <a:rPr lang="en-GB" smtClean="0"/>
              <a:t>29/10/2020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951744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82879CE-C128-441B-84D0-4F20A48CF0FA}" type="datetimeFigureOut">
              <a:rPr lang="en-GB" smtClean="0"/>
              <a:t>29/10/2020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182788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2879CE-C128-441B-84D0-4F20A48CF0FA}" type="datetimeFigureOut">
              <a:rPr lang="en-GB" smtClean="0"/>
              <a:t>29/10/2020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40535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82879CE-C128-441B-84D0-4F20A48CF0FA}" type="datetimeFigureOut">
              <a:rPr lang="en-GB" smtClean="0"/>
              <a:t>29/10/2020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1789478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82879CE-C128-441B-84D0-4F20A48CF0FA}" type="datetimeFigureOut">
              <a:rPr lang="en-GB" smtClean="0"/>
              <a:t>29/10/2020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3828926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2879CE-C128-441B-84D0-4F20A48CF0FA}" type="datetimeFigureOut">
              <a:rPr lang="en-GB" smtClean="0"/>
              <a:t>29/10/2020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1806640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2879CE-C128-441B-84D0-4F20A48CF0FA}" type="datetimeFigureOut">
              <a:rPr lang="en-GB" smtClean="0"/>
              <a:t>29/10/2020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122876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2879CE-C128-441B-84D0-4F20A48CF0FA}" type="datetimeFigureOut">
              <a:rPr lang="en-GB" smtClean="0"/>
              <a:t>29/10/2020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231249-7782-4336-A83F-824A321FE4DD}" type="slidenum">
              <a:rPr lang="en-GB" smtClean="0"/>
              <a:t>‹#›</a:t>
            </a:fld>
            <a:endParaRPr lang="en-GB"/>
          </a:p>
        </p:txBody>
      </p:sp>
    </p:spTree>
    <p:extLst>
      <p:ext uri="{BB962C8B-B14F-4D97-AF65-F5344CB8AC3E}">
        <p14:creationId xmlns:p14="http://schemas.microsoft.com/office/powerpoint/2010/main" val="31166008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6583679" y="331687"/>
            <a:ext cx="5447211" cy="6186309"/>
          </a:xfrm>
          <a:prstGeom prst="rect">
            <a:avLst/>
          </a:prstGeom>
          <a:noFill/>
        </p:spPr>
        <p:txBody>
          <a:bodyPr wrap="square" rtlCol="0">
            <a:spAutoFit/>
          </a:bodyPr>
          <a:lstStyle/>
          <a:p>
            <a:pPr algn="ctr"/>
            <a:r>
              <a:rPr lang="en-GB" sz="6600" b="1" i="1" dirty="0">
                <a:latin typeface="Comic Sans MS" panose="030F0702030302020204" pitchFamily="66" charset="0"/>
              </a:rPr>
              <a:t>Christianity</a:t>
            </a:r>
          </a:p>
          <a:p>
            <a:pPr algn="ctr"/>
            <a:endParaRPr lang="en-GB" sz="6600" i="1" dirty="0">
              <a:latin typeface="Comic Sans MS" panose="030F0702030302020204" pitchFamily="66" charset="0"/>
            </a:endParaRPr>
          </a:p>
          <a:p>
            <a:pPr algn="ctr"/>
            <a:r>
              <a:rPr lang="en-GB" sz="6600" dirty="0">
                <a:latin typeface="Comic Sans MS" panose="030F0702030302020204" pitchFamily="66" charset="0"/>
              </a:rPr>
              <a:t>Symbolism in the Christmas Story</a:t>
            </a:r>
          </a:p>
        </p:txBody>
      </p:sp>
    </p:spTree>
    <p:extLst>
      <p:ext uri="{BB962C8B-B14F-4D97-AF65-F5344CB8AC3E}">
        <p14:creationId xmlns:p14="http://schemas.microsoft.com/office/powerpoint/2010/main" val="220837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39037"/>
            <a:ext cx="9144000" cy="1163637"/>
          </a:xfrm>
        </p:spPr>
        <p:txBody>
          <a:bodyPr/>
          <a:lstStyle/>
          <a:p>
            <a:pPr algn="r"/>
            <a:r>
              <a:rPr lang="en-GB" b="1" dirty="0">
                <a:latin typeface="Comic Sans MS" panose="030F0702030302020204" pitchFamily="66" charset="0"/>
              </a:rPr>
              <a:t>Lesson 1</a:t>
            </a:r>
          </a:p>
        </p:txBody>
      </p:sp>
      <p:sp>
        <p:nvSpPr>
          <p:cNvPr id="3" name="Subtitle 2"/>
          <p:cNvSpPr>
            <a:spLocks noGrp="1"/>
          </p:cNvSpPr>
          <p:nvPr>
            <p:ph type="subTitle" idx="1"/>
          </p:nvPr>
        </p:nvSpPr>
        <p:spPr>
          <a:xfrm>
            <a:off x="1524000" y="3017521"/>
            <a:ext cx="9144000" cy="3344090"/>
          </a:xfrm>
        </p:spPr>
        <p:txBody>
          <a:bodyPr>
            <a:normAutofit/>
          </a:bodyPr>
          <a:lstStyle/>
          <a:p>
            <a:r>
              <a:rPr lang="en-GB" sz="3600" b="1" dirty="0">
                <a:latin typeface="Comic Sans MS" panose="030F0702030302020204" pitchFamily="66" charset="0"/>
              </a:rPr>
              <a:t>LO:</a:t>
            </a:r>
            <a:br>
              <a:rPr lang="en-GB" sz="3600" dirty="0">
                <a:latin typeface="Comic Sans MS" panose="030F0702030302020204" pitchFamily="66" charset="0"/>
              </a:rPr>
            </a:br>
            <a:r>
              <a:rPr lang="en-GB" sz="3600" dirty="0">
                <a:latin typeface="Comic Sans MS" panose="030F0702030302020204" pitchFamily="66" charset="0"/>
              </a:rPr>
              <a:t>*to understand how beliefs are conveyed</a:t>
            </a:r>
            <a:br>
              <a:rPr lang="en-GB" sz="3600" dirty="0">
                <a:latin typeface="Comic Sans MS" panose="030F0702030302020204" pitchFamily="66" charset="0"/>
              </a:rPr>
            </a:br>
            <a:r>
              <a:rPr lang="en-GB" sz="3600" dirty="0">
                <a:latin typeface="Comic Sans MS" panose="030F0702030302020204" pitchFamily="66" charset="0"/>
              </a:rPr>
              <a:t>*to understand beliefs and teachings</a:t>
            </a:r>
          </a:p>
          <a:p>
            <a:endParaRPr lang="en-GB" sz="3600" dirty="0">
              <a:latin typeface="Comic Sans MS" panose="030F0702030302020204" pitchFamily="66" charset="0"/>
            </a:endParaRPr>
          </a:p>
          <a:p>
            <a:r>
              <a:rPr lang="en-GB" sz="3600" b="1" dirty="0">
                <a:latin typeface="Comic Sans MS" panose="030F0702030302020204" pitchFamily="66" charset="0"/>
              </a:rPr>
              <a:t>C: </a:t>
            </a:r>
            <a:r>
              <a:rPr lang="en-GB" sz="3600" dirty="0">
                <a:latin typeface="Comic Sans MS" panose="030F0702030302020204" pitchFamily="66" charset="0"/>
              </a:rPr>
              <a:t>Christianity</a:t>
            </a:r>
          </a:p>
        </p:txBody>
      </p:sp>
    </p:spTree>
    <p:extLst>
      <p:ext uri="{BB962C8B-B14F-4D97-AF65-F5344CB8AC3E}">
        <p14:creationId xmlns:p14="http://schemas.microsoft.com/office/powerpoint/2010/main" val="3018609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798277"/>
            <a:ext cx="10515600" cy="2912012"/>
          </a:xfrm>
        </p:spPr>
        <p:txBody>
          <a:bodyPr>
            <a:normAutofit/>
          </a:bodyPr>
          <a:lstStyle/>
          <a:p>
            <a:r>
              <a:rPr lang="en-GB" sz="3200" dirty="0">
                <a:latin typeface="Comic Sans MS" panose="030F0702030302020204" pitchFamily="66" charset="0"/>
              </a:rPr>
              <a:t>How do you express ideas that are most important to you?</a:t>
            </a:r>
          </a:p>
          <a:p>
            <a:r>
              <a:rPr lang="en-GB" sz="3200" dirty="0">
                <a:latin typeface="Comic Sans MS" panose="030F0702030302020204" pitchFamily="66" charset="0"/>
              </a:rPr>
              <a:t>Are there some ideas and experiences that are too difficult to express in words?</a:t>
            </a:r>
          </a:p>
          <a:p>
            <a:r>
              <a:rPr lang="en-GB" sz="3200" dirty="0">
                <a:latin typeface="Comic Sans MS" panose="030F0702030302020204" pitchFamily="66" charset="0"/>
              </a:rPr>
              <a:t>How could you express who you are without words?</a:t>
            </a:r>
          </a:p>
        </p:txBody>
      </p:sp>
      <p:pic>
        <p:nvPicPr>
          <p:cNvPr id="2050"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7456" y="0"/>
            <a:ext cx="4597088" cy="3601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4022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b="1" i="1" dirty="0">
                <a:latin typeface="Comic Sans MS" panose="030F0702030302020204" pitchFamily="66" charset="0"/>
              </a:rPr>
              <a:t>Symbol</a:t>
            </a:r>
          </a:p>
        </p:txBody>
      </p:sp>
      <p:sp>
        <p:nvSpPr>
          <p:cNvPr id="3" name="Content Placeholder 2"/>
          <p:cNvSpPr>
            <a:spLocks noGrp="1"/>
          </p:cNvSpPr>
          <p:nvPr>
            <p:ph idx="1"/>
          </p:nvPr>
        </p:nvSpPr>
        <p:spPr>
          <a:xfrm>
            <a:off x="838200" y="2307102"/>
            <a:ext cx="10515600" cy="3869861"/>
          </a:xfrm>
        </p:spPr>
        <p:txBody>
          <a:bodyPr>
            <a:noAutofit/>
          </a:bodyPr>
          <a:lstStyle/>
          <a:p>
            <a:r>
              <a:rPr lang="en-GB" sz="3200" dirty="0">
                <a:latin typeface="Comic Sans MS" panose="030F0702030302020204" pitchFamily="66" charset="0"/>
              </a:rPr>
              <a:t>Have you heard of this word before?</a:t>
            </a:r>
          </a:p>
          <a:p>
            <a:r>
              <a:rPr lang="en-GB" sz="3200" dirty="0">
                <a:latin typeface="Comic Sans MS" panose="030F0702030302020204" pitchFamily="66" charset="0"/>
              </a:rPr>
              <a:t>What does this word mean?</a:t>
            </a:r>
          </a:p>
          <a:p>
            <a:endParaRPr lang="en-GB" sz="3200" dirty="0">
              <a:latin typeface="Comic Sans MS" panose="030F0702030302020204" pitchFamily="66" charset="0"/>
            </a:endParaRPr>
          </a:p>
          <a:p>
            <a:r>
              <a:rPr lang="en-GB" sz="3200" i="1" dirty="0">
                <a:latin typeface="Comic Sans MS" panose="030F0702030302020204" pitchFamily="66" charset="0"/>
              </a:rPr>
              <a:t>A symbol is a sign, shape or object with a special meaning that is used to represent something else.</a:t>
            </a:r>
          </a:p>
          <a:p>
            <a:r>
              <a:rPr lang="en-GB" sz="3200" i="1" dirty="0">
                <a:latin typeface="Comic Sans MS" panose="030F0702030302020204" pitchFamily="66" charset="0"/>
              </a:rPr>
              <a:t>Symbols are often used in religious events and festivals.</a:t>
            </a:r>
          </a:p>
        </p:txBody>
      </p:sp>
    </p:spTree>
    <p:extLst>
      <p:ext uri="{BB962C8B-B14F-4D97-AF65-F5344CB8AC3E}">
        <p14:creationId xmlns:p14="http://schemas.microsoft.com/office/powerpoint/2010/main" val="42096309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Symbols are something we recognise. </a:t>
            </a:r>
          </a:p>
        </p:txBody>
      </p:sp>
      <p:pic>
        <p:nvPicPr>
          <p:cNvPr id="3074" name="Picture 2" descr="Image result for mcdonal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90688"/>
            <a:ext cx="2335237" cy="20452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coca col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06289" y="3735966"/>
            <a:ext cx="2307102" cy="230710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male fema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1526" y="1569842"/>
            <a:ext cx="2715376" cy="293182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everyday symbols"/>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27402" y="1484440"/>
            <a:ext cx="2800350" cy="28384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result for everyday symbols"/>
          <p:cNvPicPr>
            <a:picLocks noChangeAspect="1" noChangeArrowheads="1"/>
          </p:cNvPicPr>
          <p:nvPr/>
        </p:nvPicPr>
        <p:blipFill>
          <a:blip r:embed="rId6">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8934784" y="4228522"/>
            <a:ext cx="3970850" cy="2629478"/>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Image result for everyday symbols for kids"/>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19259" y="3735966"/>
            <a:ext cx="2794915" cy="2794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26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Symbols are something we recognise. </a:t>
            </a:r>
          </a:p>
        </p:txBody>
      </p:sp>
      <p:pic>
        <p:nvPicPr>
          <p:cNvPr id="4098" name="Picture 2" descr="Image result for religious symbols and names"/>
          <p:cNvPicPr>
            <a:picLocks noChangeAspect="1" noChangeArrowheads="1"/>
          </p:cNvPicPr>
          <p:nvPr/>
        </p:nvPicPr>
        <p:blipFill rotWithShape="1">
          <a:blip r:embed="rId2">
            <a:extLst>
              <a:ext uri="{28A0092B-C50C-407E-A947-70E740481C1C}">
                <a14:useLocalDpi xmlns:a14="http://schemas.microsoft.com/office/drawing/2010/main" val="0"/>
              </a:ext>
            </a:extLst>
          </a:blip>
          <a:srcRect l="5684" t="49422" r="6317" b="2168"/>
          <a:stretch/>
        </p:blipFill>
        <p:spPr bwMode="auto">
          <a:xfrm>
            <a:off x="0" y="1822730"/>
            <a:ext cx="12204130" cy="5035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904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3794" y="798683"/>
            <a:ext cx="10515600" cy="4351338"/>
          </a:xfrm>
        </p:spPr>
        <p:txBody>
          <a:bodyPr/>
          <a:lstStyle/>
          <a:p>
            <a:r>
              <a:rPr lang="en-GB" dirty="0">
                <a:latin typeface="Comic Sans MS" panose="030F0702030302020204" pitchFamily="66" charset="0"/>
              </a:rPr>
              <a:t>Think of as many symbols as you can to do with Christmas.</a:t>
            </a:r>
          </a:p>
          <a:p>
            <a:r>
              <a:rPr lang="en-GB" dirty="0">
                <a:latin typeface="Comic Sans MS" panose="030F0702030302020204" pitchFamily="66" charset="0"/>
              </a:rPr>
              <a:t>They could be religious or non-religious.</a:t>
            </a:r>
          </a:p>
          <a:p>
            <a:endParaRPr lang="en-GB" dirty="0">
              <a:latin typeface="Comic Sans MS" panose="030F0702030302020204" pitchFamily="66" charset="0"/>
            </a:endParaRPr>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8271803" y="1783633"/>
            <a:ext cx="3920197" cy="5074367"/>
          </a:xfrm>
          <a:prstGeom prst="rect">
            <a:avLst/>
          </a:prstGeom>
        </p:spPr>
      </p:pic>
    </p:spTree>
    <p:extLst>
      <p:ext uri="{BB962C8B-B14F-4D97-AF65-F5344CB8AC3E}">
        <p14:creationId xmlns:p14="http://schemas.microsoft.com/office/powerpoint/2010/main" val="830791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39" y="587668"/>
            <a:ext cx="10515600" cy="4351338"/>
          </a:xfrm>
        </p:spPr>
        <p:txBody>
          <a:bodyPr/>
          <a:lstStyle/>
          <a:p>
            <a:r>
              <a:rPr lang="en-GB" dirty="0">
                <a:latin typeface="Comic Sans MS" panose="030F0702030302020204" pitchFamily="66" charset="0"/>
              </a:rPr>
              <a:t>Read the Christmas story on the next slides.</a:t>
            </a:r>
          </a:p>
          <a:p>
            <a:r>
              <a:rPr lang="en-GB" dirty="0">
                <a:latin typeface="Comic Sans MS" panose="030F0702030302020204" pitchFamily="66" charset="0"/>
              </a:rPr>
              <a:t>Write down any important symbols which signal an important event.</a:t>
            </a:r>
            <a:endParaRPr lang="en-GB" dirty="0"/>
          </a:p>
        </p:txBody>
      </p:sp>
      <p:pic>
        <p:nvPicPr>
          <p:cNvPr id="6146" name="Picture 2" descr="Image result for nativity story"/>
          <p:cNvPicPr>
            <a:picLocks noChangeAspect="1" noChangeArrowheads="1"/>
          </p:cNvPicPr>
          <p:nvPr/>
        </p:nvPicPr>
        <p:blipFill rotWithShape="1">
          <a:blip r:embed="rId2">
            <a:extLst>
              <a:ext uri="{28A0092B-C50C-407E-A947-70E740481C1C}">
                <a14:useLocalDpi xmlns:a14="http://schemas.microsoft.com/office/drawing/2010/main" val="0"/>
              </a:ext>
            </a:extLst>
          </a:blip>
          <a:srcRect b="15928"/>
          <a:stretch/>
        </p:blipFill>
        <p:spPr bwMode="auto">
          <a:xfrm>
            <a:off x="1728650" y="2176536"/>
            <a:ext cx="8734700" cy="468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534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59" y="351692"/>
            <a:ext cx="11394831" cy="6372665"/>
          </a:xfrm>
        </p:spPr>
        <p:txBody>
          <a:bodyPr>
            <a:noAutofit/>
          </a:bodyPr>
          <a:lstStyle/>
          <a:p>
            <a:r>
              <a:rPr lang="en-GB" sz="1650" b="1" dirty="0">
                <a:latin typeface="Comic Sans MS" panose="030F0702030302020204" pitchFamily="66" charset="0"/>
              </a:rPr>
              <a:t>Luke 2:1-20 The Birth of Jesus</a:t>
            </a:r>
          </a:p>
          <a:p>
            <a:r>
              <a:rPr lang="en-GB" sz="1650" dirty="0">
                <a:latin typeface="Comic Sans MS" panose="030F0702030302020204" pitchFamily="66" charset="0"/>
              </a:rPr>
              <a:t>In those days Caesar Augustus issued a decree that a census should be taken of the entire Roman world.  (This was the first census that took place while </a:t>
            </a:r>
            <a:r>
              <a:rPr lang="en-GB" sz="1650" dirty="0" err="1">
                <a:latin typeface="Comic Sans MS" panose="030F0702030302020204" pitchFamily="66" charset="0"/>
              </a:rPr>
              <a:t>Quirinius</a:t>
            </a:r>
            <a:r>
              <a:rPr lang="en-GB" sz="1650" dirty="0">
                <a:latin typeface="Comic Sans MS" panose="030F0702030302020204" pitchFamily="66" charset="0"/>
              </a:rPr>
              <a:t> was governor of Syria.) And everyone went to their own town to register.</a:t>
            </a:r>
          </a:p>
          <a:p>
            <a:r>
              <a:rPr lang="en-GB" sz="1650" dirty="0">
                <a:latin typeface="Comic Sans MS" panose="030F0702030302020204" pitchFamily="66" charset="0"/>
              </a:rPr>
              <a:t>So Joseph also went up from the town of Nazareth in Galilee to Judea, to Bethlehem the town of David, because he belonged to the house and line of David. He went there to register with Mary, who was pledged to be married to him and was expecting a child. While they were there, the time came for the baby to be born, and she gave birth to her firstborn, a son. She wrapped him in cloths and placed him in a manger, because there was no guest room available for them.</a:t>
            </a:r>
          </a:p>
          <a:p>
            <a:r>
              <a:rPr lang="en-GB" sz="1650" dirty="0">
                <a:latin typeface="Comic Sans MS" panose="030F0702030302020204" pitchFamily="66" charset="0"/>
              </a:rPr>
              <a:t>And there were shepherds living out in the fields nearby, keeping watch over their flocks at night. An angel of the Lord appeared to them, and the glory of the Lord shone around them, and they were terrified. But the angel said to them, “Do not be afraid. I bring you good news that will cause great joy for all the people. Today in the town of David a </a:t>
            </a:r>
            <a:r>
              <a:rPr lang="en-GB" sz="1650" dirty="0" err="1">
                <a:latin typeface="Comic Sans MS" panose="030F0702030302020204" pitchFamily="66" charset="0"/>
              </a:rPr>
              <a:t>Savior</a:t>
            </a:r>
            <a:r>
              <a:rPr lang="en-GB" sz="1650" dirty="0">
                <a:latin typeface="Comic Sans MS" panose="030F0702030302020204" pitchFamily="66" charset="0"/>
              </a:rPr>
              <a:t> has been born to you; he is the Messiah, the Lord. This will be a sign to you: You will find a baby wrapped in cloths and lying in a manger.”</a:t>
            </a:r>
          </a:p>
          <a:p>
            <a:r>
              <a:rPr lang="en-GB" sz="1650" dirty="0">
                <a:latin typeface="Comic Sans MS" panose="030F0702030302020204" pitchFamily="66" charset="0"/>
              </a:rPr>
              <a:t>Suddenly a great company of the heavenly host appeared with the angel, praising God and saying,</a:t>
            </a:r>
          </a:p>
          <a:p>
            <a:r>
              <a:rPr lang="en-GB" sz="1650" dirty="0">
                <a:latin typeface="Comic Sans MS" panose="030F0702030302020204" pitchFamily="66" charset="0"/>
              </a:rPr>
              <a:t>“Glory to God in the highest heaven,</a:t>
            </a:r>
            <a:br>
              <a:rPr lang="en-GB" sz="1650" dirty="0">
                <a:latin typeface="Comic Sans MS" panose="030F0702030302020204" pitchFamily="66" charset="0"/>
              </a:rPr>
            </a:br>
            <a:r>
              <a:rPr lang="en-GB" sz="1650" dirty="0">
                <a:latin typeface="Comic Sans MS" panose="030F0702030302020204" pitchFamily="66" charset="0"/>
              </a:rPr>
              <a:t>    and on earth peace to those on whom his </a:t>
            </a:r>
            <a:r>
              <a:rPr lang="en-GB" sz="1650" dirty="0" err="1">
                <a:latin typeface="Comic Sans MS" panose="030F0702030302020204" pitchFamily="66" charset="0"/>
              </a:rPr>
              <a:t>favor</a:t>
            </a:r>
            <a:r>
              <a:rPr lang="en-GB" sz="1650" dirty="0">
                <a:latin typeface="Comic Sans MS" panose="030F0702030302020204" pitchFamily="66" charset="0"/>
              </a:rPr>
              <a:t> rests.”</a:t>
            </a:r>
          </a:p>
          <a:p>
            <a:r>
              <a:rPr lang="en-GB" sz="1650" dirty="0">
                <a:latin typeface="Comic Sans MS" panose="030F0702030302020204" pitchFamily="66" charset="0"/>
              </a:rPr>
              <a:t>When the angels had left them and gone into heaven, the shepherds said to one another, “Let’s go to Bethlehem and see this thing that has happened, which the Lord has told us about.”</a:t>
            </a:r>
          </a:p>
          <a:p>
            <a:r>
              <a:rPr lang="en-GB" sz="1650" dirty="0">
                <a:latin typeface="Comic Sans MS" panose="030F0702030302020204" pitchFamily="66" charset="0"/>
              </a:rPr>
              <a:t>So they hurried off and found Mary and Joseph, and the baby, who was lying in the manger. When they had seen him, they spread the word concerning what had been told them about this child, and all who heard it were amazed at what the shepherds said to them. But Mary treasured up all these things and pondered them in her heart. The shepherds returned, glorifying and praising God for all the things they had heard and seen, which were just as they had been told.</a:t>
            </a:r>
          </a:p>
          <a:p>
            <a:endParaRPr lang="en-GB" sz="1650" dirty="0">
              <a:latin typeface="Comic Sans MS" panose="030F0702030302020204" pitchFamily="66" charset="0"/>
            </a:endParaRPr>
          </a:p>
        </p:txBody>
      </p:sp>
    </p:spTree>
    <p:extLst>
      <p:ext uri="{BB962C8B-B14F-4D97-AF65-F5344CB8AC3E}">
        <p14:creationId xmlns:p14="http://schemas.microsoft.com/office/powerpoint/2010/main" val="582683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59" y="351692"/>
            <a:ext cx="11394831" cy="6372665"/>
          </a:xfrm>
        </p:spPr>
        <p:txBody>
          <a:bodyPr>
            <a:noAutofit/>
          </a:bodyPr>
          <a:lstStyle/>
          <a:p>
            <a:r>
              <a:rPr lang="en-GB" sz="2000" b="1" dirty="0">
                <a:latin typeface="Comic Sans MS" panose="030F0702030302020204" pitchFamily="66" charset="0"/>
              </a:rPr>
              <a:t>The Visit of the Wise Men</a:t>
            </a:r>
          </a:p>
          <a:p>
            <a:r>
              <a:rPr lang="en-GB" sz="2000" dirty="0">
                <a:latin typeface="Comic Sans MS" panose="030F0702030302020204" pitchFamily="66" charset="0"/>
              </a:rPr>
              <a:t>Now after Jesus was born in Bethlehem of Judea in the days of Herod the king, behold, wise men from the east came to Jerusalem,</a:t>
            </a:r>
            <a:r>
              <a:rPr lang="en-GB" sz="2000" b="1" baseline="30000" dirty="0">
                <a:latin typeface="Comic Sans MS" panose="030F0702030302020204" pitchFamily="66" charset="0"/>
              </a:rPr>
              <a:t> </a:t>
            </a:r>
            <a:r>
              <a:rPr lang="en-GB" sz="2000" dirty="0">
                <a:latin typeface="Comic Sans MS" panose="030F0702030302020204" pitchFamily="66" charset="0"/>
              </a:rPr>
              <a:t>saying, “Where is he who has been born king of the Jews? For we saw his star when it rose and have come to worship him.” When Herod the king heard this, he was troubled, and all Jerusalem with him; and assembling all the chief priests and scribes of the people, he inquired of them where the Christ was to be born. They told him, “In Bethlehem of Judea, for so it is written by the prophet:</a:t>
            </a:r>
          </a:p>
          <a:p>
            <a:r>
              <a:rPr lang="en-GB" sz="2000" dirty="0">
                <a:latin typeface="Comic Sans MS" panose="030F0702030302020204" pitchFamily="66" charset="0"/>
              </a:rPr>
              <a:t>“‘And you, O Bethlehem, in the land of Judah,</a:t>
            </a:r>
            <a:br>
              <a:rPr lang="en-GB" sz="2000" dirty="0">
                <a:latin typeface="Comic Sans MS" panose="030F0702030302020204" pitchFamily="66" charset="0"/>
              </a:rPr>
            </a:br>
            <a:r>
              <a:rPr lang="en-GB" sz="2000" dirty="0">
                <a:latin typeface="Comic Sans MS" panose="030F0702030302020204" pitchFamily="66" charset="0"/>
              </a:rPr>
              <a:t>    are by no means least among the rulers of Judah;</a:t>
            </a:r>
            <a:br>
              <a:rPr lang="en-GB" sz="2000" dirty="0">
                <a:latin typeface="Comic Sans MS" panose="030F0702030302020204" pitchFamily="66" charset="0"/>
              </a:rPr>
            </a:br>
            <a:r>
              <a:rPr lang="en-GB" sz="2000" dirty="0">
                <a:latin typeface="Comic Sans MS" panose="030F0702030302020204" pitchFamily="66" charset="0"/>
              </a:rPr>
              <a:t>for from you shall come a ruler</a:t>
            </a:r>
            <a:br>
              <a:rPr lang="en-GB" sz="2000" dirty="0">
                <a:latin typeface="Comic Sans MS" panose="030F0702030302020204" pitchFamily="66" charset="0"/>
              </a:rPr>
            </a:br>
            <a:r>
              <a:rPr lang="en-GB" sz="2000" dirty="0">
                <a:latin typeface="Comic Sans MS" panose="030F0702030302020204" pitchFamily="66" charset="0"/>
              </a:rPr>
              <a:t>    who will shepherd my people Israel.’”</a:t>
            </a:r>
          </a:p>
          <a:p>
            <a:r>
              <a:rPr lang="en-GB" sz="2000" dirty="0">
                <a:latin typeface="Comic Sans MS" panose="030F0702030302020204" pitchFamily="66" charset="0"/>
              </a:rPr>
              <a:t>Then Herod summoned the wise men secretly and ascertained from them what time the star had appeared. And he sent them to Bethlehem, saying, “Go and search diligently for the child, and when you have found him, bring me word, that I too may come and worship him.”</a:t>
            </a:r>
            <a:r>
              <a:rPr lang="en-GB" sz="2000" b="1" baseline="30000" dirty="0">
                <a:latin typeface="Comic Sans MS" panose="030F0702030302020204" pitchFamily="66" charset="0"/>
              </a:rPr>
              <a:t> </a:t>
            </a:r>
            <a:r>
              <a:rPr lang="en-GB" sz="2000" dirty="0">
                <a:latin typeface="Comic Sans MS" panose="030F0702030302020204" pitchFamily="66" charset="0"/>
              </a:rPr>
              <a:t>After listening to the king, they went on their way. And behold, the star that they had seen when it rose went before them until it came to rest over the place where the child was.</a:t>
            </a:r>
            <a:r>
              <a:rPr lang="en-GB" sz="2000" b="1" baseline="30000" dirty="0">
                <a:latin typeface="Comic Sans MS" panose="030F0702030302020204" pitchFamily="66" charset="0"/>
              </a:rPr>
              <a:t> </a:t>
            </a:r>
            <a:r>
              <a:rPr lang="en-GB" sz="2000" dirty="0">
                <a:latin typeface="Comic Sans MS" panose="030F0702030302020204" pitchFamily="66" charset="0"/>
              </a:rPr>
              <a:t>When they saw the star, they rejoiced exceedingly with great joy. And going into the house, they saw the child with Mary his mother, and they fell down and worshiped him. Then, opening their treasures, they offered him gifts, gold and frankincense and myrrh. And being warned in a dream not to return to Herod, they departed to their own country by another way.</a:t>
            </a:r>
          </a:p>
        </p:txBody>
      </p:sp>
    </p:spTree>
    <p:extLst>
      <p:ext uri="{BB962C8B-B14F-4D97-AF65-F5344CB8AC3E}">
        <p14:creationId xmlns:p14="http://schemas.microsoft.com/office/powerpoint/2010/main" val="3450634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145958"/>
          </a:xfrm>
        </p:spPr>
        <p:txBody>
          <a:bodyPr/>
          <a:lstStyle/>
          <a:p>
            <a:pPr algn="ctr"/>
            <a:r>
              <a:rPr lang="en-GB" dirty="0">
                <a:latin typeface="Comic Sans MS" panose="030F0702030302020204" pitchFamily="66" charset="0"/>
              </a:rPr>
              <a:t>What symbols did you spot? </a:t>
            </a:r>
            <a:br>
              <a:rPr lang="en-GB" dirty="0">
                <a:latin typeface="Comic Sans MS" panose="030F0702030302020204" pitchFamily="66" charset="0"/>
              </a:rPr>
            </a:br>
            <a:r>
              <a:rPr lang="en-GB" dirty="0">
                <a:latin typeface="Comic Sans MS" panose="030F0702030302020204" pitchFamily="66" charset="0"/>
              </a:rPr>
              <a:t>What do they mean?</a:t>
            </a:r>
          </a:p>
        </p:txBody>
      </p:sp>
      <p:pic>
        <p:nvPicPr>
          <p:cNvPr id="7170" name="Picture 2" descr="Image result for looking glass emoji"/>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 y="2511083"/>
            <a:ext cx="4346917" cy="4346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1117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66336" y="451325"/>
            <a:ext cx="10515600" cy="4351338"/>
          </a:xfrm>
        </p:spPr>
        <p:txBody>
          <a:bodyPr>
            <a:normAutofit/>
          </a:bodyPr>
          <a:lstStyle/>
          <a:p>
            <a:r>
              <a:rPr lang="en-US" dirty="0">
                <a:latin typeface="Comic Sans MS" panose="030F0702030302020204" pitchFamily="66" charset="0"/>
              </a:rPr>
              <a:t>The angels </a:t>
            </a:r>
            <a:r>
              <a:rPr lang="en-US" dirty="0" err="1">
                <a:latin typeface="Comic Sans MS" panose="030F0702030302020204" pitchFamily="66" charset="0"/>
              </a:rPr>
              <a:t>symbolise</a:t>
            </a:r>
            <a:r>
              <a:rPr lang="en-US" dirty="0">
                <a:latin typeface="Comic Sans MS" panose="030F0702030302020204" pitchFamily="66" charset="0"/>
              </a:rPr>
              <a:t> that Jesus was not just an ordinary man. </a:t>
            </a:r>
          </a:p>
          <a:p>
            <a:r>
              <a:rPr lang="en-US" dirty="0">
                <a:latin typeface="Comic Sans MS" panose="030F0702030302020204" pitchFamily="66" charset="0"/>
              </a:rPr>
              <a:t>Angels are not an everyday occurrence and were there to show people that Jesus was a special gift from God. </a:t>
            </a:r>
            <a:br>
              <a:rPr lang="en-US" dirty="0">
                <a:latin typeface="Comic Sans MS" panose="030F0702030302020204" pitchFamily="66" charset="0"/>
              </a:rPr>
            </a:br>
            <a:endParaRPr lang="en-GB" dirty="0">
              <a:latin typeface="Comic Sans MS" panose="030F0702030302020204" pitchFamily="66" charset="0"/>
            </a:endParaRPr>
          </a:p>
        </p:txBody>
      </p:sp>
      <p:pic>
        <p:nvPicPr>
          <p:cNvPr id="8194" name="Picture 2" descr="Image result for christmas story ange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6836" y="2279973"/>
            <a:ext cx="7718328" cy="4578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001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4470" y="489194"/>
            <a:ext cx="10515600" cy="4351338"/>
          </a:xfrm>
        </p:spPr>
        <p:txBody>
          <a:bodyPr>
            <a:normAutofit/>
          </a:bodyPr>
          <a:lstStyle/>
          <a:p>
            <a:r>
              <a:rPr lang="en-US" dirty="0">
                <a:latin typeface="Comic Sans MS" panose="030F0702030302020204" pitchFamily="66" charset="0"/>
              </a:rPr>
              <a:t>The star guided the wise men just as Jesus is the light that guides people to God. </a:t>
            </a:r>
            <a:br>
              <a:rPr lang="en-US" dirty="0">
                <a:latin typeface="Comic Sans MS" panose="030F0702030302020204" pitchFamily="66" charset="0"/>
              </a:rPr>
            </a:br>
            <a:endParaRPr lang="en-GB" dirty="0">
              <a:latin typeface="Comic Sans MS" panose="030F0702030302020204" pitchFamily="66" charset="0"/>
            </a:endParaRPr>
          </a:p>
        </p:txBody>
      </p:sp>
      <p:pic>
        <p:nvPicPr>
          <p:cNvPr id="9218" name="Picture 2" descr="Image result for christmas story st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3375" y="1350498"/>
            <a:ext cx="7565250" cy="5507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536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4470" y="461059"/>
            <a:ext cx="10515600" cy="4351338"/>
          </a:xfrm>
        </p:spPr>
        <p:txBody>
          <a:bodyPr/>
          <a:lstStyle/>
          <a:p>
            <a:r>
              <a:rPr lang="en-US" dirty="0">
                <a:latin typeface="Comic Sans MS" panose="030F0702030302020204" pitchFamily="66" charset="0"/>
              </a:rPr>
              <a:t>The wise men and the Shepherds are an interesting contrast between rich and poor, </a:t>
            </a:r>
            <a:r>
              <a:rPr lang="en-US" dirty="0" err="1">
                <a:latin typeface="Comic Sans MS" panose="030F0702030302020204" pitchFamily="66" charset="0"/>
              </a:rPr>
              <a:t>symbolising</a:t>
            </a:r>
            <a:r>
              <a:rPr lang="en-US" dirty="0">
                <a:latin typeface="Comic Sans MS" panose="030F0702030302020204" pitchFamily="66" charset="0"/>
              </a:rPr>
              <a:t> that Jesus is a gift to everyone. </a:t>
            </a:r>
            <a:br>
              <a:rPr lang="en-US" dirty="0">
                <a:latin typeface="Comic Sans MS" panose="030F0702030302020204" pitchFamily="66" charset="0"/>
              </a:rPr>
            </a:br>
            <a:endParaRPr lang="en-GB" dirty="0">
              <a:latin typeface="Comic Sans MS" panose="030F0702030302020204" pitchFamily="66" charset="0"/>
            </a:endParaRPr>
          </a:p>
        </p:txBody>
      </p:sp>
      <p:pic>
        <p:nvPicPr>
          <p:cNvPr id="10242" name="Picture 2" descr="Image result for christmas shepher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1273" y="1899138"/>
            <a:ext cx="3509944" cy="495886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Image result for christmas shepher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9618" y="2583106"/>
            <a:ext cx="4972050" cy="3590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571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4809" y="503262"/>
            <a:ext cx="10515600" cy="4351338"/>
          </a:xfrm>
        </p:spPr>
        <p:txBody>
          <a:bodyPr/>
          <a:lstStyle/>
          <a:p>
            <a:r>
              <a:rPr lang="en-US" dirty="0">
                <a:latin typeface="Comic Sans MS" panose="030F0702030302020204" pitchFamily="66" charset="0"/>
              </a:rPr>
              <a:t>The gifts from the wise men: gold is a precious metal </a:t>
            </a:r>
            <a:r>
              <a:rPr lang="en-US" dirty="0" err="1">
                <a:latin typeface="Comic Sans MS" panose="030F0702030302020204" pitchFamily="66" charset="0"/>
              </a:rPr>
              <a:t>symbolising</a:t>
            </a:r>
            <a:r>
              <a:rPr lang="en-US" dirty="0">
                <a:latin typeface="Comic Sans MS" panose="030F0702030302020204" pitchFamily="66" charset="0"/>
              </a:rPr>
              <a:t> how precious Jesus is and represents his Kingship. Frankincense is used in perfume and incense and represents Jesus’ priestly role. Myrrh is also used in perfumes and incense and in Jesus’ day was an embalming ointment which </a:t>
            </a:r>
            <a:r>
              <a:rPr lang="en-US" dirty="0" err="1">
                <a:latin typeface="Comic Sans MS" panose="030F0702030302020204" pitchFamily="66" charset="0"/>
              </a:rPr>
              <a:t>symbolises</a:t>
            </a:r>
            <a:r>
              <a:rPr lang="en-US" dirty="0">
                <a:latin typeface="Comic Sans MS" panose="030F0702030302020204" pitchFamily="66" charset="0"/>
              </a:rPr>
              <a:t> his death. </a:t>
            </a:r>
            <a:br>
              <a:rPr lang="en-US" dirty="0">
                <a:latin typeface="Comic Sans MS" panose="030F0702030302020204" pitchFamily="66" charset="0"/>
              </a:rPr>
            </a:br>
            <a:endParaRPr lang="en-GB" dirty="0">
              <a:latin typeface="Comic Sans MS" panose="030F0702030302020204" pitchFamily="66" charset="0"/>
            </a:endParaRPr>
          </a:p>
        </p:txBody>
      </p:sp>
      <p:pic>
        <p:nvPicPr>
          <p:cNvPr id="11266" name="Picture 2" descr="Image result for christmas wise men gif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1541" y="2847508"/>
            <a:ext cx="5508918" cy="4010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1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6674" y="461059"/>
            <a:ext cx="10515600" cy="4351338"/>
          </a:xfrm>
        </p:spPr>
        <p:txBody>
          <a:bodyPr/>
          <a:lstStyle/>
          <a:p>
            <a:r>
              <a:rPr lang="en-US" dirty="0">
                <a:latin typeface="Comic Sans MS" panose="030F0702030302020204" pitchFamily="66" charset="0"/>
              </a:rPr>
              <a:t>The manger and stable were humble beginnings for a ‘King’.</a:t>
            </a:r>
          </a:p>
          <a:p>
            <a:r>
              <a:rPr lang="en-US" dirty="0">
                <a:latin typeface="Comic Sans MS" panose="030F0702030302020204" pitchFamily="66" charset="0"/>
              </a:rPr>
              <a:t>The stable continues to represent humble beginnings as there was no room for Jesus which runs parallel to people not finding room in their lives for God.</a:t>
            </a:r>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3188566" y="2273338"/>
            <a:ext cx="6124245" cy="4587273"/>
          </a:xfrm>
          <a:prstGeom prst="rect">
            <a:avLst/>
          </a:prstGeom>
        </p:spPr>
      </p:pic>
    </p:spTree>
    <p:extLst>
      <p:ext uri="{BB962C8B-B14F-4D97-AF65-F5344CB8AC3E}">
        <p14:creationId xmlns:p14="http://schemas.microsoft.com/office/powerpoint/2010/main" val="572052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869834696"/>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800" kern="1200" dirty="0">
                          <a:solidFill>
                            <a:schemeClr val="dk1"/>
                          </a:solidFill>
                          <a:effectLst/>
                          <a:latin typeface="Comic Sans MS" panose="030F0702030302020204" pitchFamily="66" charset="0"/>
                          <a:ea typeface="+mn-ea"/>
                          <a:cs typeface="+mn-cs"/>
                        </a:rPr>
                        <a:t>Choose 2 or 3 symbols we have looked at today which you think best represent the Christian understanding of the Christmas story.</a:t>
                      </a:r>
                    </a:p>
                    <a:p>
                      <a:endParaRPr lang="en-GB" sz="1800" kern="1200" dirty="0">
                        <a:solidFill>
                          <a:schemeClr val="dk1"/>
                        </a:solidFill>
                        <a:effectLst/>
                        <a:latin typeface="Comic Sans MS" panose="030F0702030302020204" pitchFamily="66" charset="0"/>
                        <a:ea typeface="+mn-ea"/>
                        <a:cs typeface="+mn-cs"/>
                      </a:endParaRPr>
                    </a:p>
                    <a:p>
                      <a:r>
                        <a:rPr lang="en-US" sz="1800" b="1" kern="1200" dirty="0">
                          <a:solidFill>
                            <a:srgbClr val="FF0000"/>
                          </a:solidFill>
                          <a:effectLst/>
                          <a:latin typeface="Comic Sans MS" panose="030F0702030302020204" pitchFamily="66" charset="0"/>
                          <a:ea typeface="+mn-ea"/>
                          <a:cs typeface="+mn-cs"/>
                        </a:rPr>
                        <a:t>Red Pen</a:t>
                      </a:r>
                      <a:r>
                        <a:rPr lang="en-US" sz="1800" kern="1200" dirty="0">
                          <a:solidFill>
                            <a:srgbClr val="FF0000"/>
                          </a:solidFill>
                          <a:effectLst/>
                          <a:latin typeface="Comic Sans MS" panose="030F0702030302020204" pitchFamily="66" charset="0"/>
                          <a:ea typeface="+mn-ea"/>
                          <a:cs typeface="+mn-cs"/>
                        </a:rPr>
                        <a:t>:</a:t>
                      </a:r>
                      <a:r>
                        <a:rPr lang="en-US" sz="1800" kern="1200" baseline="0" dirty="0">
                          <a:solidFill>
                            <a:srgbClr val="FF0000"/>
                          </a:solidFill>
                          <a:effectLst/>
                          <a:latin typeface="Comic Sans MS" panose="030F0702030302020204" pitchFamily="66" charset="0"/>
                          <a:ea typeface="+mn-ea"/>
                          <a:cs typeface="+mn-cs"/>
                        </a:rPr>
                        <a:t> Draw some objects that express the meaning and importance of Christmas for you. Why have you drawn these symbols?</a:t>
                      </a:r>
                      <a:endParaRPr lang="en-GB" sz="1600" b="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800" kern="1200" dirty="0">
                          <a:solidFill>
                            <a:schemeClr val="dk1"/>
                          </a:solidFill>
                          <a:effectLst/>
                          <a:latin typeface="Comic Sans MS" panose="030F0702030302020204" pitchFamily="66" charset="0"/>
                          <a:ea typeface="+mn-ea"/>
                          <a:cs typeface="+mn-cs"/>
                        </a:rPr>
                        <a:t>Which Christmas symbol do you think is most important?</a:t>
                      </a:r>
                      <a:r>
                        <a:rPr lang="en-GB" sz="1800" kern="1200" baseline="0" dirty="0">
                          <a:solidFill>
                            <a:schemeClr val="dk1"/>
                          </a:solidFill>
                          <a:effectLst/>
                          <a:latin typeface="Comic Sans MS" panose="030F0702030302020204" pitchFamily="66" charset="0"/>
                          <a:ea typeface="+mn-ea"/>
                          <a:cs typeface="+mn-cs"/>
                        </a:rPr>
                        <a:t> Draw your symbol and explain why. </a:t>
                      </a:r>
                    </a:p>
                    <a:p>
                      <a:endParaRPr lang="en-GB" sz="1800" kern="1200" dirty="0">
                        <a:solidFill>
                          <a:schemeClr val="dk1"/>
                        </a:solidFill>
                        <a:effectLst/>
                        <a:latin typeface="Comic Sans MS" panose="030F0702030302020204" pitchFamily="66" charset="0"/>
                        <a:ea typeface="+mn-ea"/>
                        <a:cs typeface="+mn-cs"/>
                      </a:endParaRPr>
                    </a:p>
                    <a:p>
                      <a:r>
                        <a:rPr lang="en-US" sz="1800" b="1" kern="1200" dirty="0">
                          <a:solidFill>
                            <a:srgbClr val="FF0000"/>
                          </a:solidFill>
                          <a:effectLst/>
                          <a:latin typeface="Comic Sans MS" panose="030F0702030302020204" pitchFamily="66" charset="0"/>
                          <a:ea typeface="+mn-ea"/>
                          <a:cs typeface="+mn-cs"/>
                        </a:rPr>
                        <a:t>Red Pen: </a:t>
                      </a:r>
                      <a:r>
                        <a:rPr lang="en-US" sz="1800" b="0" kern="1200" dirty="0">
                          <a:solidFill>
                            <a:srgbClr val="FF0000"/>
                          </a:solidFill>
                          <a:effectLst/>
                          <a:latin typeface="Comic Sans MS" panose="030F0702030302020204" pitchFamily="66" charset="0"/>
                          <a:ea typeface="+mn-ea"/>
                          <a:cs typeface="+mn-cs"/>
                        </a:rPr>
                        <a:t>Draw</a:t>
                      </a:r>
                      <a:r>
                        <a:rPr lang="en-US" sz="1800" b="0" kern="1200" baseline="0" dirty="0">
                          <a:solidFill>
                            <a:srgbClr val="FF0000"/>
                          </a:solidFill>
                          <a:effectLst/>
                          <a:latin typeface="Comic Sans MS" panose="030F0702030302020204" pitchFamily="66" charset="0"/>
                          <a:ea typeface="+mn-ea"/>
                          <a:cs typeface="+mn-cs"/>
                        </a:rPr>
                        <a:t> some objects that express the meaning and importance of Christmas for you.</a:t>
                      </a:r>
                    </a:p>
                    <a:p>
                      <a:r>
                        <a:rPr lang="en-US" sz="1800" b="0" kern="1200" baseline="0" dirty="0">
                          <a:solidFill>
                            <a:srgbClr val="FF0000"/>
                          </a:solidFill>
                          <a:effectLst/>
                          <a:latin typeface="Comic Sans MS" panose="030F0702030302020204" pitchFamily="66" charset="0"/>
                          <a:ea typeface="+mn-ea"/>
                          <a:cs typeface="+mn-cs"/>
                        </a:rPr>
                        <a:t>Why have you drawn these symbols?</a:t>
                      </a:r>
                      <a:endParaRPr lang="en-GB" sz="16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800" kern="1200" dirty="0">
                          <a:solidFill>
                            <a:schemeClr val="dk1"/>
                          </a:solidFill>
                          <a:effectLst/>
                          <a:latin typeface="Comic Sans MS" panose="030F0702030302020204" pitchFamily="66" charset="0"/>
                          <a:ea typeface="+mn-ea"/>
                          <a:cs typeface="+mn-cs"/>
                        </a:rPr>
                        <a:t>Diamond 9 the Christmas symbols in order of most to least important.</a:t>
                      </a:r>
                      <a:r>
                        <a:rPr lang="en-US" sz="1800" kern="1200" baseline="0" dirty="0">
                          <a:solidFill>
                            <a:schemeClr val="dk1"/>
                          </a:solidFill>
                          <a:effectLst/>
                          <a:latin typeface="Comic Sans MS" panose="030F0702030302020204" pitchFamily="66" charset="0"/>
                          <a:ea typeface="+mn-ea"/>
                          <a:cs typeface="+mn-cs"/>
                        </a:rPr>
                        <a:t> Explain why you have ordered them this way. </a:t>
                      </a:r>
                      <a:endParaRPr lang="en-US" sz="1800" kern="1200" dirty="0">
                        <a:solidFill>
                          <a:schemeClr val="dk1"/>
                        </a:solidFill>
                        <a:effectLst/>
                        <a:latin typeface="Comic Sans MS" panose="030F0702030302020204" pitchFamily="66" charset="0"/>
                        <a:ea typeface="+mn-ea"/>
                        <a:cs typeface="+mn-cs"/>
                      </a:endParaRPr>
                    </a:p>
                    <a:p>
                      <a:endParaRPr lang="en-GB" sz="1800" kern="1200" dirty="0">
                        <a:solidFill>
                          <a:schemeClr val="dk1"/>
                        </a:solidFill>
                        <a:effectLst/>
                        <a:latin typeface="Comic Sans MS" panose="030F0702030302020204" pitchFamily="66" charset="0"/>
                        <a:ea typeface="+mn-ea"/>
                        <a:cs typeface="+mn-cs"/>
                      </a:endParaRPr>
                    </a:p>
                    <a:p>
                      <a:r>
                        <a:rPr lang="en-US" sz="1800" b="1" kern="1200" dirty="0">
                          <a:solidFill>
                            <a:srgbClr val="FF0000"/>
                          </a:solidFill>
                          <a:effectLst/>
                          <a:latin typeface="Comic Sans MS" panose="030F0702030302020204" pitchFamily="66" charset="0"/>
                          <a:ea typeface="+mn-ea"/>
                          <a:cs typeface="+mn-cs"/>
                        </a:rPr>
                        <a:t>Red Pen: </a:t>
                      </a:r>
                      <a:r>
                        <a:rPr lang="en-US" sz="1800" b="0" kern="1200" dirty="0">
                          <a:solidFill>
                            <a:srgbClr val="FF0000"/>
                          </a:solidFill>
                          <a:effectLst/>
                          <a:latin typeface="Comic Sans MS" panose="030F0702030302020204" pitchFamily="66" charset="0"/>
                          <a:ea typeface="+mn-ea"/>
                          <a:cs typeface="+mn-cs"/>
                        </a:rPr>
                        <a:t>What object or symbol expresses the meaning and importance of Christmas for you? Why? </a:t>
                      </a:r>
                      <a:endParaRPr lang="en-GB" sz="1600" b="0" baseline="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4682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1329</Words>
  <Application>Microsoft Office PowerPoint</Application>
  <PresentationFormat>Widescreen</PresentationFormat>
  <Paragraphs>55</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Comic Sans MS</vt:lpstr>
      <vt:lpstr>Office Theme</vt:lpstr>
      <vt:lpstr>PowerPoint Presentation</vt:lpstr>
      <vt:lpstr>Lesson 1</vt:lpstr>
      <vt:lpstr>PowerPoint Presentation</vt:lpstr>
      <vt:lpstr>Symbol</vt:lpstr>
      <vt:lpstr>Symbols are something we recognise. </vt:lpstr>
      <vt:lpstr>Symbols are something we recognise. </vt:lpstr>
      <vt:lpstr>PowerPoint Presentation</vt:lpstr>
      <vt:lpstr>PowerPoint Presentation</vt:lpstr>
      <vt:lpstr>PowerPoint Presentation</vt:lpstr>
      <vt:lpstr>PowerPoint Presentation</vt:lpstr>
      <vt:lpstr>What symbols did you spot?  What do they mean?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12</cp:revision>
  <dcterms:created xsi:type="dcterms:W3CDTF">2019-11-05T13:39:07Z</dcterms:created>
  <dcterms:modified xsi:type="dcterms:W3CDTF">2020-10-29T10:43:04Z</dcterms:modified>
</cp:coreProperties>
</file>