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9"/>
  </p:notesMasterIdLst>
  <p:sldIdLst>
    <p:sldId id="258" r:id="rId2"/>
    <p:sldId id="264" r:id="rId3"/>
    <p:sldId id="260" r:id="rId4"/>
    <p:sldId id="256" r:id="rId5"/>
    <p:sldId id="265" r:id="rId6"/>
    <p:sldId id="274" r:id="rId7"/>
    <p:sldId id="273"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6" d="100"/>
          <a:sy n="76" d="100"/>
        </p:scale>
        <p:origin x="228"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11/03/2021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52403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51250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Tuesday 16</a:t>
            </a:r>
            <a:r>
              <a:rPr lang="en-GB" sz="6000" u="sng" baseline="30000" dirty="0">
                <a:solidFill>
                  <a:schemeClr val="tx1"/>
                </a:solidFill>
                <a:latin typeface="Twinkl Cursive Looped" panose="02000000000000000000" pitchFamily="2" charset="0"/>
              </a:rPr>
              <a:t>th</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inference</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starting Roald’s school years.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rgbClr val="00B050"/>
                </a:solidFill>
                <a:latin typeface="Twinkl Cursive Looped" panose="02000000000000000000" pitchFamily="2" charset="0"/>
              </a:rPr>
              <a:t>Inference Iggy </a:t>
            </a:r>
            <a:r>
              <a:rPr lang="en" sz="4400" dirty="0">
                <a:latin typeface="Twinkl Cursive Looped" panose="02000000000000000000" pitchFamily="2" charset="0"/>
              </a:rPr>
              <a:t>skills to help us step into Roald’s shoes.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2" name="Picture 2" descr="Year 5: Reading Comprehension">
            <a:extLst>
              <a:ext uri="{FF2B5EF4-FFF2-40B4-BE49-F238E27FC236}">
                <a16:creationId xmlns:a16="http://schemas.microsoft.com/office/drawing/2014/main" id="{B5EACBBC-092F-4F5D-953C-CCE65DAF15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2845" y="456720"/>
            <a:ext cx="1828800" cy="2505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Thinking Question</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953830" y="1321506"/>
            <a:ext cx="6165004" cy="3785652"/>
          </a:xfrm>
          <a:prstGeom prst="rect">
            <a:avLst/>
          </a:prstGeom>
          <a:noFill/>
        </p:spPr>
        <p:txBody>
          <a:bodyPr wrap="square">
            <a:spAutoFit/>
          </a:bodyPr>
          <a:lstStyle/>
          <a:p>
            <a:r>
              <a:rPr lang="en" sz="6000" dirty="0">
                <a:solidFill>
                  <a:schemeClr val="tx1"/>
                </a:solidFill>
                <a:latin typeface="Twinkl Cursive Looped" panose="02000000000000000000" pitchFamily="2" charset="0"/>
              </a:rPr>
              <a:t>What does </a:t>
            </a:r>
            <a:r>
              <a:rPr lang="en" sz="6000" dirty="0">
                <a:solidFill>
                  <a:schemeClr val="accent6"/>
                </a:solidFill>
                <a:latin typeface="Twinkl Cursive Looped" panose="02000000000000000000" pitchFamily="2" charset="0"/>
              </a:rPr>
              <a:t>curious mean</a:t>
            </a:r>
            <a:r>
              <a:rPr lang="en" sz="6000" dirty="0">
                <a:solidFill>
                  <a:schemeClr val="tx1"/>
                </a:solidFill>
                <a:latin typeface="Twinkl Cursive Looped" panose="02000000000000000000" pitchFamily="2" charset="0"/>
              </a:rPr>
              <a:t>? What </a:t>
            </a:r>
            <a:r>
              <a:rPr lang="en" sz="6000" dirty="0">
                <a:solidFill>
                  <a:schemeClr val="accent3"/>
                </a:solidFill>
                <a:latin typeface="Twinkl Cursive Looped" panose="02000000000000000000" pitchFamily="2" charset="0"/>
              </a:rPr>
              <a:t>makes you curious</a:t>
            </a:r>
            <a:r>
              <a:rPr lang="en" sz="6000" dirty="0">
                <a:solidFill>
                  <a:schemeClr val="tx1"/>
                </a:solidFill>
                <a:latin typeface="Twinkl Cursive Looped" panose="02000000000000000000" pitchFamily="2" charset="0"/>
              </a:rPr>
              <a:t>?  </a:t>
            </a:r>
            <a:endParaRPr lang="en-GB" sz="6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Question 1</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963610" y="2936785"/>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How much are the </a:t>
            </a:r>
            <a:r>
              <a:rPr lang="en-GB" sz="3600" dirty="0">
                <a:solidFill>
                  <a:schemeClr val="accent2"/>
                </a:solidFill>
                <a:effectLst/>
                <a:latin typeface="Twinkl Cursive Looped" panose="02000000000000000000" pitchFamily="2" charset="0"/>
                <a:ea typeface="Cambria" panose="02040503050406030204" pitchFamily="18" charset="0"/>
                <a:cs typeface="Times New Roman" panose="02020603050405020304" pitchFamily="18" charset="0"/>
              </a:rPr>
              <a:t>Sherbet Suckers</a:t>
            </a: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 (1 mark)</a:t>
            </a: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2800" dirty="0">
                <a:latin typeface="Twinkl Cursive Looped" panose="02000000000000000000" pitchFamily="2" charset="0"/>
                <a:ea typeface="Cambria" panose="02040503050406030204" pitchFamily="18" charset="0"/>
                <a:cs typeface="Times New Roman" panose="02020603050405020304" pitchFamily="18" charset="0"/>
              </a:rPr>
              <a:t>Class read: </a:t>
            </a:r>
            <a:br>
              <a:rPr lang="en-GB" dirty="0">
                <a:latin typeface="Twinkl Cursive Looped" panose="02000000000000000000" pitchFamily="2" charset="0"/>
              </a:rPr>
            </a:br>
            <a:r>
              <a:rPr lang="en-GB" sz="3200" dirty="0">
                <a:latin typeface="Twinkl Cursive Looped" panose="02000000000000000000" pitchFamily="2" charset="0"/>
              </a:rPr>
              <a:t>26-34 </a:t>
            </a:r>
            <a:endParaRPr lang="en-GB" dirty="0">
              <a:latin typeface="Twinkl Cursive Looped" panose="02000000000000000000" pitchFamily="2" charset="0"/>
            </a:endParaRPr>
          </a:p>
        </p:txBody>
      </p:sp>
      <p:sp>
        <p:nvSpPr>
          <p:cNvPr id="5" name="Google Shape;222;p13">
            <a:extLst>
              <a:ext uri="{FF2B5EF4-FFF2-40B4-BE49-F238E27FC236}">
                <a16:creationId xmlns:a16="http://schemas.microsoft.com/office/drawing/2014/main" id="{A8088711-1717-4A0A-AE3C-213D3E3538DF}"/>
              </a:ext>
            </a:extLst>
          </p:cNvPr>
          <p:cNvSpPr txBox="1">
            <a:spLocks/>
          </p:cNvSpPr>
          <p:nvPr/>
        </p:nvSpPr>
        <p:spPr>
          <a:xfrm>
            <a:off x="2963610" y="5538770"/>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r">
              <a:lnSpc>
                <a:spcPct val="107000"/>
              </a:lnSpc>
              <a:buFont typeface="Calibri" panose="020F0502020204030204" pitchFamily="34" charset="0"/>
              <a:buChar char="-"/>
            </a:pP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This is a </a:t>
            </a:r>
            <a:r>
              <a:rPr lang="en-GB" sz="3600" dirty="0">
                <a:solidFill>
                  <a:schemeClr val="accent1"/>
                </a:solidFill>
                <a:effectLst/>
                <a:latin typeface="Twinkl Cursive Looped" panose="02000000000000000000" pitchFamily="2" charset="0"/>
                <a:ea typeface="Cambria" panose="02040503050406030204" pitchFamily="18" charset="0"/>
                <a:cs typeface="Times New Roman" panose="02020603050405020304" pitchFamily="18" charset="0"/>
              </a:rPr>
              <a:t>retrieval question. </a:t>
            </a: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We need to use a </a:t>
            </a:r>
            <a:r>
              <a:rPr lang="en-GB" sz="3600" dirty="0">
                <a:solidFill>
                  <a:schemeClr val="accent1"/>
                </a:solidFill>
                <a:effectLst/>
                <a:latin typeface="Twinkl Cursive Looped" panose="02000000000000000000" pitchFamily="2" charset="0"/>
                <a:ea typeface="Cambria" panose="02040503050406030204" pitchFamily="18" charset="0"/>
                <a:cs typeface="Times New Roman" panose="02020603050405020304" pitchFamily="18" charset="0"/>
              </a:rPr>
              <a:t>direct quote</a:t>
            </a: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 to get the mark.</a:t>
            </a: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443165" y="1505624"/>
            <a:ext cx="6097656" cy="2862322"/>
          </a:xfrm>
          <a:prstGeom prst="rect">
            <a:avLst/>
          </a:prstGeom>
          <a:noFill/>
        </p:spPr>
        <p:txBody>
          <a:bodyPr wrap="square">
            <a:spAutoFit/>
          </a:bodyPr>
          <a:lstStyle/>
          <a:p>
            <a:pPr marL="571500" indent="-571500">
              <a:buFontTx/>
              <a:buChar char="-"/>
            </a:pPr>
            <a:r>
              <a:rPr lang="en-US"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How do we know the boy is curious? What clues can you </a:t>
            </a:r>
            <a:r>
              <a:rPr lang="en-US" sz="3600" dirty="0">
                <a:solidFill>
                  <a:schemeClr val="accent6"/>
                </a:solidFill>
                <a:effectLst/>
                <a:latin typeface="Twinkl Cursive Looped" panose="02000000000000000000" pitchFamily="2" charset="0"/>
                <a:ea typeface="Times New Roman" panose="02020603050405020304" pitchFamily="18" charset="0"/>
                <a:cs typeface="Times New Roman" panose="02020603050405020304" pitchFamily="18" charset="0"/>
              </a:rPr>
              <a:t>find in the text</a:t>
            </a:r>
            <a:r>
              <a:rPr lang="en-US"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 </a:t>
            </a:r>
          </a:p>
          <a:p>
            <a:pPr marL="571500" indent="-571500">
              <a:buFontTx/>
              <a:buChar char="-"/>
            </a:pPr>
            <a:r>
              <a:rPr lang="en-US"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 (2 marks)</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Question 2</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3231990" y="4428858"/>
            <a:ext cx="6097656" cy="2308324"/>
          </a:xfrm>
          <a:prstGeom prst="rect">
            <a:avLst/>
          </a:prstGeom>
          <a:noFill/>
        </p:spPr>
        <p:txBody>
          <a:bodyPr wrap="square">
            <a:spAutoFit/>
          </a:bodyPr>
          <a:lstStyle/>
          <a:p>
            <a:pPr marL="571500" indent="-571500" algn="r">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We need to give a reason using</a:t>
            </a:r>
            <a:r>
              <a:rPr lang="en-GB" sz="3600" dirty="0">
                <a:solidFill>
                  <a:srgbClr val="00B0F0"/>
                </a:solidFill>
                <a:effectLst/>
                <a:latin typeface="Twinkl Cursive Looped" panose="02000000000000000000" pitchFamily="2" charset="0"/>
                <a:ea typeface="Times New Roman" panose="02020603050405020304" pitchFamily="18" charset="0"/>
                <a:cs typeface="Times New Roman" panose="02020603050405020304" pitchFamily="18" charset="0"/>
              </a:rPr>
              <a:t> evidence </a:t>
            </a: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from the text. </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Tree>
    <p:extLst>
      <p:ext uri="{BB962C8B-B14F-4D97-AF65-F5344CB8AC3E}">
        <p14:creationId xmlns:p14="http://schemas.microsoft.com/office/powerpoint/2010/main" val="2092533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Question 3</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963610" y="2936785"/>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Which sweet would you </a:t>
            </a:r>
            <a:r>
              <a:rPr lang="en-GB" sz="3600" dirty="0">
                <a:solidFill>
                  <a:schemeClr val="accent2"/>
                </a:solidFill>
                <a:effectLst/>
                <a:latin typeface="Twinkl Cursive Looped" panose="02000000000000000000" pitchFamily="2" charset="0"/>
                <a:ea typeface="Cambria" panose="02040503050406030204" pitchFamily="18" charset="0"/>
                <a:cs typeface="Times New Roman" panose="02020603050405020304" pitchFamily="18" charset="0"/>
              </a:rPr>
              <a:t>choose and why</a:t>
            </a: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 (2 marks)</a:t>
            </a: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2800" dirty="0">
                <a:latin typeface="Twinkl Cursive Looped" panose="02000000000000000000" pitchFamily="2" charset="0"/>
                <a:ea typeface="Cambria" panose="02040503050406030204" pitchFamily="18" charset="0"/>
                <a:cs typeface="Times New Roman" panose="02020603050405020304" pitchFamily="18" charset="0"/>
              </a:rPr>
              <a:t>Class read: </a:t>
            </a:r>
            <a:br>
              <a:rPr lang="en-GB" dirty="0">
                <a:latin typeface="Twinkl Cursive Looped" panose="02000000000000000000" pitchFamily="2" charset="0"/>
              </a:rPr>
            </a:br>
            <a:r>
              <a:rPr lang="en-GB" sz="3200" dirty="0">
                <a:latin typeface="Twinkl Cursive Looped" panose="02000000000000000000" pitchFamily="2" charset="0"/>
              </a:rPr>
              <a:t>26-34 </a:t>
            </a:r>
            <a:endParaRPr lang="en-GB" dirty="0">
              <a:latin typeface="Twinkl Cursive Looped" panose="02000000000000000000" pitchFamily="2" charset="0"/>
            </a:endParaRPr>
          </a:p>
        </p:txBody>
      </p:sp>
      <p:sp>
        <p:nvSpPr>
          <p:cNvPr id="5" name="Google Shape;222;p13">
            <a:extLst>
              <a:ext uri="{FF2B5EF4-FFF2-40B4-BE49-F238E27FC236}">
                <a16:creationId xmlns:a16="http://schemas.microsoft.com/office/drawing/2014/main" id="{A8088711-1717-4A0A-AE3C-213D3E3538DF}"/>
              </a:ext>
            </a:extLst>
          </p:cNvPr>
          <p:cNvSpPr txBox="1">
            <a:spLocks/>
          </p:cNvSpPr>
          <p:nvPr/>
        </p:nvSpPr>
        <p:spPr>
          <a:xfrm>
            <a:off x="2963610" y="5538770"/>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r">
              <a:lnSpc>
                <a:spcPct val="107000"/>
              </a:lnSpc>
              <a:buFont typeface="Calibri" panose="020F0502020204030204" pitchFamily="34" charset="0"/>
              <a:buChar char="-"/>
            </a:pPr>
            <a:r>
              <a:rPr lang="en-GB" sz="3600" dirty="0">
                <a:latin typeface="Twinkl Cursive Looped" panose="02000000000000000000" pitchFamily="2" charset="0"/>
                <a:ea typeface="Cambria" panose="02040503050406030204" pitchFamily="18" charset="0"/>
                <a:cs typeface="Times New Roman" panose="02020603050405020304" pitchFamily="18" charset="0"/>
              </a:rPr>
              <a:t>Make sure you </a:t>
            </a:r>
            <a:r>
              <a:rPr lang="en-GB" sz="3600" dirty="0">
                <a:solidFill>
                  <a:schemeClr val="accent1"/>
                </a:solidFill>
                <a:latin typeface="Twinkl Cursive Looped" panose="02000000000000000000" pitchFamily="2" charset="0"/>
                <a:ea typeface="Cambria" panose="02040503050406030204" pitchFamily="18" charset="0"/>
                <a:cs typeface="Times New Roman" panose="02020603050405020304" pitchFamily="18" charset="0"/>
              </a:rPr>
              <a:t>spell the sweet correctly</a:t>
            </a:r>
            <a:r>
              <a:rPr lang="en-GB" sz="3600" dirty="0">
                <a:latin typeface="Twinkl Cursive Looped" panose="02000000000000000000" pitchFamily="2" charset="0"/>
                <a:ea typeface="Cambria" panose="02040503050406030204" pitchFamily="18" charset="0"/>
                <a:cs typeface="Times New Roman" panose="02020603050405020304" pitchFamily="18" charset="0"/>
              </a:rPr>
              <a:t> and give evidence. </a:t>
            </a: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a:t>
            </a: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29762015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7</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65107"/>
            <a:ext cx="11151704" cy="4764253"/>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p>
          <a:p>
            <a:pPr>
              <a:lnSpc>
                <a:spcPct val="107000"/>
              </a:lnSpc>
              <a:spcAft>
                <a:spcPts val="1000"/>
              </a:spcAft>
            </a:pPr>
            <a:r>
              <a:rPr lang="en-US" sz="1800" u="sng" dirty="0">
                <a:effectLst/>
                <a:latin typeface="Calibri" panose="020F0502020204030204" pitchFamily="34" charset="0"/>
                <a:ea typeface="Cambria" panose="02040503050406030204" pitchFamily="18" charset="0"/>
                <a:cs typeface="Times New Roman" panose="02020603050405020304" pitchFamily="18" charset="0"/>
              </a:rPr>
              <a:t>: </a:t>
            </a:r>
            <a:endParaRPr lang="en-GB" sz="40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5400" dirty="0">
                <a:solidFill>
                  <a:schemeClr val="tx1"/>
                </a:solidFill>
                <a:effectLst/>
                <a:latin typeface="Twinkl Cursive Looped" panose="02000000000000000000" pitchFamily="2" charset="0"/>
                <a:ea typeface="Cambria" panose="02040503050406030204" pitchFamily="18" charset="0"/>
              </a:rPr>
              <a:t>Think back to the questions you wrote last week. Ar</a:t>
            </a:r>
            <a:r>
              <a:rPr lang="en-US" sz="5400" dirty="0">
                <a:solidFill>
                  <a:schemeClr val="tx1"/>
                </a:solidFill>
                <a:latin typeface="Twinkl Cursive Looped" panose="02000000000000000000" pitchFamily="2" charset="0"/>
                <a:ea typeface="Cambria" panose="02040503050406030204" pitchFamily="18" charset="0"/>
              </a:rPr>
              <a:t>e we any closer to finding out about the mouse or the murder?</a:t>
            </a:r>
            <a:endParaRPr lang="en-GB" sz="199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753921" y="3295570"/>
            <a:ext cx="2568236" cy="2544773"/>
          </a:xfrm>
          <a:prstGeom prst="rect">
            <a:avLst/>
          </a:prstGeom>
        </p:spPr>
      </p:pic>
      <p:sp>
        <p:nvSpPr>
          <p:cNvPr id="3" name="Rectangle 2">
            <a:extLst>
              <a:ext uri="{FF2B5EF4-FFF2-40B4-BE49-F238E27FC236}">
                <a16:creationId xmlns:a16="http://schemas.microsoft.com/office/drawing/2014/main" id="{511AFFC1-A24E-4240-91DE-81A310183AC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4906</TotalTime>
  <Words>226</Words>
  <Application>Microsoft Office PowerPoint</Application>
  <PresentationFormat>Widescreen</PresentationFormat>
  <Paragraphs>30</Paragraphs>
  <Slides>7</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Nunito</vt:lpstr>
      <vt:lpstr>Twinkl Cursive Looped</vt:lpstr>
      <vt:lpstr>Walter Turncoat</vt:lpstr>
      <vt:lpstr>Theme1</vt:lpstr>
      <vt:lpstr>PowerPoint Presentation</vt:lpstr>
      <vt:lpstr>Today we are continuing to explore our new book! We are starting Roald’s school years.   We are going to use our Inference Iggy skills to help us step into Roald’s shoes.  </vt:lpstr>
      <vt:lpstr>PowerPoint Presentation</vt:lpstr>
      <vt:lpstr> Question 1  </vt:lpstr>
      <vt:lpstr> Question 2  </vt:lpstr>
      <vt:lpstr> Question 3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12</cp:revision>
  <dcterms:created xsi:type="dcterms:W3CDTF">2021-03-01T17:41:49Z</dcterms:created>
  <dcterms:modified xsi:type="dcterms:W3CDTF">2021-03-11T19:21:06Z</dcterms:modified>
</cp:coreProperties>
</file>