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10"/>
  </p:notesMasterIdLst>
  <p:sldIdLst>
    <p:sldId id="258" r:id="rId2"/>
    <p:sldId id="264" r:id="rId3"/>
    <p:sldId id="260" r:id="rId4"/>
    <p:sldId id="256" r:id="rId5"/>
    <p:sldId id="265" r:id="rId6"/>
    <p:sldId id="274" r:id="rId7"/>
    <p:sldId id="266" r:id="rId8"/>
    <p:sldId id="273"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6" d="100"/>
          <a:sy n="76" d="100"/>
        </p:scale>
        <p:origin x="22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07/03/2021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288130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383895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Monday 15</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inference</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starting Roald’s school years.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00B050"/>
                </a:solidFill>
                <a:latin typeface="Twinkl Cursive Looped" panose="02000000000000000000" pitchFamily="2" charset="0"/>
              </a:rPr>
              <a:t>Inference Iggy </a:t>
            </a:r>
            <a:r>
              <a:rPr lang="en" sz="4400" dirty="0">
                <a:latin typeface="Twinkl Cursive Looped" panose="02000000000000000000" pitchFamily="2" charset="0"/>
              </a:rPr>
              <a:t>skills to help us step into Roald’s shoes.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2" name="Picture 2" descr="Year 5: Reading Comprehension">
            <a:extLst>
              <a:ext uri="{FF2B5EF4-FFF2-40B4-BE49-F238E27FC236}">
                <a16:creationId xmlns:a16="http://schemas.microsoft.com/office/drawing/2014/main" id="{B5EACBBC-092F-4F5D-953C-CCE65DAF15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2845" y="456720"/>
            <a:ext cx="1828800" cy="2505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Thinking Question</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3926952" y="2227517"/>
            <a:ext cx="7490465" cy="2862322"/>
          </a:xfrm>
          <a:prstGeom prst="rect">
            <a:avLst/>
          </a:prstGeom>
          <a:noFill/>
        </p:spPr>
        <p:txBody>
          <a:bodyPr wrap="square">
            <a:spAutoFit/>
          </a:bodyPr>
          <a:lstStyle/>
          <a:p>
            <a:r>
              <a:rPr lang="en" sz="6000" dirty="0">
                <a:solidFill>
                  <a:schemeClr val="tx1"/>
                </a:solidFill>
                <a:latin typeface="Twinkl Cursive Looped" panose="02000000000000000000" pitchFamily="2" charset="0"/>
              </a:rPr>
              <a:t>What makes something </a:t>
            </a:r>
            <a:r>
              <a:rPr lang="en" sz="6000" dirty="0">
                <a:solidFill>
                  <a:schemeClr val="accent6"/>
                </a:solidFill>
                <a:latin typeface="Twinkl Cursive Looped" panose="02000000000000000000" pitchFamily="2" charset="0"/>
              </a:rPr>
              <a:t>memorable</a:t>
            </a:r>
            <a:r>
              <a:rPr lang="en" sz="6000" dirty="0">
                <a:solidFill>
                  <a:schemeClr val="tx1"/>
                </a:solidFill>
                <a:latin typeface="Twinkl Cursive Looped" panose="02000000000000000000" pitchFamily="2" charset="0"/>
              </a:rPr>
              <a:t>? </a:t>
            </a:r>
            <a:endParaRPr lang="en-GB" sz="6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097767" y="3571460"/>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US" sz="3600" dirty="0">
                <a:effectLst/>
                <a:latin typeface="Twinkl Cursive Looped" panose="02000000000000000000" pitchFamily="2" charset="0"/>
                <a:ea typeface="Cambria" panose="02040503050406030204" pitchFamily="18" charset="0"/>
                <a:cs typeface="Times New Roman" panose="02020603050405020304" pitchFamily="18" charset="0"/>
              </a:rPr>
              <a:t>How do you think Roald </a:t>
            </a:r>
            <a:r>
              <a:rPr lang="en-US" sz="36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rPr>
              <a:t>felt</a:t>
            </a:r>
            <a:r>
              <a:rPr lang="en-US" sz="3600" dirty="0">
                <a:effectLst/>
                <a:latin typeface="Twinkl Cursive Looped" panose="02000000000000000000" pitchFamily="2" charset="0"/>
                <a:ea typeface="Cambria" panose="02040503050406030204" pitchFamily="18" charset="0"/>
                <a:cs typeface="Times New Roman" panose="02020603050405020304" pitchFamily="18" charset="0"/>
              </a:rPr>
              <a:t> when he saw the boy on the bicycle? </a:t>
            </a: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marL="342900" lvl="0" indent="-342900" algn="l">
              <a:lnSpc>
                <a:spcPct val="107000"/>
              </a:lnSpc>
              <a:buFont typeface="Calibri" panose="020F0502020204030204" pitchFamily="34" charset="0"/>
              <a:buChar char="-"/>
            </a:pPr>
            <a:r>
              <a:rPr lang="en-US" sz="3600" dirty="0">
                <a:effectLst/>
                <a:latin typeface="Twinkl Cursive Looped" panose="02000000000000000000" pitchFamily="2" charset="0"/>
                <a:ea typeface="Cambria" panose="02040503050406030204" pitchFamily="18" charset="0"/>
                <a:cs typeface="Times New Roman" panose="02020603050405020304" pitchFamily="18" charset="0"/>
              </a:rPr>
              <a:t>What made the event so </a:t>
            </a:r>
            <a:r>
              <a:rPr lang="en-US" sz="3600" dirty="0">
                <a:solidFill>
                  <a:schemeClr val="accent1"/>
                </a:solidFill>
                <a:effectLst/>
                <a:latin typeface="Twinkl Cursive Looped" panose="02000000000000000000" pitchFamily="2" charset="0"/>
                <a:ea typeface="Cambria" panose="02040503050406030204" pitchFamily="18" charset="0"/>
                <a:cs typeface="Times New Roman" panose="02020603050405020304" pitchFamily="18" charset="0"/>
              </a:rPr>
              <a:t>memorable</a:t>
            </a:r>
            <a:r>
              <a:rPr lang="en-US" sz="3600" dirty="0">
                <a:effectLst/>
                <a:latin typeface="Twinkl Cursive Looped" panose="02000000000000000000" pitchFamily="2" charset="0"/>
                <a:ea typeface="Cambria" panose="02040503050406030204" pitchFamily="18" charset="0"/>
                <a:cs typeface="Times New Roman" panose="02020603050405020304" pitchFamily="18" charset="0"/>
              </a:rPr>
              <a:t>? </a:t>
            </a: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marL="342900" lvl="0" indent="-342900" algn="l">
              <a:lnSpc>
                <a:spcPct val="107000"/>
              </a:lnSpc>
              <a:spcAft>
                <a:spcPts val="1000"/>
              </a:spcAft>
              <a:buFont typeface="Calibri" panose="020F0502020204030204" pitchFamily="34" charset="0"/>
              <a:buChar char="-"/>
            </a:pPr>
            <a:r>
              <a:rPr lang="en-US" sz="3600" dirty="0">
                <a:effectLst/>
                <a:latin typeface="Twinkl Cursive Looped" panose="02000000000000000000" pitchFamily="2" charset="0"/>
                <a:ea typeface="Cambria" panose="02040503050406030204" pitchFamily="18" charset="0"/>
                <a:cs typeface="Times New Roman" panose="02020603050405020304" pitchFamily="18" charset="0"/>
              </a:rPr>
              <a:t>What does Roald’s reaction tell you about </a:t>
            </a:r>
            <a:r>
              <a:rPr lang="en-US" sz="3600" dirty="0">
                <a:solidFill>
                  <a:schemeClr val="accent1"/>
                </a:solidFill>
                <a:effectLst/>
                <a:latin typeface="Twinkl Cursive Looped" panose="02000000000000000000" pitchFamily="2" charset="0"/>
                <a:ea typeface="Cambria" panose="02040503050406030204" pitchFamily="18" charset="0"/>
                <a:cs typeface="Times New Roman" panose="02020603050405020304" pitchFamily="18" charset="0"/>
              </a:rPr>
              <a:t>his character?</a:t>
            </a: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br>
              <a:rPr lang="en-GB" dirty="0">
                <a:latin typeface="Twinkl Cursive Looped" panose="02000000000000000000" pitchFamily="2" charset="0"/>
              </a:rPr>
            </a:br>
            <a:r>
              <a:rPr lang="en-GB" sz="3200" dirty="0">
                <a:latin typeface="Twinkl Cursive Looped" panose="02000000000000000000" pitchFamily="2" charset="0"/>
              </a:rPr>
              <a:t>18-26 “Liquorice Bootlaces”</a:t>
            </a:r>
            <a:endParaRPr lang="en-GB" dirty="0">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3047172" y="858887"/>
            <a:ext cx="6097656" cy="4893647"/>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Activity:</a:t>
            </a:r>
          </a:p>
          <a:p>
            <a:r>
              <a:rPr lang="en-US" sz="40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Write a </a:t>
            </a:r>
            <a:r>
              <a:rPr lang="en-US" sz="4000" dirty="0">
                <a:solidFill>
                  <a:schemeClr val="accent6"/>
                </a:solidFill>
                <a:effectLst/>
                <a:latin typeface="Twinkl Cursive Looped" panose="02000000000000000000" pitchFamily="2" charset="0"/>
                <a:ea typeface="Cambria" panose="02040503050406030204" pitchFamily="18" charset="0"/>
                <a:cs typeface="Times New Roman" panose="02020603050405020304" pitchFamily="18" charset="0"/>
              </a:rPr>
              <a:t>short diary extract </a:t>
            </a:r>
            <a:r>
              <a:rPr lang="en-US" sz="40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from that day expressing Roald’s amazement. Remember to use: </a:t>
            </a:r>
            <a:r>
              <a:rPr lang="en-US"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rPr>
              <a:t>emotive language, first person and evidence from the text. </a:t>
            </a:r>
            <a:endParaRPr lang="en-GB"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Tree>
    <p:extLst>
      <p:ext uri="{BB962C8B-B14F-4D97-AF65-F5344CB8AC3E}">
        <p14:creationId xmlns:p14="http://schemas.microsoft.com/office/powerpoint/2010/main" val="209253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862614" y="422660"/>
            <a:ext cx="6097656" cy="1754326"/>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Live Model:</a:t>
            </a:r>
          </a:p>
          <a:p>
            <a:endParaRPr lang="en-GB" sz="3600" u="sng" dirty="0"/>
          </a:p>
          <a:p>
            <a:r>
              <a:rPr lang="en-GB" sz="3600" dirty="0">
                <a:solidFill>
                  <a:schemeClr val="tx1"/>
                </a:solidFill>
                <a:latin typeface="Twinkl Cursive Looped" panose="02000000000000000000" pitchFamily="2" charset="0"/>
              </a:rPr>
              <a:t>Dear Diary, </a:t>
            </a:r>
          </a:p>
        </p:txBody>
      </p:sp>
    </p:spTree>
    <p:extLst>
      <p:ext uri="{BB962C8B-B14F-4D97-AF65-F5344CB8AC3E}">
        <p14:creationId xmlns:p14="http://schemas.microsoft.com/office/powerpoint/2010/main" val="1553168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6" y="856131"/>
            <a:ext cx="5996400" cy="3464837"/>
          </a:xfrm>
          <a:prstGeom prst="rect">
            <a:avLst/>
          </a:prstGeom>
        </p:spPr>
        <p:txBody>
          <a:bodyPr spcFirstLastPara="1" wrap="square" lIns="0" tIns="0" rIns="0" bIns="0" anchor="ctr" anchorCtr="0">
            <a:noAutofit/>
          </a:bodyPr>
          <a:lstStyle/>
          <a:p>
            <a:r>
              <a:rPr lang="en" u="sng" dirty="0">
                <a:latin typeface="Twinkl Cursive Looped" panose="02000000000000000000" pitchFamily="2" charset="0"/>
              </a:rPr>
              <a:t>Activity</a:t>
            </a:r>
            <a:br>
              <a:rPr lang="en-GB" sz="1800" dirty="0">
                <a:effectLst/>
                <a:latin typeface="Cambria" panose="02040503050406030204" pitchFamily="18" charset="0"/>
                <a:ea typeface="Cambria" panose="02040503050406030204" pitchFamily="18" charset="0"/>
                <a:cs typeface="Times New Roman" panose="02020603050405020304" pitchFamily="18" charset="0"/>
              </a:rPr>
            </a:br>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958550" y="3534073"/>
            <a:ext cx="627483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ctr"/>
            <a:r>
              <a:rPr lang="en-GB" sz="2800" dirty="0">
                <a:solidFill>
                  <a:schemeClr val="accent6"/>
                </a:solidFill>
                <a:effectLst/>
                <a:latin typeface="Twinkl Cursive Looped" panose="02000000000000000000" pitchFamily="2" charset="0"/>
                <a:ea typeface="Cambria" panose="02040503050406030204" pitchFamily="18" charset="0"/>
                <a:cs typeface="Times New Roman" panose="02020603050405020304" pitchFamily="18" charset="0"/>
              </a:rPr>
              <a:t>Paddlers: </a:t>
            </a:r>
            <a:r>
              <a:rPr lang="en-GB" sz="2800" dirty="0">
                <a:effectLst/>
                <a:latin typeface="Twinkl Cursive Looped" panose="02000000000000000000" pitchFamily="2" charset="0"/>
                <a:ea typeface="Cambria" panose="02040503050406030204" pitchFamily="18" charset="0"/>
                <a:cs typeface="Times New Roman" panose="02020603050405020304" pitchFamily="18" charset="0"/>
              </a:rPr>
              <a:t>Use the writing frame to write your diary. Miss Watton/Miss George will help you. </a:t>
            </a:r>
          </a:p>
          <a:p>
            <a:pPr algn="ctr"/>
            <a:r>
              <a:rPr lang="en-GB" sz="2800" dirty="0">
                <a:effectLst/>
                <a:latin typeface="Twinkl Cursive Looped" panose="02000000000000000000" pitchFamily="2" charset="0"/>
                <a:ea typeface="Cambria" panose="02040503050406030204" pitchFamily="18" charset="0"/>
                <a:cs typeface="Times New Roman" panose="02020603050405020304" pitchFamily="18" charset="0"/>
              </a:rPr>
              <a:t> </a:t>
            </a:r>
          </a:p>
          <a:p>
            <a:pPr algn="ctr"/>
            <a:r>
              <a:rPr lang="en-GB" sz="2800" dirty="0">
                <a:solidFill>
                  <a:schemeClr val="accent1"/>
                </a:solidFill>
                <a:effectLst/>
                <a:latin typeface="Twinkl Cursive Looped" panose="02000000000000000000" pitchFamily="2" charset="0"/>
                <a:ea typeface="Cambria" panose="02040503050406030204" pitchFamily="18" charset="0"/>
                <a:cs typeface="Times New Roman" panose="02020603050405020304" pitchFamily="18" charset="0"/>
              </a:rPr>
              <a:t>Snorkellers: </a:t>
            </a:r>
            <a:r>
              <a:rPr lang="en-GB" sz="2800" dirty="0">
                <a:effectLst/>
                <a:latin typeface="Twinkl Cursive Looped" panose="02000000000000000000" pitchFamily="2" charset="0"/>
                <a:ea typeface="Cambria" panose="02040503050406030204" pitchFamily="18" charset="0"/>
                <a:cs typeface="Times New Roman" panose="02020603050405020304" pitchFamily="18" charset="0"/>
              </a:rPr>
              <a:t>Write your diary in your book. </a:t>
            </a:r>
            <a:r>
              <a:rPr lang="en-GB" sz="2800" dirty="0">
                <a:latin typeface="Twinkl Cursive Looped" panose="02000000000000000000" pitchFamily="2" charset="0"/>
                <a:ea typeface="Cambria" panose="02040503050406030204" pitchFamily="18" charset="0"/>
                <a:cs typeface="Times New Roman" panose="02020603050405020304" pitchFamily="18" charset="0"/>
              </a:rPr>
              <a:t>Mrs Weston/Mrs Phillips will help you if you need sentence starters or other help. </a:t>
            </a:r>
            <a:r>
              <a:rPr lang="en-GB" sz="2800" dirty="0">
                <a:effectLst/>
                <a:latin typeface="Twinkl Cursive Looped" panose="02000000000000000000" pitchFamily="2" charset="0"/>
                <a:ea typeface="Cambria" panose="02040503050406030204" pitchFamily="18" charset="0"/>
                <a:cs typeface="Times New Roman" panose="02020603050405020304" pitchFamily="18" charset="0"/>
              </a:rPr>
              <a:t> </a:t>
            </a:r>
          </a:p>
          <a:p>
            <a:pPr algn="ctr"/>
            <a:r>
              <a:rPr lang="en-GB" sz="2800" dirty="0">
                <a:effectLst/>
                <a:latin typeface="Twinkl Cursive Looped" panose="02000000000000000000" pitchFamily="2" charset="0"/>
                <a:ea typeface="Cambria" panose="02040503050406030204" pitchFamily="18" charset="0"/>
                <a:cs typeface="Times New Roman" panose="02020603050405020304" pitchFamily="18" charset="0"/>
              </a:rPr>
              <a:t> </a:t>
            </a:r>
          </a:p>
          <a:p>
            <a:pPr algn="ctr"/>
            <a:r>
              <a:rPr lang="en-GB" sz="28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rPr>
              <a:t>Divers: </a:t>
            </a:r>
            <a:r>
              <a:rPr lang="en-GB" sz="2800" dirty="0">
                <a:effectLst/>
                <a:latin typeface="Twinkl Cursive Looped" panose="02000000000000000000" pitchFamily="2" charset="0"/>
                <a:ea typeface="Cambria" panose="02040503050406030204" pitchFamily="18" charset="0"/>
                <a:cs typeface="Times New Roman" panose="02020603050405020304" pitchFamily="18" charset="0"/>
              </a:rPr>
              <a:t>Write your diary in your book. Please challenge yourself to use evidence from the book. Ask for help if you need it. </a:t>
            </a:r>
          </a:p>
          <a:p>
            <a:pPr marL="285750" indent="-285750" algn="l">
              <a:buFontTx/>
              <a:buChar char="-"/>
            </a:pP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09734" y="2380800"/>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US" sz="2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Remember to use: </a:t>
            </a:r>
            <a:r>
              <a:rPr lang="en-US" sz="28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rPr>
              <a:t>emotive language, first person and evidence from the text. </a:t>
            </a:r>
            <a:endParaRPr lang="en-GB" sz="28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algn="l"/>
            <a:br>
              <a:rPr lang="en-GB" sz="1800" dirty="0">
                <a:latin typeface="Cambria" panose="02040503050406030204" pitchFamily="18"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CD5B7646-872C-4A8C-8400-0A313B9F1E14}"/>
              </a:ext>
            </a:extLst>
          </p:cNvPr>
          <p:cNvSpPr txBox="1">
            <a:spLocks/>
          </p:cNvSpPr>
          <p:nvPr/>
        </p:nvSpPr>
        <p:spPr>
          <a:xfrm>
            <a:off x="9857065" y="2380799"/>
            <a:ext cx="2164352"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2800" dirty="0">
                <a:solidFill>
                  <a:schemeClr val="accent1">
                    <a:lumMod val="50000"/>
                  </a:schemeClr>
                </a:solidFill>
                <a:latin typeface="Twinkl Cursive Looped" panose="02000000000000000000" pitchFamily="2" charset="0"/>
                <a:ea typeface="Cambria" panose="02040503050406030204" pitchFamily="18" charset="0"/>
                <a:cs typeface="Times New Roman" panose="02020603050405020304" pitchFamily="18" charset="0"/>
              </a:rPr>
              <a:t>Bronze Challenge: </a:t>
            </a:r>
          </a:p>
          <a:p>
            <a:pPr algn="l"/>
            <a:endParaRPr lang="en-GB" sz="2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algn="l"/>
            <a:r>
              <a:rPr lang="en-GB" sz="28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Perfect presentation!</a:t>
            </a:r>
            <a:endParaRPr lang="en-GB" sz="28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algn="l"/>
            <a:br>
              <a:rPr lang="en-GB" sz="1800" dirty="0">
                <a:latin typeface="Cambria" panose="02040503050406030204" pitchFamily="18"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3223980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8</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3286925"/>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40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4000" dirty="0">
                <a:solidFill>
                  <a:schemeClr val="tx1"/>
                </a:solidFill>
                <a:effectLst/>
                <a:latin typeface="Twinkl Cursive Looped" panose="02000000000000000000" pitchFamily="2" charset="0"/>
                <a:ea typeface="Cambria" panose="02040503050406030204" pitchFamily="18" charset="0"/>
              </a:rPr>
              <a:t>In this section, if you could sum-up Roald’s feelings in one word, what would it be and why?</a:t>
            </a:r>
            <a:endParaRPr lang="en-GB" sz="115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939</TotalTime>
  <Words>283</Words>
  <Application>Microsoft Office PowerPoint</Application>
  <PresentationFormat>Widescreen</PresentationFormat>
  <Paragraphs>37</Paragraphs>
  <Slides>8</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Cambria</vt:lpstr>
      <vt:lpstr>Nunito</vt:lpstr>
      <vt:lpstr>Twinkl Cursive Looped</vt:lpstr>
      <vt:lpstr>Walter Turncoat</vt:lpstr>
      <vt:lpstr>Theme1</vt:lpstr>
      <vt:lpstr>PowerPoint Presentation</vt:lpstr>
      <vt:lpstr>Today we are continuing to explore our new book! We are starting Roald’s school years.   We are going to use our Inference Iggy skills to help us step into Roald’s shoes.  </vt:lpstr>
      <vt:lpstr>PowerPoint Presentation</vt:lpstr>
      <vt:lpstr>   </vt:lpstr>
      <vt:lpstr>PowerPoint Presentation</vt:lpstr>
      <vt:lpstr>PowerPoint Presentation</vt:lpstr>
      <vt:lpstr>Activity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9</cp:revision>
  <dcterms:created xsi:type="dcterms:W3CDTF">2021-03-01T17:41:49Z</dcterms:created>
  <dcterms:modified xsi:type="dcterms:W3CDTF">2021-03-07T20:54:41Z</dcterms:modified>
</cp:coreProperties>
</file>