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01" r:id="rId3"/>
    <p:sldId id="302" r:id="rId4"/>
    <p:sldId id="291" r:id="rId5"/>
    <p:sldId id="292" r:id="rId6"/>
    <p:sldId id="293" r:id="rId7"/>
    <p:sldId id="294" r:id="rId8"/>
    <p:sldId id="303" r:id="rId9"/>
    <p:sldId id="295" r:id="rId10"/>
    <p:sldId id="296" r:id="rId11"/>
    <p:sldId id="297" r:id="rId12"/>
    <p:sldId id="298" r:id="rId13"/>
    <p:sldId id="299" r:id="rId14"/>
    <p:sldId id="300" r:id="rId15"/>
    <p:sldId id="304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65" r:id="rId24"/>
    <p:sldId id="268" r:id="rId25"/>
    <p:sldId id="266" r:id="rId26"/>
    <p:sldId id="267" r:id="rId27"/>
    <p:sldId id="269" r:id="rId28"/>
    <p:sldId id="270" r:id="rId29"/>
    <p:sldId id="271" r:id="rId30"/>
    <p:sldId id="272" r:id="rId31"/>
    <p:sldId id="305" r:id="rId32"/>
    <p:sldId id="273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86" r:id="rId45"/>
    <p:sldId id="287" r:id="rId46"/>
    <p:sldId id="288" r:id="rId47"/>
    <p:sldId id="289" r:id="rId48"/>
    <p:sldId id="290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790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836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706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2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276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10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257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441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892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407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575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3223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C2D8F8D-B202-4A09-8012-114C39E698D8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2F07055-AC64-4E63-B538-0C9275F35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776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dersonshelters.org.uk/" TargetMode="External"/><Relationship Id="rId7" Type="http://schemas.openxmlformats.org/officeDocument/2006/relationships/hyperlink" Target="https://historyforkids.org/anderson-shelter-facts-and-information/" TargetMode="External"/><Relationship Id="rId2" Type="http://schemas.openxmlformats.org/officeDocument/2006/relationships/hyperlink" Target="https://kidskonnect.com/history/anderson-shelt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rojectbritain.com/calendar/February/anderson.html" TargetMode="External"/><Relationship Id="rId5" Type="http://schemas.openxmlformats.org/officeDocument/2006/relationships/hyperlink" Target="https://primaryfacts.com/506/anderson-shelter-facts/" TargetMode="External"/><Relationship Id="rId4" Type="http://schemas.openxmlformats.org/officeDocument/2006/relationships/hyperlink" Target="http://www.primaryhomeworkhelp.co.uk/war/shelters.htm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www.youtube.com/watch?v=qFZGmHbjLS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www.youtube.com/watch?v=Mu0ad17Yb98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www.google.com/search?q=anderson+shelters+made+by+kids&amp;rlz=1C1GCEU_enGB872GB872&amp;sxsrf=AOaemvIAKVogRQtvhl5kiU1RKaMRK8UnSw:1634984787008&amp;source=lnms&amp;tbm=isch&amp;sa=X&amp;ved=2ahUKEwis7sT7qODzAhUUDmMBHVCyDcgQ_AUoAXoECAEQAw&amp;biw=1280&amp;bih=609&amp;dpr=1.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B40DE-CC3A-4DC2-AB1C-E4AC64780A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DT!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5A8276-FA89-463C-95C5-CCE3BD017C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take inspiration from design throughout history.</a:t>
            </a:r>
          </a:p>
          <a:p>
            <a:r>
              <a:rPr lang="en-GB" dirty="0">
                <a:latin typeface="Comic Sans MS" panose="030F0702030302020204" pitchFamily="66" charset="0"/>
              </a:rPr>
              <a:t>C: Anderson Shelters</a:t>
            </a:r>
          </a:p>
        </p:txBody>
      </p:sp>
    </p:spTree>
    <p:extLst>
      <p:ext uri="{BB962C8B-B14F-4D97-AF65-F5344CB8AC3E}">
        <p14:creationId xmlns:p14="http://schemas.microsoft.com/office/powerpoint/2010/main" val="1649786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88C8FCD6-C055-3A44-AE4C-CF2E883ACEE6}"/>
              </a:ext>
            </a:extLst>
          </p:cNvPr>
          <p:cNvSpPr txBox="1">
            <a:spLocks/>
          </p:cNvSpPr>
          <p:nvPr/>
        </p:nvSpPr>
        <p:spPr>
          <a:xfrm>
            <a:off x="1996364" y="446796"/>
            <a:ext cx="8199275" cy="815597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5400" b="0" dirty="0">
                <a:solidFill>
                  <a:schemeClr val="accent1"/>
                </a:solidFill>
                <a:latin typeface="Comic Sans MS" panose="030F0702030302020204" pitchFamily="66" charset="0"/>
              </a:rPr>
              <a:t>Air Raids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1996363" y="308644"/>
            <a:ext cx="8184877" cy="1969693"/>
          </a:xfrm>
          <a:prstGeom prst="roundRect">
            <a:avLst>
              <a:gd name="adj" fmla="val 0"/>
            </a:avLst>
          </a:prstGeom>
          <a:noFill/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1911907" y="2673651"/>
            <a:ext cx="8137524" cy="1181183"/>
          </a:xfrm>
          <a:prstGeom prst="roundRect">
            <a:avLst>
              <a:gd name="adj" fmla="val 0"/>
            </a:avLst>
          </a:prstGeom>
          <a:noFill/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35724" y="3477547"/>
            <a:ext cx="10604937" cy="14465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They also wanted to break the British morale and scare them into defeat.</a:t>
            </a:r>
            <a:b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</a:b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 first air raid took place on 7</a:t>
            </a:r>
            <a:r>
              <a:rPr lang="en-GB" sz="2200" baseline="30000" dirty="0">
                <a:solidFill>
                  <a:schemeClr val="accent1"/>
                </a:solidFill>
                <a:latin typeface="Comic Sans MS" panose="030F0702030302020204" pitchFamily="66" charset="0"/>
              </a:rPr>
              <a:t>th</a:t>
            </a: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 September 1940 in London, killing 2000 people in one night.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35724" y="1387663"/>
            <a:ext cx="1060493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During the Second World War, enemy aircraft dropped bombs on Britain in an effort to destroy ports, industrial areas and major cities.</a:t>
            </a:r>
            <a:b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</a:br>
            <a:endParaRPr lang="en-GB" sz="2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The Germans wanted to damage these areas to make it difficult for the British to transport weapons.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2036" y="364530"/>
            <a:ext cx="4230255" cy="17321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766314" y="586551"/>
            <a:ext cx="4230255" cy="17321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27" y="2651074"/>
            <a:ext cx="6071485" cy="45762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7697">
            <a:off x="3102088" y="1875332"/>
            <a:ext cx="1080466" cy="2627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2303" flipH="1">
            <a:off x="7583511" y="2317773"/>
            <a:ext cx="1080466" cy="2627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539" y="4427286"/>
            <a:ext cx="4619182" cy="348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70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23496 L 0.41285 -0.0206 C 0.49965 0.02778 0.62899 0.05393 0.76406 0.05393 C 0.91806 0.05393 1.04115 0.02778 1.12795 -0.0206 L 1.54115 -0.23496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49" y="14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77778E-6 -2.59259E-6 L 0.43281 0.66435 " pathEditMode="relative" rAng="0" ptsTypes="AA">
                                      <p:cBhvr>
                                        <p:cTn id="14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32" y="3321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6285 4.44444E-6 L -1.14427 0.1706 C -1.0566 0.20902 -0.92518 0.22986 -0.78837 0.22986 C -0.63229 0.22986 -0.50729 0.20902 -0.41927 0.1706 L 2.77778E-6 4.44444E-6 " pathEditMode="relative" rAng="0" ptsTypes="AAAAA">
                                      <p:cBhvr>
                                        <p:cTn id="30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42" y="1148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38889E-6 4.07407E-6 L -0.45816 0.59953 " pathEditMode="relative" rAng="0" ptsTypes="AA">
                                      <p:cBhvr>
                                        <p:cTn id="3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2997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3042494" y="641721"/>
            <a:ext cx="6107012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5400" b="0" dirty="0">
                <a:solidFill>
                  <a:schemeClr val="accent1"/>
                </a:solidFill>
                <a:latin typeface="Comic Sans MS" panose="030F0702030302020204" pitchFamily="66" charset="0"/>
              </a:rPr>
              <a:t>Air Raid Shelters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16075" y="1757704"/>
            <a:ext cx="775985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Air raid shelters were created so people could try to protect themselves from the night-time bombings.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1"/>
                </a:solidFill>
                <a:latin typeface="Comic Sans MS" panose="030F0702030302020204" pitchFamily="66" charset="0"/>
              </a:rPr>
              <a:t>When the air raid siren sounded, people would go to various shelters or places in their home to protect themselves. </a:t>
            </a:r>
            <a:r>
              <a:rPr lang="en-GB" sz="2200" u="sng" dirty="0">
                <a:solidFill>
                  <a:schemeClr val="accent1"/>
                </a:solidFill>
                <a:latin typeface="Comic Sans MS" panose="030F0702030302020204" pitchFamily="66" charset="0"/>
              </a:rPr>
              <a:t>Listen to the air raid siren.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19D0917-5373-9844-9334-CF91CB70B576}"/>
              </a:ext>
            </a:extLst>
          </p:cNvPr>
          <p:cNvGrpSpPr/>
          <p:nvPr/>
        </p:nvGrpSpPr>
        <p:grpSpPr>
          <a:xfrm>
            <a:off x="9968341" y="2943609"/>
            <a:ext cx="616850" cy="616850"/>
            <a:chOff x="6877050" y="671852"/>
            <a:chExt cx="1205866" cy="1205866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03D9CED-B92D-3E40-9EC5-E59DD6A1BBF2}"/>
                </a:ext>
              </a:extLst>
            </p:cNvPr>
            <p:cNvSpPr/>
            <p:nvPr/>
          </p:nvSpPr>
          <p:spPr>
            <a:xfrm>
              <a:off x="6877050" y="671852"/>
              <a:ext cx="1205866" cy="1205866"/>
            </a:xfrm>
            <a:prstGeom prst="ellipse">
              <a:avLst/>
            </a:prstGeom>
            <a:solidFill>
              <a:srgbClr val="DDD7CE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9" name="Air-raid-siren">
              <a:hlinkClick r:id="" action="ppaction://media"/>
              <a:extLst>
                <a:ext uri="{FF2B5EF4-FFF2-40B4-BE49-F238E27FC236}">
                  <a16:creationId xmlns:a16="http://schemas.microsoft.com/office/drawing/2014/main" id="{0094BE35-EC42-884D-BD9C-A384C8A8F342}"/>
                </a:ext>
              </a:extLst>
            </p:cNvPr>
            <p:cNvPicPr>
              <a:picLocks noChangeAspect="1"/>
            </p:cNvPicPr>
            <p:nvPr>
              <a:audi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4"/>
            <a:stretch>
              <a:fillRect/>
            </a:stretch>
          </p:blipFill>
          <p:spPr>
            <a:xfrm>
              <a:off x="7026115" y="855507"/>
              <a:ext cx="907734" cy="907734"/>
            </a:xfrm>
            <a:prstGeom prst="rect">
              <a:avLst/>
            </a:prstGeom>
          </p:spPr>
        </p:pic>
      </p:grpSp>
      <p:pic>
        <p:nvPicPr>
          <p:cNvPr id="12290" name="Picture 2" descr="Air Raid Shelters">
            <a:extLst>
              <a:ext uri="{FF2B5EF4-FFF2-40B4-BE49-F238E27FC236}">
                <a16:creationId xmlns:a16="http://schemas.microsoft.com/office/drawing/2014/main" id="{558E5DE5-F6DF-4FFC-8007-F495D5C3F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25" y="4045850"/>
            <a:ext cx="305752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nteractive map shows where every high explosive bomb fell on Portsmouth  during the Blitz in WW2 - HampshireLive">
            <a:extLst>
              <a:ext uri="{FF2B5EF4-FFF2-40B4-BE49-F238E27FC236}">
                <a16:creationId xmlns:a16="http://schemas.microsoft.com/office/drawing/2014/main" id="{73DA55FC-D01E-4BEE-BC14-D641CAD66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83" y="4045849"/>
            <a:ext cx="305752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01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45BA1-C8C3-4B94-8857-456FD99B8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5400" dirty="0">
                <a:latin typeface="Comic Sans MS" panose="030F0702030302020204" pitchFamily="66" charset="0"/>
              </a:rPr>
              <a:t>Bomb Shelters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5E79E6D8-43A9-4D0F-A052-0C1B2B90491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8487" y="1805816"/>
            <a:ext cx="4429125" cy="4000500"/>
          </a:xfrm>
          <a:noFill/>
        </p:spPr>
      </p:pic>
      <p:sp>
        <p:nvSpPr>
          <p:cNvPr id="4100" name="Content Placeholder 3">
            <a:extLst>
              <a:ext uri="{FF2B5EF4-FFF2-40B4-BE49-F238E27FC236}">
                <a16:creationId xmlns:a16="http://schemas.microsoft.com/office/drawing/2014/main" id="{26DEFC52-BEEA-465F-8AE6-3BD823C0973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Air Raid Shelters were also known as Bomb Shelters and were created to protect people during bomb attacks from the enemy air craft. 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11539-4F9D-467B-9978-2CAF87044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5400" dirty="0">
                <a:latin typeface="Comic Sans MS" panose="030F0702030302020204" pitchFamily="66" charset="0"/>
              </a:rPr>
              <a:t>Anderson Shelter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5123" name="Picture 2">
            <a:extLst>
              <a:ext uri="{FF2B5EF4-FFF2-40B4-BE49-F238E27FC236}">
                <a16:creationId xmlns:a16="http://schemas.microsoft.com/office/drawing/2014/main" id="{51C9EBCC-C11B-49FB-BC27-F9980058CAB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1382" y="2190958"/>
            <a:ext cx="5037137" cy="3357562"/>
          </a:xfr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FF6538-9519-4C90-AAC5-98609FAAC5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8365" y="2000252"/>
            <a:ext cx="4696949" cy="4400548"/>
          </a:xfrm>
        </p:spPr>
        <p:txBody>
          <a:bodyPr>
            <a:normAutofit/>
          </a:bodyPr>
          <a:lstStyle/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US" dirty="0">
                <a:latin typeface="Comic Sans MS" panose="030F0702030302020204" pitchFamily="66" charset="0"/>
              </a:rPr>
              <a:t>This type of shelter was used by people in Britain. 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US" dirty="0">
                <a:latin typeface="Comic Sans MS" panose="030F0702030302020204" pitchFamily="66" charset="0"/>
              </a:rPr>
              <a:t>They were named after Sir John Anderson.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US" dirty="0">
                <a:latin typeface="Comic Sans MS" panose="030F0702030302020204" pitchFamily="66" charset="0"/>
              </a:rPr>
              <a:t>They were made out of corrugated iron sheets which were bolted together. 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US" dirty="0">
                <a:latin typeface="Comic Sans MS" panose="030F0702030302020204" pitchFamily="66" charset="0"/>
              </a:rPr>
              <a:t>There were steel plates at either end.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US" dirty="0">
                <a:latin typeface="Comic Sans MS" panose="030F0702030302020204" pitchFamily="66" charset="0"/>
              </a:rPr>
              <a:t>It was green in order to camouflage in the garden. </a:t>
            </a:r>
          </a:p>
        </p:txBody>
      </p:sp>
    </p:spTree>
  </p:cSld>
  <p:clrMapOvr>
    <a:masterClrMapping/>
  </p:clrMapOvr>
  <p:transition spd="slow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B9570-B109-4E30-B1AE-712180510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5400" dirty="0">
                <a:latin typeface="Comic Sans MS" panose="030F0702030302020204" pitchFamily="66" charset="0"/>
              </a:rPr>
              <a:t>How it was made: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F9BFD2C0-CD9A-4525-8C19-D4A27161087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61398" y="2200861"/>
            <a:ext cx="5321300" cy="4000500"/>
          </a:xfrm>
          <a:noFill/>
        </p:spPr>
      </p:pic>
      <p:sp>
        <p:nvSpPr>
          <p:cNvPr id="6148" name="Content Placeholder 3">
            <a:extLst>
              <a:ext uri="{FF2B5EF4-FFF2-40B4-BE49-F238E27FC236}">
                <a16:creationId xmlns:a16="http://schemas.microsoft.com/office/drawing/2014/main" id="{B8240079-ADD4-47E1-8367-B31B4E61FD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96187" y="2276061"/>
            <a:ext cx="3565455" cy="3850101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An Anderson Shelter was a steel hut half in the ground and half out.</a:t>
            </a: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The top was covered with soil and sand to protect it from bomb blasts. </a:t>
            </a:r>
          </a:p>
          <a:p>
            <a:pPr eaLnBrk="1" hangingPunct="1"/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F8638-E420-4CCB-A7D9-D86F7F8C9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5400" dirty="0">
                <a:latin typeface="Comic Sans MS" panose="030F0702030302020204" pitchFamily="66" charset="0"/>
              </a:rPr>
              <a:t>Anderson Shelters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7171" name="Picture 4">
            <a:extLst>
              <a:ext uri="{FF2B5EF4-FFF2-40B4-BE49-F238E27FC236}">
                <a16:creationId xmlns:a16="http://schemas.microsoft.com/office/drawing/2014/main" id="{CC47A463-4F9C-4CD9-8D2B-6E593C35334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157358">
            <a:off x="2075621" y="1881532"/>
            <a:ext cx="3429000" cy="4408488"/>
          </a:xfr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8B1191-A9BC-4398-80E3-36622AB88A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67376" y="1965960"/>
            <a:ext cx="6034803" cy="4525963"/>
          </a:xfrm>
        </p:spPr>
        <p:txBody>
          <a:bodyPr>
            <a:normAutofit/>
          </a:bodyPr>
          <a:lstStyle/>
          <a:p>
            <a:pPr marL="708660" indent="-57150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It measured 6ft 6in by 4ft 6in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(1.95m by 1.35m)</a:t>
            </a:r>
          </a:p>
          <a:p>
            <a:pPr marL="708660" indent="-57150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Six people could sleep in it.</a:t>
            </a:r>
          </a:p>
          <a:p>
            <a:pPr marL="708660" indent="-57150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Inside, there were usually benches or beds along one or two of the walls.</a:t>
            </a:r>
          </a:p>
          <a:p>
            <a:pPr marL="708660" indent="-57150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It would be difficult to sleep in them because of the noise of the bombs.</a:t>
            </a:r>
          </a:p>
          <a:p>
            <a:pPr marL="708660" indent="-57150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The entrance was protected by a steel shield and earthen blast wall. </a:t>
            </a:r>
          </a:p>
          <a:p>
            <a:pPr marL="480060" indent="-34290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F53266-0056-4EDC-8B22-F98B6B517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762000"/>
            <a:ext cx="9872871" cy="40386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Over 2 million families had one of these shelters in their garden during WW2.</a:t>
            </a:r>
          </a:p>
          <a:p>
            <a:r>
              <a:rPr lang="en-GB" dirty="0">
                <a:latin typeface="Comic Sans MS" panose="030F0702030302020204" pitchFamily="66" charset="0"/>
              </a:rPr>
              <a:t>Anderson shelters were given to anyone earning less than £5 a week by the government.</a:t>
            </a:r>
          </a:p>
          <a:p>
            <a:r>
              <a:rPr lang="en-GB" dirty="0">
                <a:latin typeface="Comic Sans MS" panose="030F0702030302020204" pitchFamily="66" charset="0"/>
              </a:rPr>
              <a:t>For men earning more than that, they could be bought for £7.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1ED60D-E2DA-4244-A2C5-44E766A624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7380" y="3350244"/>
            <a:ext cx="6377240" cy="290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493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CA03B-33EB-4410-88DA-F7150DCF3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0" y="513177"/>
            <a:ext cx="9525000" cy="158272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dirty="0">
                <a:latin typeface="Comic Sans MS" panose="030F0702030302020204" pitchFamily="66" charset="0"/>
              </a:rPr>
              <a:t>Helping to make the shelter up - notice how deep it was set in the ground.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FA110D9C-75D7-4AA5-8BC9-DA19B80DF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18" b="16418"/>
          <a:stretch>
            <a:fillRect/>
          </a:stretch>
        </p:blipFill>
        <p:spPr bwMode="auto">
          <a:xfrm>
            <a:off x="2809876" y="2286001"/>
            <a:ext cx="67151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D5AC6-A48C-4B8B-B4E5-E3B9234F6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dirty="0">
                <a:latin typeface="Comic Sans MS" panose="030F0702030302020204" pitchFamily="66" charset="0"/>
              </a:rPr>
              <a:t>Covered with soil....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Why do these shelters look different?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9219" name="Picture 2">
            <a:extLst>
              <a:ext uri="{FF2B5EF4-FFF2-40B4-BE49-F238E27FC236}">
                <a16:creationId xmlns:a16="http://schemas.microsoft.com/office/drawing/2014/main" id="{4C1C470E-95D5-429C-BBF7-B7D08F70B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364" y="1928814"/>
            <a:ext cx="5629275" cy="435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66862-9FED-46AA-840C-C5807DA71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017" y="429579"/>
            <a:ext cx="9875520" cy="135636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5400" dirty="0">
                <a:latin typeface="Comic Sans MS" panose="030F0702030302020204" pitchFamily="66" charset="0"/>
              </a:rPr>
              <a:t>Problems...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9D9E4EC1-F65B-4373-BA14-027FEF3A014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22463" y="1785939"/>
            <a:ext cx="4144962" cy="4143375"/>
          </a:xfr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D1E5F8-453D-4CA1-B921-DA3DF2CC27B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Because they were partially buried, the shelters were prone to flooding.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They were also cold and damp during cold weather. 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en-GB" dirty="0">
                <a:latin typeface="Comic Sans MS" panose="030F0702030302020204" pitchFamily="66" charset="0"/>
              </a:rPr>
              <a:t>They could not protect against a direct hit by a Nazi bomb.</a:t>
            </a: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Courier New" panose="02070309020205020404" pitchFamily="49" charset="0"/>
              <a:buChar char="o"/>
              <a:defRPr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>
    <p:wheel spokes="3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5DD15-D38D-45A4-BA62-1441BAD3D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744" y="450574"/>
            <a:ext cx="9875520" cy="135636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5400" dirty="0">
                <a:latin typeface="Comic Sans MS" panose="030F0702030302020204" pitchFamily="66" charset="0"/>
              </a:rPr>
              <a:t>Grow your own....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1DFEA289-9EAF-4A0D-9A70-7AFAD9287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1571625"/>
            <a:ext cx="5167312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FD681-3B5C-4B79-87F4-1B0322196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65" y="410818"/>
            <a:ext cx="11390244" cy="135636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GB" dirty="0">
                <a:latin typeface="Comic Sans MS" panose="030F0702030302020204" pitchFamily="66" charset="0"/>
              </a:rPr>
              <a:t>Going into the shelter…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What do you notice?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E8F4C7B6-1DA1-4B9F-87FF-88B10E85B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6" y="1857376"/>
            <a:ext cx="59340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F4A-047B-445C-A14F-A7D6FE724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01122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GB" sz="5400" dirty="0">
                <a:latin typeface="Comic Sans MS" panose="030F0702030302020204" pitchFamily="66" charset="0"/>
              </a:rPr>
              <a:t>Outside and inside...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529E762E-0631-4227-9E94-414DB67AF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33" y="3429000"/>
            <a:ext cx="42672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>
            <a:extLst>
              <a:ext uri="{FF2B5EF4-FFF2-40B4-BE49-F238E27FC236}">
                <a16:creationId xmlns:a16="http://schemas.microsoft.com/office/drawing/2014/main" id="{2139E4C0-2859-4E4D-983D-078B7B8F2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867" y="1285860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FBCF58-F268-4525-A4BC-F23050C81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775252"/>
            <a:ext cx="987287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Anderson shelter Latham Street, London 1941. </a:t>
            </a:r>
          </a:p>
          <a:p>
            <a:r>
              <a:rPr lang="en-GB" dirty="0">
                <a:latin typeface="Comic Sans MS" panose="030F0702030302020204" pitchFamily="66" charset="0"/>
              </a:rPr>
              <a:t>Three people sheltering inside were unharmed when a bomb landed a few yards from it.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File:An Anderson shelter remains intact amidst destruction in Latham Street, Poplar, London during 1941. D5949.jpg">
            <a:extLst>
              <a:ext uri="{FF2B5EF4-FFF2-40B4-BE49-F238E27FC236}">
                <a16:creationId xmlns:a16="http://schemas.microsoft.com/office/drawing/2014/main" id="{B6BC23EF-D0B9-4672-B860-50D07C95B9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0" t="3348" r="17918" b="2267"/>
          <a:stretch/>
        </p:blipFill>
        <p:spPr bwMode="auto">
          <a:xfrm>
            <a:off x="7116656" y="1711308"/>
            <a:ext cx="4720849" cy="4784205"/>
          </a:xfrm>
          <a:prstGeom prst="ellipse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162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34953-D689-427F-AAEC-FF0FC0D35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118D72-EB7E-4885-B005-490EF5A42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questions do you have about the Anderson Shelters?</a:t>
            </a:r>
          </a:p>
          <a:p>
            <a:r>
              <a:rPr lang="en-GB" dirty="0">
                <a:latin typeface="Comic Sans MS" panose="030F0702030302020204" pitchFamily="66" charset="0"/>
              </a:rPr>
              <a:t>Do you know anyone that might still have an Anderson shelter at the bottom of their garden? </a:t>
            </a:r>
          </a:p>
          <a:p>
            <a:r>
              <a:rPr lang="en-GB" i="1" dirty="0">
                <a:latin typeface="Comic Sans MS" panose="030F0702030302020204" pitchFamily="66" charset="0"/>
              </a:rPr>
              <a:t>Some people still do!</a:t>
            </a:r>
          </a:p>
        </p:txBody>
      </p:sp>
      <p:pic>
        <p:nvPicPr>
          <p:cNvPr id="1026" name="Picture 2" descr="Couple find air raid shelter while clearing out the garden at home in  Southampton | Daily Echo">
            <a:extLst>
              <a:ext uri="{FF2B5EF4-FFF2-40B4-BE49-F238E27FC236}">
                <a16:creationId xmlns:a16="http://schemas.microsoft.com/office/drawing/2014/main" id="{B9C78BD4-FC08-4EB3-B883-C217CABC8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034" y="3083282"/>
            <a:ext cx="5136459" cy="342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52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E926C-E8BA-4008-9504-461A4E13A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761999"/>
            <a:ext cx="987287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Today, you are going to be designing and making your own Anderson shelters!</a:t>
            </a:r>
          </a:p>
          <a:p>
            <a:r>
              <a:rPr lang="en-GB" dirty="0">
                <a:latin typeface="Comic Sans MS" panose="030F0702030302020204" pitchFamily="66" charset="0"/>
              </a:rPr>
              <a:t>Before you can do this, you need to learn more about the Anderson Shelters and how they were made.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C50DA3-A6A8-4C9F-BC81-8D1993F61E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7380" y="3350244"/>
            <a:ext cx="6377240" cy="290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722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747A7-7773-4605-81FC-0F1E76CA0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774" y="480392"/>
            <a:ext cx="10506986" cy="135636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88B86-9E1A-4F53-9559-88A24C3445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4" y="1749287"/>
            <a:ext cx="10992678" cy="4721087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Using the internet and the handout (see class pages), research Anderson Shelters and how they were made.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You should answer the following questions: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Who created them? When were they created?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What was the purpose of them?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What were they made out of?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How big were they? Where would they be built?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What was in them? How many people could fit in them?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Were they a nice place to stay in? Why?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Who had them? How much were they?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What characteristics would the shelter need to have? What did they need to be able to do?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How did people brighten up or use the outside of the Anderson shelter?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Draw and label and Anderson Shelter.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7395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44CC3-58D4-4A3A-8BA1-EDF076660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Websites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58A90-B08F-4F9D-BC9F-8F4B469CA0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Comic Sans MS" panose="030F0702030302020204" pitchFamily="66" charset="0"/>
                <a:hlinkClick r:id="rId2"/>
              </a:rPr>
              <a:t>https://kidskonnect.com/history/anderson-shelter/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u="sng" dirty="0">
                <a:latin typeface="Comic Sans MS" panose="030F0702030302020204" pitchFamily="66" charset="0"/>
                <a:hlinkClick r:id="rId3"/>
              </a:rPr>
              <a:t>http://www.andersonshelters.org.uk/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u="sng" dirty="0">
                <a:latin typeface="Comic Sans MS" panose="030F0702030302020204" pitchFamily="66" charset="0"/>
                <a:hlinkClick r:id="rId4"/>
              </a:rPr>
              <a:t>http://www.primaryhomeworkhelp.co.uk/war/shelters.htm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u="sng" dirty="0">
                <a:latin typeface="Comic Sans MS" panose="030F0702030302020204" pitchFamily="66" charset="0"/>
                <a:hlinkClick r:id="rId5"/>
              </a:rPr>
              <a:t>https://primaryfacts.com/506/anderson-shelter-facts/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u="sng" dirty="0">
                <a:latin typeface="Comic Sans MS" panose="030F0702030302020204" pitchFamily="66" charset="0"/>
                <a:hlinkClick r:id="rId6"/>
              </a:rPr>
              <a:t>http://projectbritain.com/calendar/February/anderson.html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u="sng" dirty="0">
                <a:latin typeface="Comic Sans MS" panose="030F0702030302020204" pitchFamily="66" charset="0"/>
                <a:hlinkClick r:id="rId7"/>
              </a:rPr>
              <a:t>https://historyforkids.org/anderson-shelter-facts-and-information/</a:t>
            </a:r>
            <a:r>
              <a:rPr lang="en-US" dirty="0">
                <a:latin typeface="Comic Sans MS" panose="030F0702030302020204" pitchFamily="66" charset="0"/>
              </a:rPr>
              <a:t> 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101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B0C67-97CE-4825-83B5-CC4069E389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9E1F86-23E0-4BF6-BFC5-39A07EF62B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design, make, evaluate and improve.</a:t>
            </a:r>
          </a:p>
          <a:p>
            <a:r>
              <a:rPr lang="en-GB" dirty="0">
                <a:latin typeface="Comic Sans MS" panose="030F0702030302020204" pitchFamily="66" charset="0"/>
              </a:rPr>
              <a:t>To take inspirations from design throughout history.</a:t>
            </a:r>
          </a:p>
          <a:p>
            <a:r>
              <a:rPr lang="en-GB" dirty="0">
                <a:latin typeface="Comic Sans MS" panose="030F0702030302020204" pitchFamily="66" charset="0"/>
              </a:rPr>
              <a:t>C: Anderson Shelters </a:t>
            </a:r>
          </a:p>
        </p:txBody>
      </p:sp>
    </p:spTree>
    <p:extLst>
      <p:ext uri="{BB962C8B-B14F-4D97-AF65-F5344CB8AC3E}">
        <p14:creationId xmlns:p14="http://schemas.microsoft.com/office/powerpoint/2010/main" val="4058543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1BED4-F57E-41CC-A47A-5A7B8A9D4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2391" y="526774"/>
            <a:ext cx="987287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Do you know why the roof of the Anderson shelter is curved?</a:t>
            </a:r>
          </a:p>
        </p:txBody>
      </p:sp>
      <p:pic>
        <p:nvPicPr>
          <p:cNvPr id="13314" name="Picture 2" descr="23 Anderson shelters ideas | anderson shelter, air raid shelter, air raid">
            <a:extLst>
              <a:ext uri="{FF2B5EF4-FFF2-40B4-BE49-F238E27FC236}">
                <a16:creationId xmlns:a16="http://schemas.microsoft.com/office/drawing/2014/main" id="{D60E9137-DCA8-4024-BF32-DFFDC8218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659" y="1202634"/>
            <a:ext cx="7050157" cy="528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14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2F029-5B4C-4B54-B822-423253144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139" y="506896"/>
            <a:ext cx="11373677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 job of the shelter is to protect people from debris and shrapnel.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Where might this debris and shrapnel have come from?  </a:t>
            </a:r>
            <a:r>
              <a:rPr lang="en-GB" i="1" dirty="0">
                <a:latin typeface="Comic Sans MS" panose="030F0702030302020204" pitchFamily="66" charset="0"/>
              </a:rPr>
              <a:t>Above!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Therefore, the curved shape of the roof is actually much stronger than a flat roof.</a:t>
            </a:r>
          </a:p>
        </p:txBody>
      </p:sp>
      <p:pic>
        <p:nvPicPr>
          <p:cNvPr id="14338" name="Picture 2" descr="Anderson Shelters - Lessons - Blendspace">
            <a:extLst>
              <a:ext uri="{FF2B5EF4-FFF2-40B4-BE49-F238E27FC236}">
                <a16:creationId xmlns:a16="http://schemas.microsoft.com/office/drawing/2014/main" id="{F3F1C49E-6B8E-4BE9-B82A-E25F1214C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466" y="2999133"/>
            <a:ext cx="4615068" cy="346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8556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E46C0-7AED-4242-97DF-AFCC216BC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Challenge!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4885D-5D10-430E-AB29-61E3B46425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create the strongest possible bridge using a </a:t>
            </a:r>
            <a:r>
              <a:rPr lang="en-GB" b="1" u="sng" dirty="0">
                <a:latin typeface="Comic Sans MS" panose="030F0702030302020204" pitchFamily="66" charset="0"/>
              </a:rPr>
              <a:t>single</a:t>
            </a:r>
            <a:r>
              <a:rPr lang="en-GB" dirty="0">
                <a:latin typeface="Comic Sans MS" panose="030F0702030302020204" pitchFamily="66" charset="0"/>
              </a:rPr>
              <a:t> sheet of A4 paper to cover a 15cm gap, e.g. between two tables or chairs?</a:t>
            </a:r>
          </a:p>
          <a:p>
            <a:r>
              <a:rPr lang="en-GB" dirty="0">
                <a:latin typeface="Comic Sans MS" panose="030F0702030302020204" pitchFamily="66" charset="0"/>
              </a:rPr>
              <a:t>Use small items (e.g. coins, pencils etc.) to test your ideas until you find a design that is your strongest.</a:t>
            </a:r>
          </a:p>
          <a:p>
            <a:r>
              <a:rPr lang="en-GB" dirty="0">
                <a:latin typeface="Comic Sans MS" panose="030F0702030302020204" pitchFamily="66" charset="0"/>
              </a:rPr>
              <a:t>You can try lots of different ideas and designs!</a:t>
            </a:r>
          </a:p>
        </p:txBody>
      </p:sp>
      <p:pic>
        <p:nvPicPr>
          <p:cNvPr id="16386" name="Picture 2" descr="Easy Ways to Build a Paper Bridge: 6 Steps (with Pictures)">
            <a:extLst>
              <a:ext uri="{FF2B5EF4-FFF2-40B4-BE49-F238E27FC236}">
                <a16:creationId xmlns:a16="http://schemas.microsoft.com/office/drawing/2014/main" id="{9D547EF4-2BF4-4A48-9ED9-55981D323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9" y="3429000"/>
            <a:ext cx="4099064" cy="307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568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A38A6-805D-4C6F-B88A-3D8D5D16F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ABFAA-EBC8-4C79-A46C-B049E6607A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Experiment with creating the strongest possible bridge using a </a:t>
            </a:r>
            <a:r>
              <a:rPr lang="en-GB" b="1" u="sng" dirty="0">
                <a:latin typeface="Comic Sans MS" panose="030F0702030302020204" pitchFamily="66" charset="0"/>
              </a:rPr>
              <a:t>single</a:t>
            </a:r>
            <a:r>
              <a:rPr lang="en-GB" dirty="0">
                <a:latin typeface="Comic Sans MS" panose="030F0702030302020204" pitchFamily="66" charset="0"/>
              </a:rPr>
              <a:t> sheet of A4 paper to cover a 15cm gap.</a:t>
            </a:r>
          </a:p>
          <a:p>
            <a:r>
              <a:rPr lang="en-GB" dirty="0">
                <a:latin typeface="Comic Sans MS" panose="030F0702030302020204" pitchFamily="66" charset="0"/>
              </a:rPr>
              <a:t>Try lots of different designs and explore how you can change the shape of the paper using different folds.</a:t>
            </a:r>
          </a:p>
        </p:txBody>
      </p:sp>
      <p:pic>
        <p:nvPicPr>
          <p:cNvPr id="4" name="Picture 2" descr="Easy Ways to Build a Paper Bridge: 6 Steps (with Pictures)">
            <a:extLst>
              <a:ext uri="{FF2B5EF4-FFF2-40B4-BE49-F238E27FC236}">
                <a16:creationId xmlns:a16="http://schemas.microsoft.com/office/drawing/2014/main" id="{BA8E8503-F35C-4485-BE3B-E8B0FC8C6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199" y="3429000"/>
            <a:ext cx="4099064" cy="307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6332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D979E-ABA0-4D2E-8687-3CCD5C1AB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90" y="427383"/>
            <a:ext cx="9875520" cy="135636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Mini 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B82DC-8776-4BF2-8312-7479D3A97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0" y="1719470"/>
            <a:ext cx="5838246" cy="4681330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Notice the corrugated design of the sides of the Anderson Shelter.</a:t>
            </a:r>
          </a:p>
          <a:p>
            <a:r>
              <a:rPr lang="en-GB" b="1" i="1" dirty="0">
                <a:latin typeface="Comic Sans MS" panose="030F0702030302020204" pitchFamily="66" charset="0"/>
              </a:rPr>
              <a:t>Corrugated: </a:t>
            </a:r>
            <a:r>
              <a:rPr lang="en-GB" i="1" dirty="0">
                <a:latin typeface="Comic Sans MS" panose="030F0702030302020204" pitchFamily="66" charset="0"/>
              </a:rPr>
              <a:t>(of a material or surface) shaped into a series of parallel ridges and grooves so as to give added rigidity and strength.</a:t>
            </a:r>
          </a:p>
          <a:p>
            <a:r>
              <a:rPr lang="en-GB" dirty="0">
                <a:latin typeface="Comic Sans MS" panose="030F0702030302020204" pitchFamily="66" charset="0"/>
              </a:rPr>
              <a:t>By folding the paper, you can create a very strong structure.</a:t>
            </a:r>
          </a:p>
          <a:p>
            <a:r>
              <a:rPr lang="en-GB" dirty="0">
                <a:latin typeface="Comic Sans MS" panose="030F0702030302020204" pitchFamily="66" charset="0"/>
              </a:rPr>
              <a:t>Watch: </a:t>
            </a:r>
            <a:r>
              <a:rPr lang="en-US" dirty="0">
                <a:latin typeface="Comic Sans MS" panose="030F0702030302020204" pitchFamily="66" charset="0"/>
                <a:hlinkClick r:id="rId2"/>
              </a:rPr>
              <a:t>https://www.youtube.com/watch?v=qFZGmHbjLS</a:t>
            </a:r>
            <a:r>
              <a:rPr lang="en-US" dirty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Spend a few more minutes exploring how you can change the shape of the paper using different folds.</a:t>
            </a:r>
          </a:p>
        </p:txBody>
      </p:sp>
      <p:pic>
        <p:nvPicPr>
          <p:cNvPr id="17410" name="Picture 2" descr="Authentic WW2 Corrugated Iron Anderson Air-Raid Shelter">
            <a:extLst>
              <a:ext uri="{FF2B5EF4-FFF2-40B4-BE49-F238E27FC236}">
                <a16:creationId xmlns:a16="http://schemas.microsoft.com/office/drawing/2014/main" id="{47F94F7E-CCCE-474C-ACB8-64F0700069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0" t="1720" r="12835" b="1395"/>
          <a:stretch/>
        </p:blipFill>
        <p:spPr bwMode="auto">
          <a:xfrm>
            <a:off x="6436850" y="1719470"/>
            <a:ext cx="5331081" cy="468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668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A2FDF-185D-453A-835F-FDCB02648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2F07A-0D84-4191-A4F1-AECA862B3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7056783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think of any other structures that use curves in them to create strength?</a:t>
            </a:r>
          </a:p>
          <a:p>
            <a:r>
              <a:rPr lang="en-GB" dirty="0">
                <a:latin typeface="Comic Sans MS" panose="030F0702030302020204" pitchFamily="66" charset="0"/>
              </a:rPr>
              <a:t>e.g. the Eiffel Tower, arched bridges etc.</a:t>
            </a:r>
          </a:p>
        </p:txBody>
      </p:sp>
      <p:pic>
        <p:nvPicPr>
          <p:cNvPr id="19458" name="Picture 2" descr="Eiffel Tower - Wikipedia">
            <a:extLst>
              <a:ext uri="{FF2B5EF4-FFF2-40B4-BE49-F238E27FC236}">
                <a16:creationId xmlns:a16="http://schemas.microsoft.com/office/drawing/2014/main" id="{54354CAD-648A-44FF-9F9C-4F00AA79C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017" y="400877"/>
            <a:ext cx="3271631" cy="605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Through arch bridge - Wikipedia">
            <a:extLst>
              <a:ext uri="{FF2B5EF4-FFF2-40B4-BE49-F238E27FC236}">
                <a16:creationId xmlns:a16="http://schemas.microsoft.com/office/drawing/2014/main" id="{1E035C6A-9823-4F27-800B-32C3AE88C4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6" r="15978"/>
          <a:stretch/>
        </p:blipFill>
        <p:spPr bwMode="auto">
          <a:xfrm>
            <a:off x="4790662" y="3416984"/>
            <a:ext cx="3578087" cy="301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Commissioning curved roof structures | netMAGmedia Ltd">
            <a:extLst>
              <a:ext uri="{FF2B5EF4-FFF2-40B4-BE49-F238E27FC236}">
                <a16:creationId xmlns:a16="http://schemas.microsoft.com/office/drawing/2014/main" id="{3ABED392-D808-4A2D-A936-284E3DA23F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2" r="5318"/>
          <a:stretch/>
        </p:blipFill>
        <p:spPr bwMode="auto">
          <a:xfrm>
            <a:off x="357810" y="3427135"/>
            <a:ext cx="4373218" cy="301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9003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176D4-F02C-4B28-A6E3-2574232555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C7CC28-582B-4727-9937-53B7FDE36C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design, make, evaluate and improve.</a:t>
            </a:r>
          </a:p>
          <a:p>
            <a:r>
              <a:rPr lang="en-GB" dirty="0">
                <a:latin typeface="Comic Sans MS" panose="030F0702030302020204" pitchFamily="66" charset="0"/>
              </a:rPr>
              <a:t>To take inspiration from design throughout history.</a:t>
            </a:r>
          </a:p>
          <a:p>
            <a:r>
              <a:rPr lang="en-GB" dirty="0">
                <a:latin typeface="Comic Sans MS" panose="030F0702030302020204" pitchFamily="66" charset="0"/>
              </a:rPr>
              <a:t>C: Anderson Shelters</a:t>
            </a:r>
          </a:p>
        </p:txBody>
      </p:sp>
    </p:spTree>
    <p:extLst>
      <p:ext uri="{BB962C8B-B14F-4D97-AF65-F5344CB8AC3E}">
        <p14:creationId xmlns:p14="http://schemas.microsoft.com/office/powerpoint/2010/main" val="15815746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B7399-6C65-4589-B417-F54B50602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670F6-BA13-4E24-8574-C5D5F1B29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Watch: </a:t>
            </a:r>
            <a:r>
              <a:rPr lang="en-US" u="sng" dirty="0">
                <a:latin typeface="Comic Sans MS" panose="030F0702030302020204" pitchFamily="66" charset="0"/>
                <a:hlinkClick r:id="rId2"/>
              </a:rPr>
              <a:t>https://www.youtube.com/watch?v=Mu0ad17Yb98</a:t>
            </a:r>
            <a:r>
              <a:rPr lang="en-US" dirty="0">
                <a:latin typeface="Comic Sans MS" panose="030F0702030302020204" pitchFamily="66" charset="0"/>
              </a:rPr>
              <a:t> 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482" name="Picture 2" descr="Bomb Shelters – St Julians Primary School">
            <a:extLst>
              <a:ext uri="{FF2B5EF4-FFF2-40B4-BE49-F238E27FC236}">
                <a16:creationId xmlns:a16="http://schemas.microsoft.com/office/drawing/2014/main" id="{CDD46CB4-7F0D-4757-8689-BAB817885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43" y="2574234"/>
            <a:ext cx="5845184" cy="38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9069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18D69-3DD0-4416-B9FF-192584CAE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546652"/>
            <a:ext cx="987287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Create a bubble map of the recycled materials that you have at home that you could make your shelters from, e.g. cardboard, egg boxes etc.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most important thing when choosing the materials is: will they be  strong enough to make a structure from?</a:t>
            </a:r>
          </a:p>
        </p:txBody>
      </p:sp>
      <p:pic>
        <p:nvPicPr>
          <p:cNvPr id="21506" name="Picture 2" descr="list of recyclable materials | Zicla">
            <a:extLst>
              <a:ext uri="{FF2B5EF4-FFF2-40B4-BE49-F238E27FC236}">
                <a16:creationId xmlns:a16="http://schemas.microsoft.com/office/drawing/2014/main" id="{CCFA3545-7F8F-4860-A213-ECA1F7783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156" y="2680404"/>
            <a:ext cx="5711687" cy="380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6776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2949C-7871-4855-A6EE-5A3CD0DD1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30B22-A76F-4987-B408-4115A126B0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44" y="2057400"/>
            <a:ext cx="11380304" cy="4038600"/>
          </a:xfrm>
        </p:spPr>
        <p:txBody>
          <a:bodyPr>
            <a:no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Using different recycled materials. Test how suitable each material is for use.</a:t>
            </a:r>
          </a:p>
          <a:p>
            <a:r>
              <a:rPr lang="en-GB" dirty="0">
                <a:latin typeface="Comic Sans MS" panose="030F0702030302020204" pitchFamily="66" charset="0"/>
              </a:rPr>
              <a:t>Use the questions in the table to guide your testing.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When it comes to testing the strength of the material, make a small hole in the material and then, use items like books or weighty objects to try and rip a section of the material open.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should answer the questions in </a:t>
            </a:r>
            <a:r>
              <a:rPr lang="en-GB" b="1" u="sng" dirty="0">
                <a:latin typeface="Comic Sans MS" panose="030F0702030302020204" pitchFamily="66" charset="0"/>
              </a:rPr>
              <a:t>full sentences,</a:t>
            </a:r>
            <a:r>
              <a:rPr lang="en-GB" dirty="0">
                <a:latin typeface="Comic Sans MS" panose="030F0702030302020204" pitchFamily="66" charset="0"/>
              </a:rPr>
              <a:t> not just write one-word answers!</a:t>
            </a:r>
          </a:p>
        </p:txBody>
      </p:sp>
      <p:pic>
        <p:nvPicPr>
          <p:cNvPr id="4" name="Picture 2" descr="list of recyclable materials | Zicla">
            <a:extLst>
              <a:ext uri="{FF2B5EF4-FFF2-40B4-BE49-F238E27FC236}">
                <a16:creationId xmlns:a16="http://schemas.microsoft.com/office/drawing/2014/main" id="{BA74DA3B-1BFA-46F3-AA18-804036B52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2052" y="404344"/>
            <a:ext cx="2312504" cy="154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4970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39EE4C-714E-4091-8CDD-6D1676C0EB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663" t="31403" r="18397" b="11015"/>
          <a:stretch/>
        </p:blipFill>
        <p:spPr>
          <a:xfrm>
            <a:off x="3026465" y="-1843"/>
            <a:ext cx="6139071" cy="687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964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9789E-52F3-49B9-809B-B1FABC75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002D57-4DD5-4A03-ABE8-1993C8F4E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Which material seemed more suitable than others?</a:t>
            </a:r>
          </a:p>
          <a:p>
            <a:r>
              <a:rPr lang="en-GB" dirty="0">
                <a:latin typeface="Comic Sans MS" panose="030F0702030302020204" pitchFamily="66" charset="0"/>
              </a:rPr>
              <a:t>Why? </a:t>
            </a:r>
          </a:p>
        </p:txBody>
      </p:sp>
      <p:pic>
        <p:nvPicPr>
          <p:cNvPr id="5" name="Picture 2" descr="list of recyclable materials | Zicla">
            <a:extLst>
              <a:ext uri="{FF2B5EF4-FFF2-40B4-BE49-F238E27FC236}">
                <a16:creationId xmlns:a16="http://schemas.microsoft.com/office/drawing/2014/main" id="{869D0B62-932D-4E10-A554-DE1166D2B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156" y="2680404"/>
            <a:ext cx="5711687" cy="380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889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7CDCE-6D9E-4E75-8B39-93C9EA617B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5E98C6-A8FA-4393-93EA-D028134DD1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design, make, evaluate and improve.</a:t>
            </a:r>
          </a:p>
          <a:p>
            <a:r>
              <a:rPr lang="en-GB" dirty="0">
                <a:latin typeface="Comic Sans MS" panose="030F0702030302020204" pitchFamily="66" charset="0"/>
              </a:rPr>
              <a:t>To take inspiration from design throughout history.</a:t>
            </a:r>
          </a:p>
          <a:p>
            <a:r>
              <a:rPr lang="en-GB" dirty="0">
                <a:latin typeface="Comic Sans MS" panose="030F0702030302020204" pitchFamily="66" charset="0"/>
              </a:rPr>
              <a:t>C: Anderson Shelters</a:t>
            </a:r>
          </a:p>
        </p:txBody>
      </p:sp>
    </p:spTree>
    <p:extLst>
      <p:ext uri="{BB962C8B-B14F-4D97-AF65-F5344CB8AC3E}">
        <p14:creationId xmlns:p14="http://schemas.microsoft.com/office/powerpoint/2010/main" val="5257891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F5D4F-FAF3-4E69-82EF-2DB647895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4A70A-36DF-45E1-B2E8-2D2D528E7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810039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Every invention is thought out on paper first, where the designer draws a picture of what they want to build and thinks about each step of the process that is necessary, including listing the materials required.</a:t>
            </a:r>
          </a:p>
        </p:txBody>
      </p:sp>
      <p:pic>
        <p:nvPicPr>
          <p:cNvPr id="22530" name="Picture 2" descr="Free Thinking Man Cliparts, Download Free Thinking Man Cliparts png images,  Free ClipArts on Clipart Library">
            <a:extLst>
              <a:ext uri="{FF2B5EF4-FFF2-40B4-BE49-F238E27FC236}">
                <a16:creationId xmlns:a16="http://schemas.microsoft.com/office/drawing/2014/main" id="{A6B2A95F-6454-4B39-A9F3-ECE87F341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70" y="1638300"/>
            <a:ext cx="3810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5133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DF166-E26C-43A6-AFEB-7221DF1BC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Examples of Anderson Shelters made by children: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1C367-0D5A-401B-A243-535975F5E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8609" y="2325756"/>
            <a:ext cx="4257262" cy="377024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Google Images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5602" name="Picture 2" descr="The children have designed their own Anderson shelters">
            <a:extLst>
              <a:ext uri="{FF2B5EF4-FFF2-40B4-BE49-F238E27FC236}">
                <a16:creationId xmlns:a16="http://schemas.microsoft.com/office/drawing/2014/main" id="{714DC94F-6906-43CE-B5F0-E9DF00EE25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50"/>
          <a:stretch/>
        </p:blipFill>
        <p:spPr bwMode="auto">
          <a:xfrm>
            <a:off x="308113" y="2136913"/>
            <a:ext cx="6096817" cy="442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7 Anderson shelter model ideas | anderson shelter, air raid shelter, shelter">
            <a:extLst>
              <a:ext uri="{FF2B5EF4-FFF2-40B4-BE49-F238E27FC236}">
                <a16:creationId xmlns:a16="http://schemas.microsoft.com/office/drawing/2014/main" id="{6C47DB72-8461-45E1-A7B1-B6C6588B2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131" y="2877790"/>
            <a:ext cx="3273494" cy="357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2189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D38D9-8503-43F5-B414-EAEC6C7373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495" y="1409700"/>
            <a:ext cx="4187688" cy="40386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 need to create a design of your shelter.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Design requirements of your shelter:</a:t>
            </a:r>
          </a:p>
          <a:p>
            <a:pPr lvl="1"/>
            <a:r>
              <a:rPr lang="en-GB" sz="2200" dirty="0">
                <a:latin typeface="Comic Sans MS" panose="030F0702030302020204" pitchFamily="66" charset="0"/>
              </a:rPr>
              <a:t>Able to fit a Lego man inside</a:t>
            </a:r>
          </a:p>
          <a:p>
            <a:pPr lvl="1"/>
            <a:r>
              <a:rPr lang="en-GB" sz="2200" dirty="0">
                <a:latin typeface="Comic Sans MS" panose="030F0702030302020204" pitchFamily="66" charset="0"/>
              </a:rPr>
              <a:t>Waterproof</a:t>
            </a:r>
          </a:p>
          <a:p>
            <a:pPr lvl="1"/>
            <a:r>
              <a:rPr lang="en-GB" sz="2200" dirty="0">
                <a:latin typeface="Comic Sans MS" panose="030F0702030302020204" pitchFamily="66" charset="0"/>
              </a:rPr>
              <a:t>Able to withstand a 1kg weight placed upon it</a:t>
            </a:r>
          </a:p>
        </p:txBody>
      </p:sp>
      <p:pic>
        <p:nvPicPr>
          <p:cNvPr id="26630" name="Picture 6" descr="DT – Design an Anderson Shelter – Children of the War">
            <a:extLst>
              <a:ext uri="{FF2B5EF4-FFF2-40B4-BE49-F238E27FC236}">
                <a16:creationId xmlns:a16="http://schemas.microsoft.com/office/drawing/2014/main" id="{6513719E-A0AF-4A38-B98D-5B76539B5F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72"/>
          <a:stretch/>
        </p:blipFill>
        <p:spPr bwMode="auto">
          <a:xfrm>
            <a:off x="4649463" y="1202634"/>
            <a:ext cx="7188042" cy="528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8254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lipart thinking 7 » Clipart Station">
            <a:extLst>
              <a:ext uri="{FF2B5EF4-FFF2-40B4-BE49-F238E27FC236}">
                <a16:creationId xmlns:a16="http://schemas.microsoft.com/office/drawing/2014/main" id="{FD11D8E3-D425-42E3-AC42-238BA4983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678" y="3502773"/>
            <a:ext cx="3190668" cy="306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7DD9F-53E5-4911-9FD4-8D4107592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874643"/>
            <a:ext cx="9872871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does your design need to be able to do to be realistic?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materials could give you the ability to meet the needs of its design? E.g. would cling film work for the roof?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materials will you need for each part of the shelter? 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equipment will you need?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will you make your Anderson Shelter? What order will you need to do it in? what is the step-by-step process you need to follow?</a:t>
            </a:r>
          </a:p>
        </p:txBody>
      </p:sp>
    </p:spTree>
    <p:extLst>
      <p:ext uri="{BB962C8B-B14F-4D97-AF65-F5344CB8AC3E}">
        <p14:creationId xmlns:p14="http://schemas.microsoft.com/office/powerpoint/2010/main" val="23320443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E9AFE-16B3-4229-80D2-BB83AE21F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24F98-A017-42D6-B133-F4B869765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3329609" cy="4038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Draw and label the Anderson Shelter you are aiming to construct, detailing what material is going where and why.</a:t>
            </a:r>
          </a:p>
          <a:p>
            <a:r>
              <a:rPr lang="en-GB" dirty="0">
                <a:latin typeface="Comic Sans MS" panose="030F0702030302020204" pitchFamily="66" charset="0"/>
              </a:rPr>
              <a:t>List all of the materials, equipment and steps you will need to have and complete in order to build it.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6" descr="DT – Design an Anderson Shelter – Children of the War">
            <a:extLst>
              <a:ext uri="{FF2B5EF4-FFF2-40B4-BE49-F238E27FC236}">
                <a16:creationId xmlns:a16="http://schemas.microsoft.com/office/drawing/2014/main" id="{FC9A244A-62BB-4EE3-A346-9C4FE77AD2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72"/>
          <a:stretch/>
        </p:blipFill>
        <p:spPr bwMode="auto">
          <a:xfrm>
            <a:off x="4649463" y="1202634"/>
            <a:ext cx="7188042" cy="528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5856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E4FAF-DF35-4B20-AF9D-33BCA86DA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Extension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FA0FC-7CB5-4BE4-A2D4-75B0E180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Using recycled paper, attempt to build a prototype of your shelter.</a:t>
            </a:r>
          </a:p>
          <a:p>
            <a:r>
              <a:rPr lang="en-GB" dirty="0">
                <a:latin typeface="Comic Sans MS" panose="030F0702030302020204" pitchFamily="66" charset="0"/>
              </a:rPr>
              <a:t>Have you learned anything that will help you to build your shelter better?</a:t>
            </a:r>
          </a:p>
        </p:txBody>
      </p:sp>
      <p:pic>
        <p:nvPicPr>
          <p:cNvPr id="28674" name="Picture 2" descr="Anderson Shelter Paper Model Diorama">
            <a:extLst>
              <a:ext uri="{FF2B5EF4-FFF2-40B4-BE49-F238E27FC236}">
                <a16:creationId xmlns:a16="http://schemas.microsoft.com/office/drawing/2014/main" id="{36E377F3-8F61-4540-8FBA-9B1D10CD46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829"/>
          <a:stretch/>
        </p:blipFill>
        <p:spPr bwMode="auto">
          <a:xfrm>
            <a:off x="7215809" y="3059298"/>
            <a:ext cx="4621696" cy="344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4683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8BBB2-07ED-474D-9267-425C77BD8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ACBBA-9D25-4B98-8C82-0ADE663156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Share your designs and step-by-step instructions with an adult.</a:t>
            </a:r>
          </a:p>
          <a:p>
            <a:r>
              <a:rPr lang="en-GB" dirty="0">
                <a:latin typeface="Comic Sans MS" panose="030F0702030302020204" pitchFamily="66" charset="0"/>
              </a:rPr>
              <a:t>They should give you feedback on your design and your step-by-step instructions.</a:t>
            </a:r>
          </a:p>
          <a:p>
            <a:r>
              <a:rPr lang="en-GB" dirty="0">
                <a:latin typeface="Comic Sans MS" panose="030F0702030302020204" pitchFamily="66" charset="0"/>
              </a:rPr>
              <a:t>Have you forgotten anything in your instructions?</a:t>
            </a:r>
          </a:p>
          <a:p>
            <a:r>
              <a:rPr lang="en-GB" dirty="0">
                <a:latin typeface="Comic Sans MS" panose="030F0702030302020204" pitchFamily="66" charset="0"/>
              </a:rPr>
              <a:t>Is there something in their design which won’t work or should be improved? </a:t>
            </a:r>
          </a:p>
        </p:txBody>
      </p:sp>
      <p:pic>
        <p:nvPicPr>
          <p:cNvPr id="30722" name="Picture 2" descr="In1 Solutions Feedback - Feedback From Presentation Clipart - Free  Transparent PNG Download - PNGkey">
            <a:extLst>
              <a:ext uri="{FF2B5EF4-FFF2-40B4-BE49-F238E27FC236}">
                <a16:creationId xmlns:a16="http://schemas.microsoft.com/office/drawing/2014/main" id="{358C1E73-8EA5-488A-9B16-40AEEDBA6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661" y="4310503"/>
            <a:ext cx="3610390" cy="225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9102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53C74-4411-4244-A81C-8DB214DA08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9B28B3-2A28-4D3B-A5AB-D3B867C9C8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master practical skills.</a:t>
            </a:r>
          </a:p>
          <a:p>
            <a:r>
              <a:rPr lang="en-GB" dirty="0">
                <a:latin typeface="Comic Sans MS" panose="030F0702030302020204" pitchFamily="66" charset="0"/>
              </a:rPr>
              <a:t>To design, make, evaluate and improve.</a:t>
            </a:r>
          </a:p>
          <a:p>
            <a:r>
              <a:rPr lang="en-GB" dirty="0">
                <a:latin typeface="Comic Sans MS" panose="030F0702030302020204" pitchFamily="66" charset="0"/>
              </a:rPr>
              <a:t>C: Anderson Shelters</a:t>
            </a:r>
          </a:p>
        </p:txBody>
      </p:sp>
    </p:spTree>
    <p:extLst>
      <p:ext uri="{BB962C8B-B14F-4D97-AF65-F5344CB8AC3E}">
        <p14:creationId xmlns:p14="http://schemas.microsoft.com/office/powerpoint/2010/main" val="12877839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89F14-164E-4743-A3EB-EC9A65652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C4800-5731-4C8F-8F43-09CE44E68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399"/>
            <a:ext cx="9872871" cy="4383157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Make your Anderson Shelter using your design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and step-by-step instructions.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the design brief:</a:t>
            </a:r>
          </a:p>
          <a:p>
            <a:pPr lvl="1"/>
            <a:r>
              <a:rPr lang="en-GB" sz="2200" dirty="0">
                <a:latin typeface="Comic Sans MS" panose="030F0702030302020204" pitchFamily="66" charset="0"/>
              </a:rPr>
              <a:t>Able to fit a Lego man inside</a:t>
            </a:r>
          </a:p>
          <a:p>
            <a:pPr lvl="1"/>
            <a:r>
              <a:rPr lang="en-GB" sz="2200" dirty="0">
                <a:latin typeface="Comic Sans MS" panose="030F0702030302020204" pitchFamily="66" charset="0"/>
              </a:rPr>
              <a:t>Waterproof</a:t>
            </a:r>
          </a:p>
          <a:p>
            <a:pPr lvl="1"/>
            <a:r>
              <a:rPr lang="en-GB" sz="2200" dirty="0">
                <a:latin typeface="Comic Sans MS" panose="030F0702030302020204" pitchFamily="66" charset="0"/>
              </a:rPr>
              <a:t>Able to withstand a 1kg weight placed upon it.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Try to continually test these areas as you are making your shelters to ensure you meet the brief.</a:t>
            </a:r>
          </a:p>
        </p:txBody>
      </p:sp>
      <p:pic>
        <p:nvPicPr>
          <p:cNvPr id="31746" name="Picture 2" descr="Anderson Shelter – St Joseph&amp;#39;s PS Whitburn">
            <a:extLst>
              <a:ext uri="{FF2B5EF4-FFF2-40B4-BE49-F238E27FC236}">
                <a16:creationId xmlns:a16="http://schemas.microsoft.com/office/drawing/2014/main" id="{04557188-03AE-436A-B619-3AF659129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121" y="417444"/>
            <a:ext cx="4200939" cy="315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3446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afety First Handwritten Phrase Clipart With Ppe And Safety Tools Stock  Illustration - Download Image Now - iStock">
            <a:extLst>
              <a:ext uri="{FF2B5EF4-FFF2-40B4-BE49-F238E27FC236}">
                <a16:creationId xmlns:a16="http://schemas.microsoft.com/office/drawing/2014/main" id="{A1C3545E-1086-4970-B777-0DF730EE6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441" y="2057400"/>
            <a:ext cx="4892040" cy="489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186B30-CDEE-4CA1-9D81-AB93FD094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Safety!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398083-C3AF-45B4-BB2B-09589A8B8F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 you need to be careful of when making your Anderson Shelters?</a:t>
            </a:r>
          </a:p>
          <a:p>
            <a:r>
              <a:rPr lang="en-GB" dirty="0">
                <a:latin typeface="Comic Sans MS" panose="030F0702030302020204" pitchFamily="66" charset="0"/>
              </a:rPr>
              <a:t>E.g. cutting, using scissors etc.</a:t>
            </a:r>
          </a:p>
        </p:txBody>
      </p:sp>
    </p:spTree>
    <p:extLst>
      <p:ext uri="{BB962C8B-B14F-4D97-AF65-F5344CB8AC3E}">
        <p14:creationId xmlns:p14="http://schemas.microsoft.com/office/powerpoint/2010/main" val="1844558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84B560-96B9-4A52-83BF-E91B0532CE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D3483D8-4551-49D7-8D62-E757F808FB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design, make, evaluate and improve.</a:t>
            </a:r>
          </a:p>
          <a:p>
            <a:r>
              <a:rPr lang="en-GB" dirty="0">
                <a:latin typeface="Comic Sans MS" panose="030F0702030302020204" pitchFamily="66" charset="0"/>
              </a:rPr>
              <a:t>C: Anderson Shelters</a:t>
            </a:r>
          </a:p>
        </p:txBody>
      </p:sp>
    </p:spTree>
    <p:extLst>
      <p:ext uri="{BB962C8B-B14F-4D97-AF65-F5344CB8AC3E}">
        <p14:creationId xmlns:p14="http://schemas.microsoft.com/office/powerpoint/2010/main" val="26494522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B0435-5D83-4F3B-86DC-A40EAEE94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D2375-0DA1-428E-B622-AF497CC16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Whenever you create something, there will always be mistakes made in the making and designing process. This is to be expected!</a:t>
            </a:r>
          </a:p>
          <a:p>
            <a:r>
              <a:rPr lang="en-GB" dirty="0">
                <a:latin typeface="Comic Sans MS" panose="030F0702030302020204" pitchFamily="66" charset="0"/>
              </a:rPr>
              <a:t>An important part of DT is learning from those mistakes so that it doesn’t happen again.</a:t>
            </a:r>
          </a:p>
        </p:txBody>
      </p:sp>
      <p:pic>
        <p:nvPicPr>
          <p:cNvPr id="34818" name="Picture 2" descr="Make Room for Mistakes | Jemima&amp;#39;s Journal">
            <a:extLst>
              <a:ext uri="{FF2B5EF4-FFF2-40B4-BE49-F238E27FC236}">
                <a16:creationId xmlns:a16="http://schemas.microsoft.com/office/drawing/2014/main" id="{85BA1AF5-3F4D-4404-AA60-3A7129467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835" y="3427119"/>
            <a:ext cx="3281155" cy="30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4658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C0888-AB3B-48E9-8191-8E59C8496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704" y="410817"/>
            <a:ext cx="11191461" cy="1356360"/>
          </a:xfrm>
        </p:spPr>
        <p:txBody>
          <a:bodyPr>
            <a:noAutofit/>
          </a:bodyPr>
          <a:lstStyle/>
          <a:p>
            <a:pPr algn="ctr"/>
            <a:r>
              <a:rPr lang="en-GB" sz="4200" dirty="0">
                <a:latin typeface="Comic Sans MS" panose="030F0702030302020204" pitchFamily="66" charset="0"/>
              </a:rPr>
              <a:t>Reflect on and evaluate your final products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361E9-3A8D-4A11-8FBD-EF3456CF2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704" y="1649897"/>
            <a:ext cx="11191461" cy="4797286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latin typeface="Comic Sans MS" panose="030F0702030302020204" pitchFamily="66" charset="0"/>
              </a:rPr>
              <a:t>Was it a successful construction? </a:t>
            </a: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Did the Lego man fit? Did he stay safe? Did he stay dry?</a:t>
            </a:r>
            <a:endParaRPr lang="en-GB" dirty="0">
              <a:latin typeface="Comic Sans MS" panose="030F0702030302020204" pitchFamily="66" charset="0"/>
            </a:endParaRP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Does your Anderson Shelter hold weight? How much weight?</a:t>
            </a:r>
            <a:endParaRPr lang="en-GB" dirty="0">
              <a:latin typeface="Comic Sans MS" panose="030F0702030302020204" pitchFamily="66" charset="0"/>
            </a:endParaRP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Is there enough space inside for humans to live? (to scale – Lego figures)</a:t>
            </a:r>
            <a:endParaRPr lang="en-GB" dirty="0">
              <a:latin typeface="Comic Sans MS" panose="030F0702030302020204" pitchFamily="66" charset="0"/>
            </a:endParaRP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What are the strengths of your Anderson Shelter? What worked in your design?</a:t>
            </a:r>
            <a:endParaRPr lang="en-GB" dirty="0">
              <a:latin typeface="Comic Sans MS" panose="030F0702030302020204" pitchFamily="66" charset="0"/>
            </a:endParaRP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What could have been better in your design?</a:t>
            </a:r>
            <a:endParaRPr lang="en-GB" dirty="0">
              <a:latin typeface="Comic Sans MS" panose="030F0702030302020204" pitchFamily="66" charset="0"/>
            </a:endParaRP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If you made an Anderson Shelter again in the future, what improvements would you make? What would you do differently next time?</a:t>
            </a:r>
            <a:endParaRPr lang="en-GB" dirty="0">
              <a:latin typeface="Comic Sans MS" panose="030F0702030302020204" pitchFamily="66" charset="0"/>
            </a:endParaRPr>
          </a:p>
          <a:p>
            <a:pPr lvl="0"/>
            <a:r>
              <a:rPr lang="en-US" dirty="0">
                <a:latin typeface="Comic Sans MS" panose="030F0702030302020204" pitchFamily="66" charset="0"/>
              </a:rPr>
              <a:t>Did you change anything from your original plan?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Are you pleased with your final product? Why?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5842" name="Picture 2" descr="Think. Pair. Share. Podcast | Institute for Educational Initiatives">
            <a:extLst>
              <a:ext uri="{FF2B5EF4-FFF2-40B4-BE49-F238E27FC236}">
                <a16:creationId xmlns:a16="http://schemas.microsoft.com/office/drawing/2014/main" id="{CC8C8037-11C7-46DA-9FCC-B2D551282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591" y="4916558"/>
            <a:ext cx="2173355" cy="163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9640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flecting on your experiences to increase performance and achieve better  outcomes every day | Productivity Steps">
            <a:extLst>
              <a:ext uri="{FF2B5EF4-FFF2-40B4-BE49-F238E27FC236}">
                <a16:creationId xmlns:a16="http://schemas.microsoft.com/office/drawing/2014/main" id="{64634A82-CC1F-4899-9869-1C5C94014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104" y="301487"/>
            <a:ext cx="2163418" cy="216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634AFF-96B2-429E-BCB0-D509A94F0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B0802-12E2-4F73-BDA5-B4A42EDD2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078" y="2057400"/>
            <a:ext cx="11310731" cy="4038600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Reflect on and evaluate your final products by answering the questions below:</a:t>
            </a: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Was it a successful construction? Did the Lego man fit? Did he stay safe? Did he stay dry?</a:t>
            </a:r>
            <a:endParaRPr lang="en-GB" sz="2000" dirty="0">
              <a:latin typeface="Comic Sans MS" panose="030F0702030302020204" pitchFamily="66" charset="0"/>
            </a:endParaRP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Does your Anderson Shelter hold weight? How much weight?</a:t>
            </a:r>
            <a:endParaRPr lang="en-GB" sz="2000" dirty="0">
              <a:latin typeface="Comic Sans MS" panose="030F0702030302020204" pitchFamily="66" charset="0"/>
            </a:endParaRP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Is there enough space inside for humans to live? (to scale – Lego figures)</a:t>
            </a:r>
            <a:endParaRPr lang="en-GB" sz="2000" dirty="0">
              <a:latin typeface="Comic Sans MS" panose="030F0702030302020204" pitchFamily="66" charset="0"/>
            </a:endParaRP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What are the strengths of your Anderson Shelter? What worked in your design?</a:t>
            </a:r>
            <a:endParaRPr lang="en-GB" sz="2000" dirty="0">
              <a:latin typeface="Comic Sans MS" panose="030F0702030302020204" pitchFamily="66" charset="0"/>
            </a:endParaRP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What could have been better in your design?</a:t>
            </a:r>
            <a:endParaRPr lang="en-GB" sz="2000" dirty="0">
              <a:latin typeface="Comic Sans MS" panose="030F0702030302020204" pitchFamily="66" charset="0"/>
            </a:endParaRP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If you made an Anderson Shelter again in the future, what improvements would you make? What would you do differently next time?</a:t>
            </a:r>
            <a:endParaRPr lang="en-GB" sz="2000" dirty="0">
              <a:latin typeface="Comic Sans MS" panose="030F0702030302020204" pitchFamily="66" charset="0"/>
            </a:endParaRPr>
          </a:p>
          <a:p>
            <a:pPr lvl="0"/>
            <a:r>
              <a:rPr lang="en-US" sz="2000" dirty="0">
                <a:latin typeface="Comic Sans MS" panose="030F0702030302020204" pitchFamily="66" charset="0"/>
              </a:rPr>
              <a:t>Did you change anything from your original plan?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US" sz="2000" dirty="0">
                <a:latin typeface="Comic Sans MS" panose="030F0702030302020204" pitchFamily="66" charset="0"/>
              </a:rPr>
              <a:t>Are you pleased with your final product? Why?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8907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C1AC7-A152-456D-AEE1-460412693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E0A57-9F0F-4560-9B1D-2986BADA5B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Take a picture of your final product to send into school!</a:t>
            </a:r>
          </a:p>
        </p:txBody>
      </p:sp>
      <p:pic>
        <p:nvPicPr>
          <p:cNvPr id="37890" name="Picture 2" descr="Compact digital camera clipart transparent - Clipart World">
            <a:extLst>
              <a:ext uri="{FF2B5EF4-FFF2-40B4-BE49-F238E27FC236}">
                <a16:creationId xmlns:a16="http://schemas.microsoft.com/office/drawing/2014/main" id="{955AD81B-BA3D-4B05-945E-6ACD37889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183" y="2500848"/>
            <a:ext cx="4935814" cy="385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980713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1403</TotalTime>
  <Words>1985</Words>
  <Application>Microsoft Office PowerPoint</Application>
  <PresentationFormat>Widescreen</PresentationFormat>
  <Paragraphs>184</Paragraphs>
  <Slides>48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Comic Sans MS</vt:lpstr>
      <vt:lpstr>Corbel</vt:lpstr>
      <vt:lpstr>Courier New</vt:lpstr>
      <vt:lpstr>Twinkl</vt:lpstr>
      <vt:lpstr>Basis</vt:lpstr>
      <vt:lpstr>DT!</vt:lpstr>
      <vt:lpstr>PowerPoint Presentation</vt:lpstr>
      <vt:lpstr>PowerPoint Presentation</vt:lpstr>
      <vt:lpstr>Bomb Shelters</vt:lpstr>
      <vt:lpstr>Anderson Shelter</vt:lpstr>
      <vt:lpstr>How it was made:</vt:lpstr>
      <vt:lpstr>Anderson Shelters</vt:lpstr>
      <vt:lpstr>PowerPoint Presentation</vt:lpstr>
      <vt:lpstr>Helping to make the shelter up - notice how deep it was set in the ground.</vt:lpstr>
      <vt:lpstr>Covered with soil.... Why do these shelters look different?</vt:lpstr>
      <vt:lpstr>Problems...</vt:lpstr>
      <vt:lpstr>Grow your own....</vt:lpstr>
      <vt:lpstr>Going into the shelter… What do you notice?</vt:lpstr>
      <vt:lpstr>Outside and inside...</vt:lpstr>
      <vt:lpstr>PowerPoint Presentation</vt:lpstr>
      <vt:lpstr>Starter </vt:lpstr>
      <vt:lpstr>PowerPoint Presentation</vt:lpstr>
      <vt:lpstr>Activity </vt:lpstr>
      <vt:lpstr>Websites </vt:lpstr>
      <vt:lpstr>PowerPoint Presentation</vt:lpstr>
      <vt:lpstr>PowerPoint Presentation</vt:lpstr>
      <vt:lpstr>PowerPoint Presentation</vt:lpstr>
      <vt:lpstr>Challenge! </vt:lpstr>
      <vt:lpstr>Activity </vt:lpstr>
      <vt:lpstr>Mini Plenary</vt:lpstr>
      <vt:lpstr>Plenary </vt:lpstr>
      <vt:lpstr>PowerPoint Presentation</vt:lpstr>
      <vt:lpstr>Starter </vt:lpstr>
      <vt:lpstr>PowerPoint Presentation</vt:lpstr>
      <vt:lpstr>Activity </vt:lpstr>
      <vt:lpstr>PowerPoint Presentation</vt:lpstr>
      <vt:lpstr>Plenary </vt:lpstr>
      <vt:lpstr>PowerPoint Presentation</vt:lpstr>
      <vt:lpstr>Starter </vt:lpstr>
      <vt:lpstr>Examples of Anderson Shelters made by children:</vt:lpstr>
      <vt:lpstr>PowerPoint Presentation</vt:lpstr>
      <vt:lpstr>PowerPoint Presentation</vt:lpstr>
      <vt:lpstr>Activity </vt:lpstr>
      <vt:lpstr>Extension </vt:lpstr>
      <vt:lpstr>Plenary </vt:lpstr>
      <vt:lpstr>PowerPoint Presentation</vt:lpstr>
      <vt:lpstr>Activity </vt:lpstr>
      <vt:lpstr>Safety!</vt:lpstr>
      <vt:lpstr>PowerPoint Presentation</vt:lpstr>
      <vt:lpstr>Starter </vt:lpstr>
      <vt:lpstr>Reflect on and evaluate your final products</vt:lpstr>
      <vt:lpstr>Activity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DT!</dc:title>
  <dc:creator>Emily Fenner</dc:creator>
  <cp:lastModifiedBy>Emily Fenner</cp:lastModifiedBy>
  <cp:revision>11</cp:revision>
  <dcterms:created xsi:type="dcterms:W3CDTF">2021-12-06T18:42:27Z</dcterms:created>
  <dcterms:modified xsi:type="dcterms:W3CDTF">2021-12-07T18:09:22Z</dcterms:modified>
</cp:coreProperties>
</file>