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73" r:id="rId7"/>
    <p:sldId id="272" r:id="rId8"/>
    <p:sldId id="274" r:id="rId9"/>
    <p:sldId id="261" r:id="rId10"/>
    <p:sldId id="262" r:id="rId11"/>
    <p:sldId id="275" r:id="rId12"/>
    <p:sldId id="263" r:id="rId13"/>
    <p:sldId id="264" r:id="rId14"/>
    <p:sldId id="265" r:id="rId15"/>
    <p:sldId id="266" r:id="rId16"/>
    <p:sldId id="276" r:id="rId17"/>
    <p:sldId id="279" r:id="rId18"/>
    <p:sldId id="270" r:id="rId19"/>
    <p:sldId id="278" r:id="rId20"/>
    <p:sldId id="271" r:id="rId21"/>
    <p:sldId id="267" r:id="rId22"/>
    <p:sldId id="268" r:id="rId23"/>
    <p:sldId id="269" r:id="rId24"/>
    <p:sldId id="280"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06FB6518-334A-4DB5-9487-29EB44174519}" type="slidenum">
              <a:rPr lang="en-GB" smtClean="0"/>
              <a:t>‹#›</a:t>
            </a:fld>
            <a:endParaRPr lang="en-GB"/>
          </a:p>
        </p:txBody>
      </p:sp>
    </p:spTree>
    <p:extLst>
      <p:ext uri="{BB962C8B-B14F-4D97-AF65-F5344CB8AC3E}">
        <p14:creationId xmlns:p14="http://schemas.microsoft.com/office/powerpoint/2010/main" val="2875640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1551506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3879385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0FDF55B-79E1-44A3-B42F-AEECF29807B0}"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4218146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0FDF55B-79E1-44A3-B42F-AEECF29807B0}" type="datetimeFigureOut">
              <a:rPr lang="en-GB" smtClean="0"/>
              <a:t>17/10/2021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167751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0FDF55B-79E1-44A3-B42F-AEECF29807B0}" type="datetimeFigureOut">
              <a:rPr lang="en-GB" smtClean="0"/>
              <a:t>17/10/2021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588250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DF55B-79E1-44A3-B42F-AEECF29807B0}" type="datetimeFigureOut">
              <a:rPr lang="en-GB" smtClean="0"/>
              <a:t>17/10/2021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10761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0FDF55B-79E1-44A3-B42F-AEECF29807B0}"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168618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0FDF55B-79E1-44A3-B42F-AEECF29807B0}"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716377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0FDF55B-79E1-44A3-B42F-AEECF29807B0}" type="datetimeFigureOut">
              <a:rPr lang="en-GB" smtClean="0"/>
              <a:t>17/10/2021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926399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698060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3337733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3844888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0FDF55B-79E1-44A3-B42F-AEECF29807B0}" type="datetimeFigureOut">
              <a:rPr lang="en-GB" smtClean="0"/>
              <a:t>17/10/2021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8901509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0FDF55B-79E1-44A3-B42F-AEECF29807B0}" type="datetimeFigureOut">
              <a:rPr lang="en-GB" smtClean="0"/>
              <a:t>17/10/2021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2460419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17111861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FDF55B-79E1-44A3-B42F-AEECF29807B0}" type="datetimeFigureOut">
              <a:rPr lang="en-GB" smtClean="0"/>
              <a:t>17/10/2021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FB6518-334A-4DB5-9487-29EB44174519}" type="slidenum">
              <a:rPr lang="en-GB" smtClean="0"/>
              <a:t>‹#›</a:t>
            </a:fld>
            <a:endParaRPr lang="en-GB"/>
          </a:p>
        </p:txBody>
      </p:sp>
    </p:spTree>
    <p:extLst>
      <p:ext uri="{BB962C8B-B14F-4D97-AF65-F5344CB8AC3E}">
        <p14:creationId xmlns:p14="http://schemas.microsoft.com/office/powerpoint/2010/main" val="3264273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E0FDF55B-79E1-44A3-B42F-AEECF29807B0}" type="datetimeFigureOut">
              <a:rPr lang="en-GB" smtClean="0"/>
              <a:t>17/10/2021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6FB6518-334A-4DB5-9487-29EB44174519}" type="slidenum">
              <a:rPr lang="en-GB" smtClean="0"/>
              <a:t>‹#›</a:t>
            </a:fld>
            <a:endParaRPr lang="en-GB"/>
          </a:p>
        </p:txBody>
      </p:sp>
    </p:spTree>
    <p:extLst>
      <p:ext uri="{BB962C8B-B14F-4D97-AF65-F5344CB8AC3E}">
        <p14:creationId xmlns:p14="http://schemas.microsoft.com/office/powerpoint/2010/main" val="208531571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ed.ted.com/on/90vRVJZ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oum.ox.ac.uk/thezone/animals/animalid/classify.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app=desktop&amp;v=vqxomJIBGcY"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bbc.co.uk/bitesize/guides/zt4f8mn/revision/1"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noAutofit/>
          </a:bodyPr>
          <a:lstStyle/>
          <a:p>
            <a:r>
              <a:rPr lang="en-GB" sz="2100" cap="none" dirty="0" smtClean="0">
                <a:latin typeface="Comic Sans MS" panose="030F0702030302020204" pitchFamily="66" charset="0"/>
              </a:rPr>
              <a:t>LO: To investigate living things</a:t>
            </a:r>
          </a:p>
          <a:p>
            <a:r>
              <a:rPr lang="en-GB" sz="2100" cap="none" dirty="0" smtClean="0">
                <a:latin typeface="Comic Sans MS" panose="030F0702030302020204" pitchFamily="66" charset="0"/>
              </a:rPr>
              <a:t>	To work scientifically</a:t>
            </a:r>
          </a:p>
          <a:p>
            <a:r>
              <a:rPr lang="en-GB" sz="2100" cap="none" dirty="0" smtClean="0">
                <a:latin typeface="Comic Sans MS" panose="030F0702030302020204" pitchFamily="66" charset="0"/>
              </a:rPr>
              <a:t>C: Classification </a:t>
            </a:r>
            <a:r>
              <a:rPr lang="en-GB" sz="2100" cap="none" dirty="0">
                <a:latin typeface="Comic Sans MS" panose="030F0702030302020204" pitchFamily="66" charset="0"/>
              </a:rPr>
              <a:t>S</a:t>
            </a:r>
            <a:r>
              <a:rPr lang="en-GB" sz="2100" cap="none" dirty="0" smtClean="0">
                <a:latin typeface="Comic Sans MS" panose="030F0702030302020204" pitchFamily="66" charset="0"/>
              </a:rPr>
              <a:t>ystem</a:t>
            </a:r>
            <a:endParaRPr lang="en-GB" sz="2100" cap="none" dirty="0">
              <a:latin typeface="Comic Sans MS" panose="030F0702030302020204" pitchFamily="66" charset="0"/>
            </a:endParaRPr>
          </a:p>
        </p:txBody>
      </p:sp>
    </p:spTree>
    <p:extLst>
      <p:ext uri="{BB962C8B-B14F-4D97-AF65-F5344CB8AC3E}">
        <p14:creationId xmlns:p14="http://schemas.microsoft.com/office/powerpoint/2010/main" val="2334082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p:cNvSpPr>
            <a:spLocks noGrp="1"/>
          </p:cNvSpPr>
          <p:nvPr>
            <p:ph idx="1"/>
          </p:nvPr>
        </p:nvSpPr>
        <p:spPr>
          <a:xfrm>
            <a:off x="581891" y="5273964"/>
            <a:ext cx="8321963" cy="1320800"/>
          </a:xfrm>
        </p:spPr>
        <p:txBody>
          <a:bodyPr>
            <a:normAutofit/>
          </a:bodyPr>
          <a:lstStyle/>
          <a:p>
            <a:r>
              <a:rPr lang="en-GB" sz="2100" dirty="0" smtClean="0">
                <a:latin typeface="Comic Sans MS" panose="030F0702030302020204" pitchFamily="66" charset="0"/>
              </a:rPr>
              <a:t>Look at the classification names to the right.</a:t>
            </a:r>
          </a:p>
          <a:p>
            <a:r>
              <a:rPr lang="en-GB" sz="2100" dirty="0" smtClean="0">
                <a:latin typeface="Comic Sans MS" panose="030F0702030302020204" pitchFamily="66" charset="0"/>
              </a:rPr>
              <a:t>Decide on the order of the classification names from the broadest level of classification to the most specific.</a:t>
            </a:r>
          </a:p>
        </p:txBody>
      </p:sp>
      <p:graphicFrame>
        <p:nvGraphicFramePr>
          <p:cNvPr id="4" name="Table 3"/>
          <p:cNvGraphicFramePr>
            <a:graphicFrameLocks noGrp="1"/>
          </p:cNvGraphicFramePr>
          <p:nvPr>
            <p:extLst>
              <p:ext uri="{D42A27DB-BD31-4B8C-83A1-F6EECF244321}">
                <p14:modId xmlns:p14="http://schemas.microsoft.com/office/powerpoint/2010/main" val="3087406319"/>
              </p:ext>
            </p:extLst>
          </p:nvPr>
        </p:nvGraphicFramePr>
        <p:xfrm>
          <a:off x="9190182" y="2863850"/>
          <a:ext cx="2493818" cy="3505200"/>
        </p:xfrm>
        <a:graphic>
          <a:graphicData uri="http://schemas.openxmlformats.org/drawingml/2006/table">
            <a:tbl>
              <a:tblPr firstRow="1" bandRow="1">
                <a:tableStyleId>{69CF1AB2-1976-4502-BF36-3FF5EA218861}</a:tableStyleId>
              </a:tblPr>
              <a:tblGrid>
                <a:gridCol w="2493818">
                  <a:extLst>
                    <a:ext uri="{9D8B030D-6E8A-4147-A177-3AD203B41FA5}">
                      <a16:colId xmlns:a16="http://schemas.microsoft.com/office/drawing/2014/main" val="1983925165"/>
                    </a:ext>
                  </a:extLst>
                </a:gridCol>
              </a:tblGrid>
              <a:tr h="370840">
                <a:tc>
                  <a:txBody>
                    <a:bodyPr/>
                    <a:lstStyle/>
                    <a:p>
                      <a:pPr algn="ctr"/>
                      <a:r>
                        <a:rPr lang="en-GB" sz="4000" b="0" dirty="0" smtClean="0">
                          <a:latin typeface="Comic Sans MS" panose="030F0702030302020204" pitchFamily="66" charset="0"/>
                        </a:rPr>
                        <a:t>Kingdom</a:t>
                      </a:r>
                      <a:endParaRPr lang="en-GB" sz="4000" b="0" dirty="0">
                        <a:latin typeface="Comic Sans MS" panose="030F0702030302020204" pitchFamily="66" charset="0"/>
                      </a:endParaRPr>
                    </a:p>
                  </a:txBody>
                  <a:tcPr/>
                </a:tc>
                <a:extLst>
                  <a:ext uri="{0D108BD9-81ED-4DB2-BD59-A6C34878D82A}">
                    <a16:rowId xmlns:a16="http://schemas.microsoft.com/office/drawing/2014/main" val="1979652561"/>
                  </a:ext>
                </a:extLst>
              </a:tr>
              <a:tr h="370840">
                <a:tc>
                  <a:txBody>
                    <a:bodyPr/>
                    <a:lstStyle/>
                    <a:p>
                      <a:pPr algn="ctr"/>
                      <a:r>
                        <a:rPr lang="en-GB" sz="4000" dirty="0" smtClean="0">
                          <a:latin typeface="Comic Sans MS" panose="030F0702030302020204" pitchFamily="66" charset="0"/>
                        </a:rPr>
                        <a:t>Class</a:t>
                      </a:r>
                      <a:endParaRPr lang="en-GB" sz="4000" dirty="0">
                        <a:latin typeface="Comic Sans MS" panose="030F0702030302020204" pitchFamily="66" charset="0"/>
                      </a:endParaRPr>
                    </a:p>
                  </a:txBody>
                  <a:tcPr/>
                </a:tc>
                <a:extLst>
                  <a:ext uri="{0D108BD9-81ED-4DB2-BD59-A6C34878D82A}">
                    <a16:rowId xmlns:a16="http://schemas.microsoft.com/office/drawing/2014/main" val="1411829085"/>
                  </a:ext>
                </a:extLst>
              </a:tr>
              <a:tr h="370840">
                <a:tc>
                  <a:txBody>
                    <a:bodyPr/>
                    <a:lstStyle/>
                    <a:p>
                      <a:pPr algn="ctr"/>
                      <a:r>
                        <a:rPr lang="en-GB" sz="4000" dirty="0" smtClean="0">
                          <a:latin typeface="Comic Sans MS" panose="030F0702030302020204" pitchFamily="66" charset="0"/>
                        </a:rPr>
                        <a:t>Species</a:t>
                      </a:r>
                      <a:r>
                        <a:rPr lang="en-GB" sz="4000" baseline="0" dirty="0" smtClean="0">
                          <a:latin typeface="Comic Sans MS" panose="030F0702030302020204" pitchFamily="66" charset="0"/>
                        </a:rPr>
                        <a:t> </a:t>
                      </a:r>
                      <a:endParaRPr lang="en-GB" sz="4000" dirty="0">
                        <a:latin typeface="Comic Sans MS" panose="030F0702030302020204" pitchFamily="66" charset="0"/>
                      </a:endParaRPr>
                    </a:p>
                  </a:txBody>
                  <a:tcPr/>
                </a:tc>
                <a:extLst>
                  <a:ext uri="{0D108BD9-81ED-4DB2-BD59-A6C34878D82A}">
                    <a16:rowId xmlns:a16="http://schemas.microsoft.com/office/drawing/2014/main" val="3501683996"/>
                  </a:ext>
                </a:extLst>
              </a:tr>
              <a:tr h="370840">
                <a:tc>
                  <a:txBody>
                    <a:bodyPr/>
                    <a:lstStyle/>
                    <a:p>
                      <a:pPr algn="ctr"/>
                      <a:r>
                        <a:rPr lang="en-GB" sz="4000" dirty="0" smtClean="0">
                          <a:latin typeface="Comic Sans MS" panose="030F0702030302020204" pitchFamily="66" charset="0"/>
                        </a:rPr>
                        <a:t>Genus </a:t>
                      </a:r>
                      <a:endParaRPr lang="en-GB" sz="4000" dirty="0">
                        <a:latin typeface="Comic Sans MS" panose="030F0702030302020204" pitchFamily="66" charset="0"/>
                      </a:endParaRPr>
                    </a:p>
                  </a:txBody>
                  <a:tcPr/>
                </a:tc>
                <a:extLst>
                  <a:ext uri="{0D108BD9-81ED-4DB2-BD59-A6C34878D82A}">
                    <a16:rowId xmlns:a16="http://schemas.microsoft.com/office/drawing/2014/main" val="3796893792"/>
                  </a:ext>
                </a:extLst>
              </a:tr>
              <a:tr h="370840">
                <a:tc>
                  <a:txBody>
                    <a:bodyPr/>
                    <a:lstStyle/>
                    <a:p>
                      <a:pPr algn="ctr"/>
                      <a:r>
                        <a:rPr lang="en-GB" sz="4000" dirty="0" smtClean="0">
                          <a:latin typeface="Comic Sans MS" panose="030F0702030302020204" pitchFamily="66" charset="0"/>
                        </a:rPr>
                        <a:t>Order </a:t>
                      </a:r>
                      <a:endParaRPr lang="en-GB" sz="4000" dirty="0">
                        <a:latin typeface="Comic Sans MS" panose="030F0702030302020204" pitchFamily="66" charset="0"/>
                      </a:endParaRPr>
                    </a:p>
                  </a:txBody>
                  <a:tcPr/>
                </a:tc>
                <a:extLst>
                  <a:ext uri="{0D108BD9-81ED-4DB2-BD59-A6C34878D82A}">
                    <a16:rowId xmlns:a16="http://schemas.microsoft.com/office/drawing/2014/main" val="3941975310"/>
                  </a:ext>
                </a:extLst>
              </a:tr>
            </a:tbl>
          </a:graphicData>
        </a:graphic>
      </p:graphicFrame>
      <p:pic>
        <p:nvPicPr>
          <p:cNvPr id="1028" name="Picture 4" descr="KS2 Classification of Living Thing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965" y="2288310"/>
            <a:ext cx="3980872" cy="2985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86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p:cNvSpPr>
            <a:spLocks noGrp="1"/>
          </p:cNvSpPr>
          <p:nvPr>
            <p:ph idx="1"/>
          </p:nvPr>
        </p:nvSpPr>
        <p:spPr>
          <a:xfrm>
            <a:off x="462226" y="2575791"/>
            <a:ext cx="7176247" cy="3416300"/>
          </a:xfrm>
        </p:spPr>
        <p:txBody>
          <a:bodyPr>
            <a:normAutofit/>
          </a:bodyPr>
          <a:lstStyle/>
          <a:p>
            <a:r>
              <a:rPr lang="en-GB" sz="2100" u="sng" dirty="0">
                <a:latin typeface="Comic Sans MS" panose="030F0702030302020204" pitchFamily="66" charset="0"/>
                <a:hlinkClick r:id="rId2"/>
              </a:rPr>
              <a:t>https://ed.ted.com/on/90vRVJZ6</a:t>
            </a:r>
            <a:r>
              <a:rPr lang="en-GB" sz="2100" dirty="0">
                <a:latin typeface="Comic Sans MS" panose="030F0702030302020204" pitchFamily="66" charset="0"/>
              </a:rPr>
              <a:t> </a:t>
            </a:r>
            <a:endParaRPr lang="en-GB" sz="2100" dirty="0" smtClean="0">
              <a:latin typeface="Comic Sans MS" panose="030F0702030302020204" pitchFamily="66" charset="0"/>
            </a:endParaRPr>
          </a:p>
          <a:p>
            <a:r>
              <a:rPr lang="en-GB" sz="2100" dirty="0" smtClean="0">
                <a:latin typeface="Comic Sans MS" panose="030F0702030302020204" pitchFamily="66" charset="0"/>
              </a:rPr>
              <a:t>Carl Linnaeus had 5 levels in his classification systems:</a:t>
            </a:r>
          </a:p>
          <a:p>
            <a:r>
              <a:rPr lang="en-GB" sz="2100" dirty="0" smtClean="0">
                <a:latin typeface="Comic Sans MS" panose="030F0702030302020204" pitchFamily="66" charset="0"/>
              </a:rPr>
              <a:t>Kingdom, Class, Order, Genus and Species.</a:t>
            </a:r>
          </a:p>
          <a:p>
            <a:endParaRPr lang="en-GB" sz="2100" dirty="0">
              <a:latin typeface="Comic Sans MS" panose="030F0702030302020204" pitchFamily="66" charset="0"/>
            </a:endParaRPr>
          </a:p>
          <a:p>
            <a:r>
              <a:rPr lang="en-GB" sz="2100" dirty="0" smtClean="0">
                <a:latin typeface="Comic Sans MS" panose="030F0702030302020204" pitchFamily="66" charset="0"/>
              </a:rPr>
              <a:t>Did you order them correctly? </a:t>
            </a:r>
            <a:endParaRPr lang="en-GB" sz="2100" dirty="0">
              <a:latin typeface="Comic Sans MS" panose="030F0702030302020204" pitchFamily="66" charset="0"/>
            </a:endParaRPr>
          </a:p>
        </p:txBody>
      </p:sp>
      <p:pic>
        <p:nvPicPr>
          <p:cNvPr id="2050" name="Picture 2" descr="Carl Linnaeus | Botanist who categorised all living organisms | New  Scientis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819"/>
          <a:stretch/>
        </p:blipFill>
        <p:spPr bwMode="auto">
          <a:xfrm>
            <a:off x="7767782" y="2313952"/>
            <a:ext cx="3937069" cy="4411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861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p:cNvSpPr>
            <a:spLocks noGrp="1"/>
          </p:cNvSpPr>
          <p:nvPr>
            <p:ph idx="1"/>
          </p:nvPr>
        </p:nvSpPr>
        <p:spPr>
          <a:xfrm>
            <a:off x="1154954" y="5458690"/>
            <a:ext cx="8761413" cy="1263073"/>
          </a:xfrm>
        </p:spPr>
        <p:txBody>
          <a:bodyPr>
            <a:normAutofit/>
          </a:bodyPr>
          <a:lstStyle/>
          <a:p>
            <a:r>
              <a:rPr lang="en-GB" sz="2100" dirty="0" smtClean="0">
                <a:latin typeface="Comic Sans MS" panose="030F0702030302020204" pitchFamily="66" charset="0"/>
              </a:rPr>
              <a:t>Now you have 2 extra levels.</a:t>
            </a:r>
          </a:p>
          <a:p>
            <a:r>
              <a:rPr lang="en-GB" sz="2100" dirty="0" smtClean="0">
                <a:latin typeface="Comic Sans MS" panose="030F0702030302020204" pitchFamily="66" charset="0"/>
              </a:rPr>
              <a:t>Where do you think they should go?</a:t>
            </a:r>
            <a:endParaRPr lang="en-GB" sz="2100" dirty="0">
              <a:latin typeface="Comic Sans MS" panose="030F0702030302020204"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570714273"/>
              </p:ext>
            </p:extLst>
          </p:nvPr>
        </p:nvGraphicFramePr>
        <p:xfrm>
          <a:off x="9190182" y="3610610"/>
          <a:ext cx="2493818" cy="1402080"/>
        </p:xfrm>
        <a:graphic>
          <a:graphicData uri="http://schemas.openxmlformats.org/drawingml/2006/table">
            <a:tbl>
              <a:tblPr firstRow="1" bandRow="1">
                <a:tableStyleId>{69CF1AB2-1976-4502-BF36-3FF5EA218861}</a:tableStyleId>
              </a:tblPr>
              <a:tblGrid>
                <a:gridCol w="2493818">
                  <a:extLst>
                    <a:ext uri="{9D8B030D-6E8A-4147-A177-3AD203B41FA5}">
                      <a16:colId xmlns:a16="http://schemas.microsoft.com/office/drawing/2014/main" val="1983925165"/>
                    </a:ext>
                  </a:extLst>
                </a:gridCol>
              </a:tblGrid>
              <a:tr h="370840">
                <a:tc>
                  <a:txBody>
                    <a:bodyPr/>
                    <a:lstStyle/>
                    <a:p>
                      <a:pPr algn="ctr"/>
                      <a:r>
                        <a:rPr lang="en-GB" sz="4000" b="0" dirty="0" smtClean="0">
                          <a:latin typeface="Comic Sans MS" panose="030F0702030302020204" pitchFamily="66" charset="0"/>
                        </a:rPr>
                        <a:t>Phylum</a:t>
                      </a:r>
                      <a:endParaRPr lang="en-GB" sz="4000" b="0" dirty="0">
                        <a:latin typeface="Comic Sans MS" panose="030F0702030302020204" pitchFamily="66" charset="0"/>
                      </a:endParaRPr>
                    </a:p>
                  </a:txBody>
                  <a:tcPr/>
                </a:tc>
                <a:extLst>
                  <a:ext uri="{0D108BD9-81ED-4DB2-BD59-A6C34878D82A}">
                    <a16:rowId xmlns:a16="http://schemas.microsoft.com/office/drawing/2014/main" val="1979652561"/>
                  </a:ext>
                </a:extLst>
              </a:tr>
              <a:tr h="370840">
                <a:tc>
                  <a:txBody>
                    <a:bodyPr/>
                    <a:lstStyle/>
                    <a:p>
                      <a:pPr algn="ctr"/>
                      <a:r>
                        <a:rPr lang="en-GB" sz="4000" dirty="0" smtClean="0">
                          <a:latin typeface="Comic Sans MS" panose="030F0702030302020204" pitchFamily="66" charset="0"/>
                        </a:rPr>
                        <a:t>Family</a:t>
                      </a:r>
                      <a:endParaRPr lang="en-GB" sz="4000" dirty="0">
                        <a:latin typeface="Comic Sans MS" panose="030F0702030302020204" pitchFamily="66" charset="0"/>
                      </a:endParaRPr>
                    </a:p>
                  </a:txBody>
                  <a:tcPr/>
                </a:tc>
                <a:extLst>
                  <a:ext uri="{0D108BD9-81ED-4DB2-BD59-A6C34878D82A}">
                    <a16:rowId xmlns:a16="http://schemas.microsoft.com/office/drawing/2014/main" val="1411829085"/>
                  </a:ext>
                </a:extLst>
              </a:tr>
            </a:tbl>
          </a:graphicData>
        </a:graphic>
      </p:graphicFrame>
      <p:pic>
        <p:nvPicPr>
          <p:cNvPr id="6" name="Picture 4" descr="KS2 Classification of Living Things | Teaching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965" y="2288310"/>
            <a:ext cx="3980872" cy="2985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096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Kingdom: </a:t>
            </a:r>
            <a:r>
              <a:rPr lang="en-GB" sz="2100" dirty="0">
                <a:latin typeface="Comic Sans MS" panose="030F0702030302020204" pitchFamily="66" charset="0"/>
              </a:rPr>
              <a:t>Most scientists now list 5 kingdoms – Animal, Plant, </a:t>
            </a:r>
            <a:r>
              <a:rPr lang="en-GB" sz="2100" dirty="0" err="1">
                <a:latin typeface="Comic Sans MS" panose="030F0702030302020204" pitchFamily="66" charset="0"/>
              </a:rPr>
              <a:t>Protists</a:t>
            </a:r>
            <a:r>
              <a:rPr lang="en-GB" sz="2100" dirty="0">
                <a:latin typeface="Comic Sans MS" panose="030F0702030302020204" pitchFamily="66" charset="0"/>
              </a:rPr>
              <a:t> (amoebas and such), Fungi and </a:t>
            </a:r>
            <a:r>
              <a:rPr lang="en-GB" sz="2100" dirty="0" err="1">
                <a:latin typeface="Comic Sans MS" panose="030F0702030302020204" pitchFamily="66" charset="0"/>
              </a:rPr>
              <a:t>Montera</a:t>
            </a:r>
            <a:r>
              <a:rPr lang="en-GB" sz="2100" dirty="0">
                <a:latin typeface="Comic Sans MS" panose="030F0702030302020204" pitchFamily="66" charset="0"/>
              </a:rPr>
              <a:t> (bacteria</a:t>
            </a:r>
            <a:r>
              <a:rPr lang="en-GB" sz="2100" dirty="0" smtClean="0">
                <a:latin typeface="Comic Sans MS" panose="030F0702030302020204" pitchFamily="66" charset="0"/>
              </a:rPr>
              <a:t>).</a:t>
            </a:r>
          </a:p>
          <a:p>
            <a:r>
              <a:rPr lang="en-GB" sz="2100" b="1" dirty="0" smtClean="0">
                <a:latin typeface="Comic Sans MS" panose="030F0702030302020204" pitchFamily="66" charset="0"/>
              </a:rPr>
              <a:t>Phylum</a:t>
            </a:r>
            <a:r>
              <a:rPr lang="en-GB" sz="2100" b="1" dirty="0">
                <a:latin typeface="Comic Sans MS" panose="030F0702030302020204" pitchFamily="66" charset="0"/>
              </a:rPr>
              <a:t>: </a:t>
            </a:r>
            <a:r>
              <a:rPr lang="en-GB" sz="2100" dirty="0">
                <a:latin typeface="Comic Sans MS" panose="030F0702030302020204" pitchFamily="66" charset="0"/>
              </a:rPr>
              <a:t>There are more than 30 phyla in the Animal Kingdom and 9 or 10 in the Plant Kingdom. Phylum Chordata is the one we're most familiar with – it includes humans, birds, fish, and all other vertebrates (animals with a backbone). Phylum </a:t>
            </a:r>
            <a:r>
              <a:rPr lang="en-GB" sz="2100" dirty="0" err="1">
                <a:latin typeface="Comic Sans MS" panose="030F0702030302020204" pitchFamily="66" charset="0"/>
              </a:rPr>
              <a:t>Arthropoda</a:t>
            </a:r>
            <a:r>
              <a:rPr lang="en-GB" sz="2100" dirty="0">
                <a:latin typeface="Comic Sans MS" panose="030F0702030302020204" pitchFamily="66" charset="0"/>
              </a:rPr>
              <a:t> includes insects, spiders, lobsters, etc. Arthropods have segmented bodies with the segments grouped into two or three distinct sections. They have hard external skeletons, or exoskeletons, that are shed and regenerated as the animals grow.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142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Class: </a:t>
            </a:r>
            <a:r>
              <a:rPr lang="en-GB" sz="2100" dirty="0">
                <a:latin typeface="Comic Sans MS" panose="030F0702030302020204" pitchFamily="66" charset="0"/>
              </a:rPr>
              <a:t>The various phyla are divided into classes – Phylum Chordata is divided into the classes: amphibians, birds, mammals, reptiles and fish. </a:t>
            </a:r>
            <a:endParaRPr lang="en-GB" sz="2100" dirty="0" smtClean="0">
              <a:latin typeface="Comic Sans MS" panose="030F0702030302020204" pitchFamily="66" charset="0"/>
            </a:endParaRPr>
          </a:p>
          <a:p>
            <a:r>
              <a:rPr lang="en-GB" sz="2100" b="1" dirty="0">
                <a:latin typeface="Comic Sans MS" panose="030F0702030302020204" pitchFamily="66" charset="0"/>
              </a:rPr>
              <a:t>Order: </a:t>
            </a:r>
            <a:r>
              <a:rPr lang="en-GB" sz="2100" dirty="0">
                <a:latin typeface="Comic Sans MS" panose="030F0702030302020204" pitchFamily="66" charset="0"/>
              </a:rPr>
              <a:t>Scientific groupings don't follow hard and fast rules. Once we get to the ‘order’ of a living thing, there sometimes begins to be some disagreement about where it belongs. You may find that different sources group creatures in different orders or families. </a:t>
            </a:r>
            <a:r>
              <a:rPr lang="en-GB" sz="2100" dirty="0" smtClean="0">
                <a:latin typeface="Comic Sans MS" panose="030F0702030302020204" pitchFamily="66" charset="0"/>
              </a:rPr>
              <a:t>You </a:t>
            </a:r>
            <a:r>
              <a:rPr lang="en-GB" sz="2100" dirty="0">
                <a:latin typeface="Comic Sans MS" panose="030F0702030302020204" pitchFamily="66" charset="0"/>
              </a:rPr>
              <a:t>may find that a creature has its order or family changed as more information is learned.</a:t>
            </a:r>
            <a:endParaRPr lang="en-GB" sz="2100" dirty="0">
              <a:latin typeface="Comic Sans MS" panose="030F0702030302020204" pitchFamily="66" charset="0"/>
            </a:endParaRP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693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smtClean="0">
                <a:latin typeface="Comic Sans MS" panose="030F0702030302020204" pitchFamily="66" charset="0"/>
              </a:rPr>
              <a:t>Family</a:t>
            </a:r>
            <a:r>
              <a:rPr lang="en-GB" sz="2100" b="1" dirty="0">
                <a:latin typeface="Comic Sans MS" panose="030F0702030302020204" pitchFamily="66" charset="0"/>
              </a:rPr>
              <a:t>: </a:t>
            </a:r>
            <a:r>
              <a:rPr lang="en-GB" sz="2100" dirty="0">
                <a:latin typeface="Comic Sans MS" panose="030F0702030302020204" pitchFamily="66" charset="0"/>
              </a:rPr>
              <a:t>The family is a relatively new scientific concept. It is a way scientists group similar genera together. This is not the ‘mum, dad, brother and sister’ type of family! </a:t>
            </a:r>
            <a:endParaRPr lang="en-GB" sz="2100" dirty="0" smtClean="0">
              <a:latin typeface="Comic Sans MS" panose="030F0702030302020204" pitchFamily="66" charset="0"/>
            </a:endParaRPr>
          </a:p>
          <a:p>
            <a:r>
              <a:rPr lang="en-GB" sz="2100" b="1" dirty="0" smtClean="0">
                <a:latin typeface="Comic Sans MS" panose="030F0702030302020204" pitchFamily="66" charset="0"/>
              </a:rPr>
              <a:t>Genus</a:t>
            </a:r>
            <a:r>
              <a:rPr lang="en-GB" sz="2100" b="1" dirty="0">
                <a:latin typeface="Comic Sans MS" panose="030F0702030302020204" pitchFamily="66" charset="0"/>
              </a:rPr>
              <a:t>: </a:t>
            </a:r>
            <a:r>
              <a:rPr lang="en-GB" sz="2100" dirty="0">
                <a:latin typeface="Comic Sans MS" panose="030F0702030302020204" pitchFamily="66" charset="0"/>
              </a:rPr>
              <a:t>Two or more species that share unique body structures or other characteristics are considered to be closely related and are placed together in a genus. Sometimes a genus might include only a single species if there is nothing else in the world that has similarities with it. The genus is the first part of the scientific name of a species. The genus is always spelled with a capital letter and in italics. </a:t>
            </a:r>
            <a:endParaRPr lang="en-GB" sz="2100" dirty="0">
              <a:latin typeface="Comic Sans MS" panose="030F0702030302020204" pitchFamily="66" charset="0"/>
            </a:endParaRP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97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a:latin typeface="Comic Sans MS" panose="030F0702030302020204" pitchFamily="66" charset="0"/>
              </a:rPr>
              <a:t>Species: </a:t>
            </a:r>
            <a:r>
              <a:rPr lang="en-GB" sz="2100" dirty="0">
                <a:latin typeface="Comic Sans MS" panose="030F0702030302020204" pitchFamily="66" charset="0"/>
              </a:rPr>
              <a:t>A species can be defined as a group of individuals that breed together to produce fertile offspring. Individuals of a species cannot breed with other such groups. It is sometimes possible for different species to breed, but the offspring will be sterile. A mule is the sterile offspring of a donkey and a horse, and the mule can never mate and reproduce itself. The species is the second part of the scientific name of a species. The species is always spelled with a lower-case letter and in italics. </a:t>
            </a:r>
            <a:endParaRPr lang="en-GB" sz="2100" dirty="0">
              <a:latin typeface="Comic Sans MS" panose="030F0702030302020204" pitchFamily="66" charset="0"/>
            </a:endParaRP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41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p:cNvSpPr>
            <a:spLocks noGrp="1"/>
          </p:cNvSpPr>
          <p:nvPr>
            <p:ph idx="1"/>
          </p:nvPr>
        </p:nvSpPr>
        <p:spPr>
          <a:xfrm>
            <a:off x="480700" y="2428009"/>
            <a:ext cx="11184827" cy="3416300"/>
          </a:xfrm>
        </p:spPr>
        <p:txBody>
          <a:bodyPr>
            <a:normAutofit/>
          </a:bodyPr>
          <a:lstStyle/>
          <a:p>
            <a:r>
              <a:rPr lang="en-GB" sz="2100" dirty="0" smtClean="0">
                <a:latin typeface="Comic Sans MS" panose="030F0702030302020204" pitchFamily="66" charset="0"/>
              </a:rPr>
              <a:t>Animals from the same species can have offspring that can themselves have offspring, so dogs from separate breeds can still mate and have offspring because they are the same species.</a:t>
            </a:r>
          </a:p>
          <a:p>
            <a:r>
              <a:rPr lang="en-GB" sz="2100" dirty="0" smtClean="0">
                <a:latin typeface="Comic Sans MS" panose="030F0702030302020204" pitchFamily="66" charset="0"/>
              </a:rPr>
              <a:t>Horses and donkeys are different species so any offspring they have are infertile. </a:t>
            </a:r>
            <a:endParaRPr lang="en-GB" sz="2100" dirty="0">
              <a:latin typeface="Comic Sans MS" panose="030F0702030302020204" pitchFamily="66" charset="0"/>
            </a:endParaRPr>
          </a:p>
        </p:txBody>
      </p:sp>
      <p:pic>
        <p:nvPicPr>
          <p:cNvPr id="5122" name="Picture 2" descr="Hidden suffering of cross-breed dogs bred to be cute | Daily Mail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3753" y="4033609"/>
            <a:ext cx="4495511" cy="270013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hat is the Difference between a Horse, Mule and Donk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91" y="4033609"/>
            <a:ext cx="6048302" cy="2700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387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836" y="544946"/>
            <a:ext cx="9251349" cy="1242291"/>
          </a:xfrm>
        </p:spPr>
        <p:txBody>
          <a:bodyPr/>
          <a:lstStyle/>
          <a:p>
            <a:r>
              <a:rPr lang="en-GB" dirty="0">
                <a:latin typeface="Comic Sans MS" panose="030F0702030302020204" pitchFamily="66" charset="0"/>
              </a:rPr>
              <a:t>We sort living things into 5 kingdoms.</a:t>
            </a:r>
            <a:br>
              <a:rPr lang="en-GB" dirty="0">
                <a:latin typeface="Comic Sans MS" panose="030F0702030302020204" pitchFamily="66" charset="0"/>
              </a:rPr>
            </a:br>
            <a:r>
              <a:rPr lang="en-GB" dirty="0">
                <a:latin typeface="Comic Sans MS" panose="030F0702030302020204" pitchFamily="66" charset="0"/>
              </a:rPr>
              <a:t>Do you know any of these groups already</a:t>
            </a:r>
            <a:r>
              <a:rPr lang="en-GB" dirty="0" smtClean="0">
                <a:latin typeface="Comic Sans MS" panose="030F0702030302020204" pitchFamily="66" charset="0"/>
              </a:rPr>
              <a:t>?</a:t>
            </a:r>
            <a:endParaRPr lang="en-GB" dirty="0"/>
          </a:p>
        </p:txBody>
      </p:sp>
      <p:pic>
        <p:nvPicPr>
          <p:cNvPr id="9218" name="Picture 2" descr="The Learning Zone: Animal I.D."/>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424" y="2211043"/>
            <a:ext cx="5351042" cy="46469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a:srcRect l="39012" t="21344" r="26212" b="28986"/>
          <a:stretch/>
        </p:blipFill>
        <p:spPr>
          <a:xfrm>
            <a:off x="6200518" y="2331314"/>
            <a:ext cx="5548136" cy="4457413"/>
          </a:xfrm>
          <a:prstGeom prst="rect">
            <a:avLst/>
          </a:prstGeom>
        </p:spPr>
      </p:pic>
    </p:spTree>
    <p:extLst>
      <p:ext uri="{BB962C8B-B14F-4D97-AF65-F5344CB8AC3E}">
        <p14:creationId xmlns:p14="http://schemas.microsoft.com/office/powerpoint/2010/main" val="529722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836" y="544946"/>
            <a:ext cx="9251349" cy="1242291"/>
          </a:xfrm>
        </p:spPr>
        <p:txBody>
          <a:bodyPr/>
          <a:lstStyle/>
          <a:p>
            <a:r>
              <a:rPr lang="en-GB" dirty="0">
                <a:latin typeface="Comic Sans MS" panose="030F0702030302020204" pitchFamily="66" charset="0"/>
              </a:rPr>
              <a:t>We sort living things into 5 kingdoms.</a:t>
            </a:r>
            <a:br>
              <a:rPr lang="en-GB" dirty="0">
                <a:latin typeface="Comic Sans MS" panose="030F0702030302020204" pitchFamily="66" charset="0"/>
              </a:rPr>
            </a:br>
            <a:r>
              <a:rPr lang="en-GB" dirty="0">
                <a:latin typeface="Comic Sans MS" panose="030F0702030302020204" pitchFamily="66" charset="0"/>
              </a:rPr>
              <a:t>Do you know any of these groups already</a:t>
            </a:r>
            <a:r>
              <a:rPr lang="en-GB" dirty="0" smtClean="0">
                <a:latin typeface="Comic Sans MS" panose="030F0702030302020204" pitchFamily="66" charset="0"/>
              </a:rPr>
              <a:t>?</a:t>
            </a:r>
            <a:endParaRPr lang="en-GB" dirty="0"/>
          </a:p>
        </p:txBody>
      </p:sp>
      <p:pic>
        <p:nvPicPr>
          <p:cNvPr id="9218" name="Picture 2" descr="The Learning Zone: Animal I.D."/>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424" y="2211043"/>
            <a:ext cx="5351042" cy="464695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38988" t="40073" r="30207" b="20060"/>
          <a:stretch/>
        </p:blipFill>
        <p:spPr>
          <a:xfrm>
            <a:off x="6511636" y="2664158"/>
            <a:ext cx="5138645" cy="3740727"/>
          </a:xfrm>
          <a:prstGeom prst="rect">
            <a:avLst/>
          </a:prstGeom>
        </p:spPr>
      </p:pic>
    </p:spTree>
    <p:extLst>
      <p:ext uri="{BB962C8B-B14F-4D97-AF65-F5344CB8AC3E}">
        <p14:creationId xmlns:p14="http://schemas.microsoft.com/office/powerpoint/2010/main" val="2794665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Squirrel Classification </a:t>
            </a:r>
            <a:endParaRPr lang="en-GB" sz="5400" dirty="0">
              <a:latin typeface="Comic Sans MS" panose="030F0702030302020204" pitchFamily="66" charset="0"/>
            </a:endParaRPr>
          </a:p>
        </p:txBody>
      </p:sp>
      <p:sp>
        <p:nvSpPr>
          <p:cNvPr id="3" name="Content Placeholder 2"/>
          <p:cNvSpPr>
            <a:spLocks noGrp="1"/>
          </p:cNvSpPr>
          <p:nvPr>
            <p:ph idx="1"/>
          </p:nvPr>
        </p:nvSpPr>
        <p:spPr>
          <a:xfrm>
            <a:off x="452992" y="2363353"/>
            <a:ext cx="5393626" cy="4494647"/>
          </a:xfrm>
        </p:spPr>
        <p:txBody>
          <a:bodyPr>
            <a:normAutofit/>
          </a:bodyPr>
          <a:lstStyle/>
          <a:p>
            <a:r>
              <a:rPr lang="en-GB" sz="2100" u="sng" dirty="0">
                <a:latin typeface="Comic Sans MS" panose="030F0702030302020204" pitchFamily="66" charset="0"/>
                <a:hlinkClick r:id="rId2"/>
              </a:rPr>
              <a:t>http://</a:t>
            </a:r>
            <a:r>
              <a:rPr lang="en-GB" sz="2100" u="sng" dirty="0" smtClean="0">
                <a:latin typeface="Comic Sans MS" panose="030F0702030302020204" pitchFamily="66" charset="0"/>
                <a:hlinkClick r:id="rId2"/>
              </a:rPr>
              <a:t>www.oum.ox.ac.uk/thezone/animals/animalid/classify.htm</a:t>
            </a:r>
            <a:r>
              <a:rPr lang="en-GB" sz="2100" u="sng" dirty="0" smtClean="0">
                <a:latin typeface="Comic Sans MS" panose="030F0702030302020204" pitchFamily="66" charset="0"/>
              </a:rPr>
              <a:t> </a:t>
            </a:r>
          </a:p>
          <a:p>
            <a:r>
              <a:rPr lang="en-GB" sz="2100" dirty="0" smtClean="0">
                <a:latin typeface="Comic Sans MS" panose="030F0702030302020204" pitchFamily="66" charset="0"/>
              </a:rPr>
              <a:t>Look at each level of the squirrel’s classification.</a:t>
            </a:r>
          </a:p>
          <a:p>
            <a:r>
              <a:rPr lang="en-GB" sz="2100" dirty="0" smtClean="0">
                <a:latin typeface="Comic Sans MS" panose="030F0702030302020204" pitchFamily="66" charset="0"/>
              </a:rPr>
              <a:t>You can see how other animals in that sub-grouping have more and more things in common, until at ‘genus’ level, you are left with just a grey squirrel and a red squirrel.</a:t>
            </a:r>
          </a:p>
          <a:p>
            <a:r>
              <a:rPr lang="en-GB" sz="2100" dirty="0" smtClean="0">
                <a:latin typeface="Comic Sans MS" panose="030F0702030302020204" pitchFamily="66" charset="0"/>
              </a:rPr>
              <a:t>At species level, there is only the red squirrel. </a:t>
            </a:r>
            <a:endParaRPr lang="en-GB" sz="2100" dirty="0">
              <a:latin typeface="Comic Sans MS" panose="030F0702030302020204" pitchFamily="66" charset="0"/>
            </a:endParaRPr>
          </a:p>
        </p:txBody>
      </p:sp>
      <p:pic>
        <p:nvPicPr>
          <p:cNvPr id="4" name="Picture 3"/>
          <p:cNvPicPr>
            <a:picLocks noChangeAspect="1"/>
          </p:cNvPicPr>
          <p:nvPr/>
        </p:nvPicPr>
        <p:blipFill rotWithShape="1">
          <a:blip r:embed="rId3"/>
          <a:srcRect l="26249" t="40487" r="27861" b="15364"/>
          <a:stretch/>
        </p:blipFill>
        <p:spPr>
          <a:xfrm>
            <a:off x="5735781" y="2863766"/>
            <a:ext cx="6456219" cy="3493819"/>
          </a:xfrm>
          <a:prstGeom prst="rect">
            <a:avLst/>
          </a:prstGeom>
        </p:spPr>
      </p:pic>
    </p:spTree>
    <p:extLst>
      <p:ext uri="{BB962C8B-B14F-4D97-AF65-F5344CB8AC3E}">
        <p14:creationId xmlns:p14="http://schemas.microsoft.com/office/powerpoint/2010/main" val="249071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Classification of a Lion</a:t>
            </a:r>
            <a:endParaRPr lang="en-GB" sz="5400" dirty="0">
              <a:latin typeface="Comic Sans MS" panose="030F0702030302020204" pitchFamily="66" charset="0"/>
            </a:endParaRPr>
          </a:p>
        </p:txBody>
      </p:sp>
      <p:sp>
        <p:nvSpPr>
          <p:cNvPr id="3" name="Content Placeholder 2"/>
          <p:cNvSpPr>
            <a:spLocks noGrp="1"/>
          </p:cNvSpPr>
          <p:nvPr>
            <p:ph idx="1"/>
          </p:nvPr>
        </p:nvSpPr>
        <p:spPr>
          <a:xfrm>
            <a:off x="462227" y="2362777"/>
            <a:ext cx="5070355" cy="3416300"/>
          </a:xfrm>
        </p:spPr>
        <p:txBody>
          <a:bodyPr>
            <a:normAutofit/>
          </a:bodyPr>
          <a:lstStyle/>
          <a:p>
            <a:r>
              <a:rPr lang="en-GB" sz="2100" u="sng" dirty="0">
                <a:latin typeface="Comic Sans MS" panose="030F0702030302020204" pitchFamily="66" charset="0"/>
                <a:hlinkClick r:id="rId2"/>
              </a:rPr>
              <a:t>https://www.youtube.com/watch?app=desktop&amp;v=vqxomJIBGcY</a:t>
            </a:r>
            <a:r>
              <a:rPr lang="en-GB" sz="2100" dirty="0">
                <a:latin typeface="Comic Sans MS" panose="030F0702030302020204" pitchFamily="66" charset="0"/>
              </a:rPr>
              <a:t> </a:t>
            </a:r>
            <a:endParaRPr lang="en-GB" sz="2100" dirty="0">
              <a:latin typeface="Comic Sans MS" panose="030F0702030302020204" pitchFamily="66" charset="0"/>
            </a:endParaRPr>
          </a:p>
        </p:txBody>
      </p:sp>
      <p:pic>
        <p:nvPicPr>
          <p:cNvPr id="10242" name="Picture 2" descr="Classification of Living Things - ppt download"/>
          <p:cNvPicPr>
            <a:picLocks noChangeAspect="1" noChangeArrowheads="1"/>
          </p:cNvPicPr>
          <p:nvPr/>
        </p:nvPicPr>
        <p:blipFill rotWithShape="1">
          <a:blip r:embed="rId3">
            <a:extLst>
              <a:ext uri="{28A0092B-C50C-407E-A947-70E740481C1C}">
                <a14:useLocalDpi xmlns:a14="http://schemas.microsoft.com/office/drawing/2010/main" val="0"/>
              </a:ext>
            </a:extLst>
          </a:blip>
          <a:srcRect l="1687" t="2798" r="1971" b="6383"/>
          <a:stretch/>
        </p:blipFill>
        <p:spPr bwMode="auto">
          <a:xfrm>
            <a:off x="5669844" y="2362777"/>
            <a:ext cx="6051101" cy="4278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265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Note:</a:t>
            </a:r>
            <a:endParaRPr lang="en-GB" sz="5400" dirty="0">
              <a:latin typeface="Comic Sans MS" panose="030F0702030302020204" pitchFamily="66" charset="0"/>
            </a:endParaRPr>
          </a:p>
        </p:txBody>
      </p:sp>
      <p:sp>
        <p:nvSpPr>
          <p:cNvPr id="3" name="Content Placeholder 2"/>
          <p:cNvSpPr>
            <a:spLocks noGrp="1"/>
          </p:cNvSpPr>
          <p:nvPr>
            <p:ph idx="1"/>
          </p:nvPr>
        </p:nvSpPr>
        <p:spPr>
          <a:xfrm>
            <a:off x="480701" y="2437245"/>
            <a:ext cx="5559881" cy="3416300"/>
          </a:xfrm>
        </p:spPr>
        <p:txBody>
          <a:bodyPr>
            <a:normAutofit/>
          </a:bodyPr>
          <a:lstStyle/>
          <a:p>
            <a:r>
              <a:rPr lang="en-GB" sz="2100" dirty="0" smtClean="0">
                <a:latin typeface="Comic Sans MS" panose="030F0702030302020204" pitchFamily="66" charset="0"/>
              </a:rPr>
              <a:t>The red squirrel and the lion share levels in common!</a:t>
            </a:r>
          </a:p>
          <a:p>
            <a:r>
              <a:rPr lang="en-GB" sz="2100" dirty="0" smtClean="0">
                <a:latin typeface="Comic Sans MS" panose="030F0702030302020204" pitchFamily="66" charset="0"/>
              </a:rPr>
              <a:t>Kingdom Animalia</a:t>
            </a:r>
          </a:p>
          <a:p>
            <a:r>
              <a:rPr lang="en-GB" sz="2100" dirty="0" smtClean="0">
                <a:latin typeface="Comic Sans MS" panose="030F0702030302020204" pitchFamily="66" charset="0"/>
              </a:rPr>
              <a:t>Phylum Chordata</a:t>
            </a:r>
          </a:p>
          <a:p>
            <a:r>
              <a:rPr lang="en-GB" sz="2100" dirty="0" smtClean="0">
                <a:latin typeface="Comic Sans MS" panose="030F0702030302020204" pitchFamily="66" charset="0"/>
              </a:rPr>
              <a:t>Class Mammalia </a:t>
            </a:r>
          </a:p>
          <a:p>
            <a:endParaRPr lang="en-GB" sz="2100" dirty="0">
              <a:latin typeface="Comic Sans MS" panose="030F0702030302020204" pitchFamily="66" charset="0"/>
            </a:endParaRPr>
          </a:p>
          <a:p>
            <a:r>
              <a:rPr lang="en-GB" sz="2100" u="sng" dirty="0">
                <a:latin typeface="Comic Sans MS" panose="030F0702030302020204" pitchFamily="66" charset="0"/>
                <a:hlinkClick r:id="rId2"/>
              </a:rPr>
              <a:t>https://</a:t>
            </a:r>
            <a:r>
              <a:rPr lang="en-GB" sz="2100" u="sng" dirty="0" smtClean="0">
                <a:latin typeface="Comic Sans MS" panose="030F0702030302020204" pitchFamily="66" charset="0"/>
                <a:hlinkClick r:id="rId2"/>
              </a:rPr>
              <a:t>www.bbc.co.uk/bitesize/guides/zt4f8mn/revision/1</a:t>
            </a:r>
            <a:endParaRPr lang="en-GB" sz="2100" dirty="0">
              <a:latin typeface="Comic Sans MS" panose="030F0702030302020204" pitchFamily="66" charset="0"/>
            </a:endParaRPr>
          </a:p>
        </p:txBody>
      </p:sp>
      <p:pic>
        <p:nvPicPr>
          <p:cNvPr id="12292" name="Picture 4" descr="Killing of Cecil the lion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1210" y="2321634"/>
            <a:ext cx="4202293" cy="2998512"/>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Red squirrels striking back in fight with grey invaders | Scotland | The  Tim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94699" y="3694546"/>
            <a:ext cx="2461422" cy="3075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577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Activity 1 </a:t>
            </a:r>
            <a:endParaRPr lang="en-GB" sz="5400" dirty="0">
              <a:latin typeface="Comic Sans MS" panose="030F0702030302020204" pitchFamily="66" charset="0"/>
            </a:endParaRPr>
          </a:p>
        </p:txBody>
      </p:sp>
      <p:sp>
        <p:nvSpPr>
          <p:cNvPr id="3" name="Content Placeholder 2"/>
          <p:cNvSpPr>
            <a:spLocks noGrp="1"/>
          </p:cNvSpPr>
          <p:nvPr>
            <p:ph idx="1"/>
          </p:nvPr>
        </p:nvSpPr>
        <p:spPr>
          <a:xfrm>
            <a:off x="536119" y="2566554"/>
            <a:ext cx="6021700" cy="3416300"/>
          </a:xfrm>
        </p:spPr>
        <p:txBody>
          <a:bodyPr>
            <a:normAutofit/>
          </a:bodyPr>
          <a:lstStyle/>
          <a:p>
            <a:r>
              <a:rPr lang="en-GB" sz="2100" dirty="0" smtClean="0">
                <a:latin typeface="Comic Sans MS" panose="030F0702030302020204" pitchFamily="66" charset="0"/>
              </a:rPr>
              <a:t>Look at a range of living things. </a:t>
            </a:r>
          </a:p>
          <a:p>
            <a:r>
              <a:rPr lang="en-GB" sz="2100" dirty="0" smtClean="0">
                <a:latin typeface="Comic Sans MS" panose="030F0702030302020204" pitchFamily="66" charset="0"/>
              </a:rPr>
              <a:t>Sort the living things into the 5 kingdoms.</a:t>
            </a:r>
          </a:p>
          <a:p>
            <a:r>
              <a:rPr lang="en-GB" sz="2100" dirty="0" smtClean="0">
                <a:latin typeface="Comic Sans MS" panose="030F0702030302020204" pitchFamily="66" charset="0"/>
              </a:rPr>
              <a:t>Now sort the living things into phylum groups.</a:t>
            </a:r>
          </a:p>
          <a:p>
            <a:endParaRPr lang="en-GB" sz="2100" dirty="0" smtClean="0">
              <a:latin typeface="Comic Sans MS" panose="030F0702030302020204" pitchFamily="66" charset="0"/>
            </a:endParaRPr>
          </a:p>
          <a:p>
            <a:r>
              <a:rPr lang="en-GB" sz="2100" b="1" dirty="0" smtClean="0">
                <a:latin typeface="Comic Sans MS" panose="030F0702030302020204" pitchFamily="66" charset="0"/>
              </a:rPr>
              <a:t>Challenge: </a:t>
            </a:r>
            <a:r>
              <a:rPr lang="en-GB" sz="2100" dirty="0" smtClean="0">
                <a:latin typeface="Comic Sans MS" panose="030F0702030302020204" pitchFamily="66" charset="0"/>
              </a:rPr>
              <a:t>can you sort the living things in class groups?</a:t>
            </a:r>
          </a:p>
          <a:p>
            <a:endParaRPr lang="en-GB" sz="2100" b="1" dirty="0">
              <a:latin typeface="Comic Sans MS" panose="030F0702030302020204" pitchFamily="66" charset="0"/>
            </a:endParaRPr>
          </a:p>
        </p:txBody>
      </p:sp>
      <p:pic>
        <p:nvPicPr>
          <p:cNvPr id="4" name="Picture 3"/>
          <p:cNvPicPr>
            <a:picLocks noChangeAspect="1"/>
          </p:cNvPicPr>
          <p:nvPr/>
        </p:nvPicPr>
        <p:blipFill rotWithShape="1">
          <a:blip r:embed="rId2"/>
          <a:srcRect l="37191" t="18534" r="19088" b="20072"/>
          <a:stretch/>
        </p:blipFill>
        <p:spPr>
          <a:xfrm>
            <a:off x="6548582" y="2416800"/>
            <a:ext cx="5347854" cy="4224145"/>
          </a:xfrm>
          <a:prstGeom prst="rect">
            <a:avLst/>
          </a:prstGeom>
        </p:spPr>
      </p:pic>
    </p:spTree>
    <p:extLst>
      <p:ext uri="{BB962C8B-B14F-4D97-AF65-F5344CB8AC3E}">
        <p14:creationId xmlns:p14="http://schemas.microsoft.com/office/powerpoint/2010/main" val="1546597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5 Kingdoms</a:t>
            </a:r>
            <a:endParaRPr lang="en-GB" sz="5400" dirty="0">
              <a:latin typeface="Comic Sans MS" panose="030F0702030302020204" pitchFamily="66" charset="0"/>
            </a:endParaRPr>
          </a:p>
        </p:txBody>
      </p:sp>
      <p:pic>
        <p:nvPicPr>
          <p:cNvPr id="4" name="Picture 3"/>
          <p:cNvPicPr>
            <a:picLocks noChangeAspect="1"/>
          </p:cNvPicPr>
          <p:nvPr/>
        </p:nvPicPr>
        <p:blipFill rotWithShape="1">
          <a:blip r:embed="rId2"/>
          <a:srcRect l="39012" t="21344" r="26212" b="28986"/>
          <a:stretch/>
        </p:blipFill>
        <p:spPr>
          <a:xfrm>
            <a:off x="473973" y="2305814"/>
            <a:ext cx="5548136" cy="4457413"/>
          </a:xfrm>
          <a:prstGeom prst="rect">
            <a:avLst/>
          </a:prstGeom>
        </p:spPr>
      </p:pic>
      <p:pic>
        <p:nvPicPr>
          <p:cNvPr id="5" name="Picture 4"/>
          <p:cNvPicPr>
            <a:picLocks noChangeAspect="1"/>
          </p:cNvPicPr>
          <p:nvPr/>
        </p:nvPicPr>
        <p:blipFill rotWithShape="1">
          <a:blip r:embed="rId3"/>
          <a:srcRect l="38988" t="40073" r="30207" b="20060"/>
          <a:stretch/>
        </p:blipFill>
        <p:spPr>
          <a:xfrm>
            <a:off x="6511636" y="2664158"/>
            <a:ext cx="5138645" cy="3740727"/>
          </a:xfrm>
          <a:prstGeom prst="rect">
            <a:avLst/>
          </a:prstGeom>
        </p:spPr>
      </p:pic>
    </p:spTree>
    <p:extLst>
      <p:ext uri="{BB962C8B-B14F-4D97-AF65-F5344CB8AC3E}">
        <p14:creationId xmlns:p14="http://schemas.microsoft.com/office/powerpoint/2010/main" val="33181495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Help:</a:t>
            </a:r>
            <a:endParaRPr lang="en-GB" sz="5400" dirty="0">
              <a:latin typeface="Comic Sans MS" panose="030F0702030302020204" pitchFamily="66" charset="0"/>
            </a:endParaRP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smtClean="0">
                <a:latin typeface="Comic Sans MS" panose="030F0702030302020204" pitchFamily="66" charset="0"/>
              </a:rPr>
              <a:t>Phylum</a:t>
            </a:r>
            <a:r>
              <a:rPr lang="en-GB" sz="2100" b="1" dirty="0">
                <a:latin typeface="Comic Sans MS" panose="030F0702030302020204" pitchFamily="66" charset="0"/>
              </a:rPr>
              <a:t>: </a:t>
            </a:r>
            <a:r>
              <a:rPr lang="en-GB" sz="2100" dirty="0">
                <a:latin typeface="Comic Sans MS" panose="030F0702030302020204" pitchFamily="66" charset="0"/>
              </a:rPr>
              <a:t>There are more than 30 phyla in the Animal Kingdom and 9 or 10 in the Plant Kingdom. Phylum Chordata is the one we're most familiar with – it includes humans, birds, fish, and all other vertebrates (animals with a backbone). Phylum </a:t>
            </a:r>
            <a:r>
              <a:rPr lang="en-GB" sz="2100" dirty="0" err="1">
                <a:latin typeface="Comic Sans MS" panose="030F0702030302020204" pitchFamily="66" charset="0"/>
              </a:rPr>
              <a:t>Arthropoda</a:t>
            </a:r>
            <a:r>
              <a:rPr lang="en-GB" sz="2100" dirty="0">
                <a:latin typeface="Comic Sans MS" panose="030F0702030302020204" pitchFamily="66" charset="0"/>
              </a:rPr>
              <a:t> includes insects, spiders, lobsters, etc. Arthropods have segmented bodies with the segments grouped into two or three distinct sections. They have hard external skeletons, or exoskeletons, that are shed and regenerated as the animals grow. </a:t>
            </a:r>
            <a:endParaRPr lang="en-GB" sz="2100" dirty="0" smtClean="0">
              <a:latin typeface="Comic Sans MS" panose="030F0702030302020204" pitchFamily="66" charset="0"/>
            </a:endParaRPr>
          </a:p>
          <a:p>
            <a:r>
              <a:rPr lang="en-GB" sz="2100" b="1" dirty="0">
                <a:latin typeface="Comic Sans MS" panose="030F0702030302020204" pitchFamily="66" charset="0"/>
              </a:rPr>
              <a:t>Class: </a:t>
            </a:r>
            <a:r>
              <a:rPr lang="en-GB" sz="2100" dirty="0">
                <a:latin typeface="Comic Sans MS" panose="030F0702030302020204" pitchFamily="66" charset="0"/>
              </a:rPr>
              <a:t>The various phyla are divided into classes – Phylum Chordata is divided into the classes: amphibians, birds, mammals, reptiles and fish. </a:t>
            </a:r>
          </a:p>
          <a:p>
            <a:endParaRPr lang="en-GB" sz="2100" dirty="0">
              <a:latin typeface="Comic Sans MS" panose="030F0702030302020204" pitchFamily="66" charset="0"/>
            </a:endParaRP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086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Activity 2</a:t>
            </a:r>
            <a:endParaRPr lang="en-GB" sz="5400" dirty="0">
              <a:latin typeface="Comic Sans MS" panose="030F0702030302020204" pitchFamily="66" charset="0"/>
            </a:endParaRPr>
          </a:p>
        </p:txBody>
      </p:sp>
      <p:sp>
        <p:nvSpPr>
          <p:cNvPr id="3" name="Content Placeholder 2"/>
          <p:cNvSpPr>
            <a:spLocks noGrp="1"/>
          </p:cNvSpPr>
          <p:nvPr>
            <p:ph idx="1"/>
          </p:nvPr>
        </p:nvSpPr>
        <p:spPr>
          <a:xfrm>
            <a:off x="471464" y="2391063"/>
            <a:ext cx="5652246" cy="3416300"/>
          </a:xfrm>
        </p:spPr>
        <p:txBody>
          <a:bodyPr>
            <a:noAutofit/>
          </a:bodyPr>
          <a:lstStyle/>
          <a:p>
            <a:r>
              <a:rPr lang="en-GB" sz="2100" dirty="0">
                <a:latin typeface="Comic Sans MS" panose="030F0702030302020204" pitchFamily="66" charset="0"/>
              </a:rPr>
              <a:t>Look at the set of classification route cards. </a:t>
            </a:r>
          </a:p>
          <a:p>
            <a:r>
              <a:rPr lang="en-GB" sz="2100" dirty="0">
                <a:latin typeface="Comic Sans MS" panose="030F0702030302020204" pitchFamily="66" charset="0"/>
              </a:rPr>
              <a:t>Match the route cards to the corresponding images.</a:t>
            </a:r>
          </a:p>
          <a:p>
            <a:r>
              <a:rPr lang="en-GB" sz="2100" dirty="0">
                <a:latin typeface="Comic Sans MS" panose="030F0702030302020204" pitchFamily="66" charset="0"/>
              </a:rPr>
              <a:t>Now, colour code the route cards, matching those that are the most closely </a:t>
            </a:r>
            <a:r>
              <a:rPr lang="en-GB" sz="2100" dirty="0" smtClean="0">
                <a:latin typeface="Comic Sans MS" panose="030F0702030302020204" pitchFamily="66" charset="0"/>
              </a:rPr>
              <a:t>related.</a:t>
            </a:r>
            <a:endParaRPr lang="en-GB" sz="2100" dirty="0">
              <a:latin typeface="Comic Sans MS" panose="030F0702030302020204" pitchFamily="66" charset="0"/>
            </a:endParaRPr>
          </a:p>
          <a:p>
            <a:r>
              <a:rPr lang="en-GB" sz="2100" dirty="0">
                <a:latin typeface="Comic Sans MS" panose="030F0702030302020204" pitchFamily="66" charset="0"/>
              </a:rPr>
              <a:t>Do this by colouring all the cards that have the same kingdom, </a:t>
            </a:r>
            <a:r>
              <a:rPr lang="en-GB" sz="2100" dirty="0" smtClean="0">
                <a:latin typeface="Comic Sans MS" panose="030F0702030302020204" pitchFamily="66" charset="0"/>
              </a:rPr>
              <a:t>phylum </a:t>
            </a:r>
            <a:r>
              <a:rPr lang="en-GB" sz="2100" dirty="0">
                <a:latin typeface="Comic Sans MS" panose="030F0702030302020204" pitchFamily="66" charset="0"/>
              </a:rPr>
              <a:t>AND class.</a:t>
            </a:r>
          </a:p>
          <a:p>
            <a:endParaRPr lang="en-GB" sz="2100" dirty="0">
              <a:latin typeface="Comic Sans MS" panose="030F0702030302020204" pitchFamily="66" charset="0"/>
            </a:endParaRPr>
          </a:p>
        </p:txBody>
      </p:sp>
      <p:pic>
        <p:nvPicPr>
          <p:cNvPr id="4" name="Picture 3"/>
          <p:cNvPicPr>
            <a:picLocks noChangeAspect="1"/>
          </p:cNvPicPr>
          <p:nvPr/>
        </p:nvPicPr>
        <p:blipFill rotWithShape="1">
          <a:blip r:embed="rId2"/>
          <a:srcRect l="48653" t="27390" r="6721" b="7015"/>
          <a:stretch/>
        </p:blipFill>
        <p:spPr>
          <a:xfrm>
            <a:off x="6299818" y="2391062"/>
            <a:ext cx="5402656" cy="4466937"/>
          </a:xfrm>
          <a:prstGeom prst="rect">
            <a:avLst/>
          </a:prstGeom>
        </p:spPr>
      </p:pic>
    </p:spTree>
    <p:extLst>
      <p:ext uri="{BB962C8B-B14F-4D97-AF65-F5344CB8AC3E}">
        <p14:creationId xmlns:p14="http://schemas.microsoft.com/office/powerpoint/2010/main" val="3545841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Activity 2</a:t>
            </a:r>
            <a:endParaRPr lang="en-GB" sz="5400" dirty="0">
              <a:latin typeface="Comic Sans MS" panose="030F0702030302020204" pitchFamily="66" charset="0"/>
            </a:endParaRPr>
          </a:p>
        </p:txBody>
      </p:sp>
      <p:sp>
        <p:nvSpPr>
          <p:cNvPr id="3" name="Content Placeholder 2"/>
          <p:cNvSpPr>
            <a:spLocks noGrp="1"/>
          </p:cNvSpPr>
          <p:nvPr>
            <p:ph idx="1"/>
          </p:nvPr>
        </p:nvSpPr>
        <p:spPr>
          <a:xfrm>
            <a:off x="462227" y="2916380"/>
            <a:ext cx="5652246" cy="3416300"/>
          </a:xfrm>
        </p:spPr>
        <p:txBody>
          <a:bodyPr>
            <a:noAutofit/>
          </a:bodyPr>
          <a:lstStyle/>
          <a:p>
            <a:r>
              <a:rPr lang="en-GB" sz="2100" dirty="0">
                <a:latin typeface="Comic Sans MS" panose="030F0702030302020204" pitchFamily="66" charset="0"/>
              </a:rPr>
              <a:t>Were your groups from Activity 1 correct?</a:t>
            </a:r>
          </a:p>
          <a:p>
            <a:r>
              <a:rPr lang="en-GB" sz="2100" dirty="0">
                <a:latin typeface="Comic Sans MS" panose="030F0702030302020204" pitchFamily="66" charset="0"/>
              </a:rPr>
              <a:t>Who is the most closely related and who is the least related in the Animalia set?</a:t>
            </a:r>
          </a:p>
          <a:p>
            <a:r>
              <a:rPr lang="en-GB" sz="2100" dirty="0">
                <a:latin typeface="Comic Sans MS" panose="030F0702030302020204" pitchFamily="66" charset="0"/>
              </a:rPr>
              <a:t>The Plantae set?</a:t>
            </a:r>
          </a:p>
          <a:p>
            <a:r>
              <a:rPr lang="en-GB" sz="2100" dirty="0">
                <a:latin typeface="Comic Sans MS" panose="030F0702030302020204" pitchFamily="66" charset="0"/>
              </a:rPr>
              <a:t>The micro-organism kingdoms?</a:t>
            </a:r>
          </a:p>
          <a:p>
            <a:r>
              <a:rPr lang="en-GB" sz="2100" dirty="0">
                <a:latin typeface="Comic Sans MS" panose="030F0702030302020204" pitchFamily="66" charset="0"/>
              </a:rPr>
              <a:t>Were there any surprises?</a:t>
            </a:r>
          </a:p>
          <a:p>
            <a:endParaRPr lang="en-GB" sz="2100" dirty="0">
              <a:latin typeface="Comic Sans MS" panose="030F0702030302020204" pitchFamily="66" charset="0"/>
            </a:endParaRPr>
          </a:p>
        </p:txBody>
      </p:sp>
      <p:pic>
        <p:nvPicPr>
          <p:cNvPr id="4" name="Picture 3"/>
          <p:cNvPicPr>
            <a:picLocks noChangeAspect="1"/>
          </p:cNvPicPr>
          <p:nvPr/>
        </p:nvPicPr>
        <p:blipFill rotWithShape="1">
          <a:blip r:embed="rId2"/>
          <a:srcRect l="48653" t="27390" r="6721" b="7015"/>
          <a:stretch/>
        </p:blipFill>
        <p:spPr>
          <a:xfrm>
            <a:off x="6299818" y="2391062"/>
            <a:ext cx="5402656" cy="4466937"/>
          </a:xfrm>
          <a:prstGeom prst="rect">
            <a:avLst/>
          </a:prstGeom>
        </p:spPr>
      </p:pic>
    </p:spTree>
    <p:extLst>
      <p:ext uri="{BB962C8B-B14F-4D97-AF65-F5344CB8AC3E}">
        <p14:creationId xmlns:p14="http://schemas.microsoft.com/office/powerpoint/2010/main" val="2138239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Red Pen</a:t>
            </a:r>
            <a:endParaRPr lang="en-GB" sz="5400" dirty="0">
              <a:latin typeface="Comic Sans MS" panose="030F0702030302020204" pitchFamily="66" charset="0"/>
            </a:endParaRPr>
          </a:p>
        </p:txBody>
      </p:sp>
      <p:sp>
        <p:nvSpPr>
          <p:cNvPr id="3" name="Content Placeholder 2"/>
          <p:cNvSpPr>
            <a:spLocks noGrp="1"/>
          </p:cNvSpPr>
          <p:nvPr>
            <p:ph idx="1"/>
          </p:nvPr>
        </p:nvSpPr>
        <p:spPr>
          <a:xfrm>
            <a:off x="1154954" y="2603500"/>
            <a:ext cx="10215010" cy="3416300"/>
          </a:xfrm>
        </p:spPr>
        <p:txBody>
          <a:bodyPr>
            <a:normAutofit/>
          </a:bodyPr>
          <a:lstStyle/>
          <a:p>
            <a:r>
              <a:rPr lang="en-GB" sz="2400" dirty="0" smtClean="0">
                <a:solidFill>
                  <a:srgbClr val="FF0000"/>
                </a:solidFill>
                <a:latin typeface="Comic Sans MS" panose="030F0702030302020204" pitchFamily="66" charset="0"/>
              </a:rPr>
              <a:t>The classification of living organisms has changed over centuries. </a:t>
            </a:r>
          </a:p>
          <a:p>
            <a:r>
              <a:rPr lang="en-GB" sz="2400" dirty="0" smtClean="0">
                <a:solidFill>
                  <a:srgbClr val="FF0000"/>
                </a:solidFill>
                <a:latin typeface="Comic Sans MS" panose="030F0702030302020204" pitchFamily="66" charset="0"/>
              </a:rPr>
              <a:t>Why do you think this has happened?</a:t>
            </a:r>
            <a:endParaRPr lang="en-GB" sz="2400" dirty="0">
              <a:solidFill>
                <a:srgbClr val="FF0000"/>
              </a:solidFill>
              <a:latin typeface="Comic Sans MS" panose="030F0702030302020204" pitchFamily="66" charset="0"/>
            </a:endParaRPr>
          </a:p>
        </p:txBody>
      </p:sp>
      <p:pic>
        <p:nvPicPr>
          <p:cNvPr id="15364" name="Picture 4" descr="Thinking brain clipart - ClipArt Best - ClipArt B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2844" y="3491345"/>
            <a:ext cx="3267045" cy="3135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271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p:cNvSpPr>
            <a:spLocks noGrp="1"/>
          </p:cNvSpPr>
          <p:nvPr>
            <p:ph idx="1"/>
          </p:nvPr>
        </p:nvSpPr>
        <p:spPr>
          <a:xfrm>
            <a:off x="1154954" y="2603500"/>
            <a:ext cx="9540755" cy="3416300"/>
          </a:xfrm>
        </p:spPr>
        <p:txBody>
          <a:bodyPr>
            <a:normAutofit/>
          </a:bodyPr>
          <a:lstStyle/>
          <a:p>
            <a:r>
              <a:rPr lang="en-GB" sz="2400" dirty="0" smtClean="0">
                <a:latin typeface="Comic Sans MS" panose="030F0702030302020204" pitchFamily="66" charset="0"/>
              </a:rPr>
              <a:t>Why do you think classification systems change?</a:t>
            </a:r>
          </a:p>
          <a:p>
            <a:pPr lvl="1"/>
            <a:r>
              <a:rPr lang="en-GB" sz="2400" i="1" dirty="0" smtClean="0">
                <a:latin typeface="Comic Sans MS" panose="030F0702030302020204" pitchFamily="66" charset="0"/>
              </a:rPr>
              <a:t>New species are discovered</a:t>
            </a:r>
          </a:p>
          <a:p>
            <a:pPr lvl="1"/>
            <a:r>
              <a:rPr lang="en-GB" sz="2400" i="1" dirty="0">
                <a:latin typeface="Comic Sans MS" panose="030F0702030302020204" pitchFamily="66" charset="0"/>
              </a:rPr>
              <a:t>S</a:t>
            </a:r>
            <a:r>
              <a:rPr lang="en-GB" sz="2400" i="1" dirty="0" smtClean="0">
                <a:latin typeface="Comic Sans MS" panose="030F0702030302020204" pitchFamily="66" charset="0"/>
              </a:rPr>
              <a:t>cientific advances (e.g. microscopes, genetics, DNA etc.) </a:t>
            </a:r>
          </a:p>
          <a:p>
            <a:pPr lvl="1"/>
            <a:r>
              <a:rPr lang="en-GB" sz="2400" i="1" dirty="0">
                <a:latin typeface="Comic Sans MS" panose="030F0702030302020204" pitchFamily="66" charset="0"/>
              </a:rPr>
              <a:t>N</a:t>
            </a:r>
            <a:r>
              <a:rPr lang="en-GB" sz="2400" i="1" dirty="0" smtClean="0">
                <a:latin typeface="Comic Sans MS" panose="030F0702030302020204" pitchFamily="66" charset="0"/>
              </a:rPr>
              <a:t>ew evidence/opinion</a:t>
            </a:r>
            <a:endParaRPr lang="en-GB" sz="2400" i="1" dirty="0">
              <a:latin typeface="Comic Sans MS" panose="030F0702030302020204" pitchFamily="66" charset="0"/>
            </a:endParaRPr>
          </a:p>
        </p:txBody>
      </p:sp>
      <p:pic>
        <p:nvPicPr>
          <p:cNvPr id="4" name="Picture 4" descr="Thinking brain clipart - ClipArt Best - ClipArt B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6462" y="4137891"/>
            <a:ext cx="2593427" cy="2489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222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p:cNvSpPr>
            <a:spLocks noGrp="1"/>
          </p:cNvSpPr>
          <p:nvPr>
            <p:ph idx="1"/>
          </p:nvPr>
        </p:nvSpPr>
        <p:spPr>
          <a:xfrm>
            <a:off x="1154954" y="2603500"/>
            <a:ext cx="10215010" cy="3416300"/>
          </a:xfrm>
        </p:spPr>
        <p:txBody>
          <a:bodyPr>
            <a:normAutofit/>
          </a:bodyPr>
          <a:lstStyle/>
          <a:p>
            <a:r>
              <a:rPr lang="en-GB" sz="2400" dirty="0" smtClean="0">
                <a:latin typeface="Comic Sans MS" panose="030F0702030302020204" pitchFamily="66" charset="0"/>
              </a:rPr>
              <a:t>There is even some disagreement about the number of kingdoms!</a:t>
            </a:r>
          </a:p>
          <a:p>
            <a:r>
              <a:rPr lang="en-GB" sz="2400" dirty="0" smtClean="0">
                <a:latin typeface="Comic Sans MS" panose="030F0702030302020204" pitchFamily="66" charset="0"/>
              </a:rPr>
              <a:t>Some scientists use 6 or 7, but most agree on 5.</a:t>
            </a:r>
            <a:endParaRPr lang="en-GB" sz="2400" dirty="0">
              <a:latin typeface="Comic Sans MS" panose="030F0702030302020204" pitchFamily="66" charset="0"/>
            </a:endParaRPr>
          </a:p>
        </p:txBody>
      </p:sp>
      <p:pic>
        <p:nvPicPr>
          <p:cNvPr id="18434" name="Picture 2" descr="COLUMN: The gentle art of the disagreement – Summerland Review"/>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05125" y="2603500"/>
            <a:ext cx="6381750" cy="425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897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7438" y="976796"/>
            <a:ext cx="10857297" cy="728480"/>
          </a:xfrm>
        </p:spPr>
        <p:txBody>
          <a:bodyPr/>
          <a:lstStyle/>
          <a:p>
            <a:r>
              <a:rPr lang="en-GB" sz="5400" dirty="0" smtClean="0">
                <a:latin typeface="Comic Sans MS" panose="030F0702030302020204" pitchFamily="66" charset="0"/>
              </a:rPr>
              <a:t>Plenary: </a:t>
            </a:r>
            <a:r>
              <a:rPr lang="en-GB" sz="5400" i="1" dirty="0" smtClean="0">
                <a:latin typeface="Comic Sans MS" panose="030F0702030302020204" pitchFamily="66" charset="0"/>
              </a:rPr>
              <a:t>The Tale of Two Pandas </a:t>
            </a:r>
            <a:endParaRPr lang="en-GB" sz="5400" i="1" dirty="0">
              <a:latin typeface="Comic Sans MS" panose="030F0702030302020204" pitchFamily="66" charset="0"/>
            </a:endParaRPr>
          </a:p>
        </p:txBody>
      </p:sp>
      <p:sp>
        <p:nvSpPr>
          <p:cNvPr id="3" name="Content Placeholder 2"/>
          <p:cNvSpPr>
            <a:spLocks noGrp="1"/>
          </p:cNvSpPr>
          <p:nvPr>
            <p:ph idx="1"/>
          </p:nvPr>
        </p:nvSpPr>
        <p:spPr>
          <a:xfrm>
            <a:off x="503548" y="2656512"/>
            <a:ext cx="5276127" cy="3917470"/>
          </a:xfrm>
        </p:spPr>
        <p:txBody>
          <a:bodyPr>
            <a:noAutofit/>
          </a:bodyPr>
          <a:lstStyle/>
          <a:p>
            <a:r>
              <a:rPr lang="en-GB" sz="2100" dirty="0" smtClean="0">
                <a:latin typeface="Comic Sans MS" panose="030F0702030302020204" pitchFamily="66" charset="0"/>
              </a:rPr>
              <a:t>Once upon a classification system the red panda and the giant panda were grouped together, although scientists disagreed over which family they were in:</a:t>
            </a:r>
          </a:p>
          <a:p>
            <a:pPr lvl="1"/>
            <a:r>
              <a:rPr lang="en-GB" sz="2100" dirty="0" smtClean="0">
                <a:latin typeface="Comic Sans MS" panose="030F0702030302020204" pitchFamily="66" charset="0"/>
              </a:rPr>
              <a:t>Bears?</a:t>
            </a:r>
          </a:p>
          <a:p>
            <a:pPr lvl="1"/>
            <a:r>
              <a:rPr lang="en-GB" sz="2100" dirty="0" smtClean="0">
                <a:latin typeface="Comic Sans MS" panose="030F0702030302020204" pitchFamily="66" charset="0"/>
              </a:rPr>
              <a:t>Raccoons?</a:t>
            </a:r>
          </a:p>
          <a:p>
            <a:pPr lvl="1"/>
            <a:r>
              <a:rPr lang="en-GB" sz="2100" dirty="0" smtClean="0">
                <a:latin typeface="Comic Sans MS" panose="030F0702030302020204" pitchFamily="66" charset="0"/>
              </a:rPr>
              <a:t>Something else?</a:t>
            </a:r>
          </a:p>
          <a:p>
            <a:r>
              <a:rPr lang="en-GB" sz="2100" dirty="0" smtClean="0">
                <a:latin typeface="Comic Sans MS" panose="030F0702030302020204" pitchFamily="66" charset="0"/>
              </a:rPr>
              <a:t>They had both bear and raccoon characteristics! </a:t>
            </a:r>
          </a:p>
        </p:txBody>
      </p:sp>
      <p:pic>
        <p:nvPicPr>
          <p:cNvPr id="4" name="Picture 3"/>
          <p:cNvPicPr>
            <a:picLocks noChangeAspect="1"/>
          </p:cNvPicPr>
          <p:nvPr/>
        </p:nvPicPr>
        <p:blipFill rotWithShape="1">
          <a:blip r:embed="rId2"/>
          <a:srcRect l="39047" t="31944" r="18673" b="31891"/>
          <a:stretch/>
        </p:blipFill>
        <p:spPr>
          <a:xfrm>
            <a:off x="5853565" y="3114338"/>
            <a:ext cx="6239071" cy="3001818"/>
          </a:xfrm>
          <a:prstGeom prst="rect">
            <a:avLst/>
          </a:prstGeom>
        </p:spPr>
      </p:pic>
    </p:spTree>
    <p:extLst>
      <p:ext uri="{BB962C8B-B14F-4D97-AF65-F5344CB8AC3E}">
        <p14:creationId xmlns:p14="http://schemas.microsoft.com/office/powerpoint/2010/main" val="364632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7438" y="976796"/>
            <a:ext cx="10857297" cy="728480"/>
          </a:xfrm>
        </p:spPr>
        <p:txBody>
          <a:bodyPr/>
          <a:lstStyle/>
          <a:p>
            <a:r>
              <a:rPr lang="en-GB" sz="5400" dirty="0" smtClean="0">
                <a:latin typeface="Comic Sans MS" panose="030F0702030302020204" pitchFamily="66" charset="0"/>
              </a:rPr>
              <a:t>Plenary: </a:t>
            </a:r>
            <a:r>
              <a:rPr lang="en-GB" sz="5400" i="1" dirty="0" smtClean="0">
                <a:latin typeface="Comic Sans MS" panose="030F0702030302020204" pitchFamily="66" charset="0"/>
              </a:rPr>
              <a:t>The Tale of Two Pandas </a:t>
            </a:r>
            <a:endParaRPr lang="en-GB" sz="5400" i="1" dirty="0">
              <a:latin typeface="Comic Sans MS" panose="030F0702030302020204" pitchFamily="66" charset="0"/>
            </a:endParaRPr>
          </a:p>
        </p:txBody>
      </p:sp>
      <p:sp>
        <p:nvSpPr>
          <p:cNvPr id="3" name="Content Placeholder 2"/>
          <p:cNvSpPr>
            <a:spLocks noGrp="1"/>
          </p:cNvSpPr>
          <p:nvPr>
            <p:ph idx="1"/>
          </p:nvPr>
        </p:nvSpPr>
        <p:spPr>
          <a:xfrm>
            <a:off x="508000" y="2776585"/>
            <a:ext cx="5345565" cy="3677324"/>
          </a:xfrm>
        </p:spPr>
        <p:txBody>
          <a:bodyPr>
            <a:noAutofit/>
          </a:bodyPr>
          <a:lstStyle/>
          <a:p>
            <a:r>
              <a:rPr lang="en-GB" sz="2100" dirty="0" smtClean="0">
                <a:latin typeface="Comic Sans MS" panose="030F0702030302020204" pitchFamily="66" charset="0"/>
              </a:rPr>
              <a:t>Eventually </a:t>
            </a:r>
            <a:r>
              <a:rPr lang="en-GB" sz="2100" dirty="0">
                <a:latin typeface="Comic Sans MS" panose="030F0702030302020204" pitchFamily="66" charset="0"/>
              </a:rPr>
              <a:t>DNA sequencing held the answer. Giant pandas are true </a:t>
            </a:r>
            <a:r>
              <a:rPr lang="en-GB" sz="2100" dirty="0" smtClean="0">
                <a:latin typeface="Comic Sans MS" panose="030F0702030302020204" pitchFamily="66" charset="0"/>
              </a:rPr>
              <a:t>bears (</a:t>
            </a:r>
            <a:r>
              <a:rPr lang="en-GB" sz="2100" dirty="0" err="1" smtClean="0">
                <a:latin typeface="Comic Sans MS" panose="030F0702030302020204" pitchFamily="66" charset="0"/>
              </a:rPr>
              <a:t>Ursidae</a:t>
            </a:r>
            <a:r>
              <a:rPr lang="en-GB" sz="2100" dirty="0">
                <a:latin typeface="Comic Sans MS" panose="030F0702030302020204" pitchFamily="66" charset="0"/>
              </a:rPr>
              <a:t>), while red pandas are in a family of their own (</a:t>
            </a:r>
            <a:r>
              <a:rPr lang="en-GB" sz="2100" dirty="0" err="1">
                <a:latin typeface="Comic Sans MS" panose="030F0702030302020204" pitchFamily="66" charset="0"/>
              </a:rPr>
              <a:t>Ailuridae</a:t>
            </a:r>
            <a:r>
              <a:rPr lang="en-GB" sz="2100" dirty="0">
                <a:latin typeface="Comic Sans MS" panose="030F0702030302020204" pitchFamily="66" charset="0"/>
              </a:rPr>
              <a:t>), which </a:t>
            </a:r>
            <a:r>
              <a:rPr lang="en-GB" sz="2100" dirty="0" smtClean="0">
                <a:latin typeface="Comic Sans MS" panose="030F0702030302020204" pitchFamily="66" charset="0"/>
              </a:rPr>
              <a:t>is closely </a:t>
            </a:r>
            <a:r>
              <a:rPr lang="en-GB" sz="2100" dirty="0">
                <a:latin typeface="Comic Sans MS" panose="030F0702030302020204" pitchFamily="66" charset="0"/>
              </a:rPr>
              <a:t>related to raccoons.</a:t>
            </a:r>
          </a:p>
          <a:p>
            <a:r>
              <a:rPr lang="en-GB" sz="2100" dirty="0">
                <a:latin typeface="Comic Sans MS" panose="030F0702030302020204" pitchFamily="66" charset="0"/>
              </a:rPr>
              <a:t>Interestingly, and surprising to scientists, red and giant pandas aren't </a:t>
            </a:r>
            <a:r>
              <a:rPr lang="en-GB" sz="2100" dirty="0" smtClean="0">
                <a:latin typeface="Comic Sans MS" panose="030F0702030302020204" pitchFamily="66" charset="0"/>
              </a:rPr>
              <a:t>very closely </a:t>
            </a:r>
            <a:r>
              <a:rPr lang="en-GB" sz="2100" dirty="0">
                <a:latin typeface="Comic Sans MS" panose="030F0702030302020204" pitchFamily="66" charset="0"/>
              </a:rPr>
              <a:t>related to each other! </a:t>
            </a:r>
            <a:endParaRPr lang="en-GB" sz="2100" dirty="0" smtClean="0">
              <a:latin typeface="Comic Sans MS" panose="030F0702030302020204" pitchFamily="66" charset="0"/>
            </a:endParaRPr>
          </a:p>
          <a:p>
            <a:r>
              <a:rPr lang="en-GB" sz="2100" dirty="0" smtClean="0">
                <a:latin typeface="Comic Sans MS" panose="030F0702030302020204" pitchFamily="66" charset="0"/>
              </a:rPr>
              <a:t>The classification of these pandas changed due to DNA advances.</a:t>
            </a:r>
          </a:p>
        </p:txBody>
      </p:sp>
      <p:pic>
        <p:nvPicPr>
          <p:cNvPr id="4" name="Picture 3"/>
          <p:cNvPicPr>
            <a:picLocks noChangeAspect="1"/>
          </p:cNvPicPr>
          <p:nvPr/>
        </p:nvPicPr>
        <p:blipFill rotWithShape="1">
          <a:blip r:embed="rId2"/>
          <a:srcRect l="39047" t="31944" r="18673" b="31891"/>
          <a:stretch/>
        </p:blipFill>
        <p:spPr>
          <a:xfrm>
            <a:off x="5853565" y="3114338"/>
            <a:ext cx="6239071" cy="3001818"/>
          </a:xfrm>
          <a:prstGeom prst="rect">
            <a:avLst/>
          </a:prstGeom>
        </p:spPr>
      </p:pic>
    </p:spTree>
    <p:extLst>
      <p:ext uri="{BB962C8B-B14F-4D97-AF65-F5344CB8AC3E}">
        <p14:creationId xmlns:p14="http://schemas.microsoft.com/office/powerpoint/2010/main" val="39919976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55</TotalTime>
  <Words>1127</Words>
  <Application>Microsoft Office PowerPoint</Application>
  <PresentationFormat>Widescreen</PresentationFormat>
  <Paragraphs>94</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Century Gothic</vt:lpstr>
      <vt:lpstr>Comic Sans MS</vt:lpstr>
      <vt:lpstr>Wingdings 3</vt:lpstr>
      <vt:lpstr>Ion Boardroom</vt:lpstr>
      <vt:lpstr>PowerPoint Presentation</vt:lpstr>
      <vt:lpstr>Starter </vt:lpstr>
      <vt:lpstr>Starter </vt:lpstr>
      <vt:lpstr>Starter </vt:lpstr>
      <vt:lpstr>Starter </vt:lpstr>
      <vt:lpstr>Starter </vt:lpstr>
      <vt:lpstr>Starter </vt:lpstr>
      <vt:lpstr>Starter </vt:lpstr>
      <vt:lpstr>Starter </vt:lpstr>
      <vt:lpstr>We sort living things into 5 kingdoms. Do you know any of these groups already?</vt:lpstr>
      <vt:lpstr>We sort living things into 5 kingdoms. Do you know any of these groups already?</vt:lpstr>
      <vt:lpstr>Squirrel Classification </vt:lpstr>
      <vt:lpstr>Classification of a Lion</vt:lpstr>
      <vt:lpstr>Note:</vt:lpstr>
      <vt:lpstr>Activity 1 </vt:lpstr>
      <vt:lpstr>5 Kingdoms</vt:lpstr>
      <vt:lpstr>Help:</vt:lpstr>
      <vt:lpstr>Activity 2</vt:lpstr>
      <vt:lpstr>Activity 2</vt:lpstr>
      <vt:lpstr>Red Pen</vt:lpstr>
      <vt:lpstr>Plenary </vt:lpstr>
      <vt:lpstr>Plenary </vt:lpstr>
      <vt:lpstr>Plenary: The Tale of Two Pandas </vt:lpstr>
      <vt:lpstr>Plenary: The Tale of Two Pandas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5</cp:revision>
  <dcterms:created xsi:type="dcterms:W3CDTF">2021-10-17T14:13:51Z</dcterms:created>
  <dcterms:modified xsi:type="dcterms:W3CDTF">2021-10-17T15:09:31Z</dcterms:modified>
</cp:coreProperties>
</file>