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76" r:id="rId4"/>
  </p:sldMasterIdLst>
  <p:sldIdLst>
    <p:sldId id="256" r:id="rId5"/>
    <p:sldId id="258" r:id="rId6"/>
    <p:sldId id="419" r:id="rId7"/>
    <p:sldId id="420" r:id="rId8"/>
    <p:sldId id="286" r:id="rId9"/>
    <p:sldId id="421" r:id="rId10"/>
    <p:sldId id="418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629" autoAdjust="0"/>
    <p:restoredTop sz="94660"/>
  </p:normalViewPr>
  <p:slideViewPr>
    <p:cSldViewPr snapToGrid="0">
      <p:cViewPr varScale="1">
        <p:scale>
          <a:sx n="64" d="100"/>
          <a:sy n="64" d="100"/>
        </p:scale>
        <p:origin x="692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tableStyles" Target="tableStyle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4242851"/>
            <a:ext cx="8968084" cy="275942"/>
          </a:xfrm>
          <a:prstGeom prst="rect">
            <a:avLst/>
          </a:prstGeom>
        </p:spPr>
      </p:pic>
      <p:pic>
        <p:nvPicPr>
          <p:cNvPr id="8" name="Picture 7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11716" y="4243845"/>
            <a:ext cx="3077108" cy="27694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 bwMode="ltGray">
          <a:xfrm>
            <a:off x="0" y="2590078"/>
            <a:ext cx="8968085" cy="1660332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9111715" y="2590078"/>
            <a:ext cx="3077109" cy="16603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0322" y="2733709"/>
            <a:ext cx="8144134" cy="1373070"/>
          </a:xfrm>
        </p:spPr>
        <p:txBody>
          <a:bodyPr anchor="b">
            <a:noAutofit/>
          </a:bodyPr>
          <a:lstStyle>
            <a:lvl1pPr algn="r"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0322" y="4394039"/>
            <a:ext cx="8144134" cy="1117687"/>
          </a:xfrm>
        </p:spPr>
        <p:txBody>
          <a:bodyPr>
            <a:normAutofit/>
          </a:bodyPr>
          <a:lstStyle>
            <a:lvl1pPr marL="0" indent="0" algn="r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ABE3C1-DBE1-495D-B57B-2849774B866A}" type="datetimeFigureOut">
              <a:rPr lang="en-US" smtClean="0"/>
              <a:t>11/7/2020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255346" y="2750337"/>
            <a:ext cx="1171888" cy="1356442"/>
          </a:xfrm>
        </p:spPr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629163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6" name="Picture 15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" name="Rectangle 17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E42F4-6EEF-4EF7-8ED4-2208F0F89A08}" type="datetimeFigureOut">
              <a:rPr lang="en-US" smtClean="0"/>
              <a:t>11/7/2020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09194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4086907"/>
            <a:ext cx="10437812" cy="321164"/>
          </a:xfrm>
          <a:prstGeom prst="rect">
            <a:avLst/>
          </a:prstGeom>
        </p:spPr>
      </p:pic>
      <p:pic>
        <p:nvPicPr>
          <p:cNvPr id="8" name="Picture 7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4" y="4087901"/>
            <a:ext cx="1602997" cy="14427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 bwMode="ltGray">
          <a:xfrm>
            <a:off x="-2" y="2726267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10585825" y="2726267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2" y="2869895"/>
            <a:ext cx="9613860" cy="1090788"/>
          </a:xfrm>
        </p:spPr>
        <p:txBody>
          <a:bodyPr anchor="ctr">
            <a:normAutofit/>
          </a:bodyPr>
          <a:lstStyle>
            <a:lvl1pPr algn="r"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0322" y="4232171"/>
            <a:ext cx="9613860" cy="1704017"/>
          </a:xfrm>
        </p:spPr>
        <p:txBody>
          <a:bodyPr>
            <a:normAutofit/>
          </a:bodyPr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578ACC-22D6-47C1-A373-4FD133E34F3C}" type="datetimeFigureOut">
              <a:rPr lang="en-US" smtClean="0"/>
              <a:t>11/7/2020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729455" y="2869895"/>
            <a:ext cx="1154151" cy="1090789"/>
          </a:xfrm>
        </p:spPr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58561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0320" y="2336873"/>
            <a:ext cx="4698358" cy="359931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594123" y="2336873"/>
            <a:ext cx="4700058" cy="359931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5A6C69-6797-4E8A-BF37-F2C3751466E9}" type="datetimeFigureOut">
              <a:rPr lang="en-US" smtClean="0"/>
              <a:t>11/7/2020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110369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1" name="Picture 10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3" name="Rectangle 12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19" y="753229"/>
            <a:ext cx="9613863" cy="108093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06350" y="2336873"/>
            <a:ext cx="4472327" cy="69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0322" y="3030008"/>
            <a:ext cx="4698355" cy="290617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820154" y="2336873"/>
            <a:ext cx="4474028" cy="69207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594123" y="3030008"/>
            <a:ext cx="4700059" cy="290617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2014A1-A632-4878-A0D3-F52BA7563730}" type="datetimeFigureOut">
              <a:rPr lang="en-US" smtClean="0"/>
              <a:t>11/7/2020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480089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7" name="Picture 6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99F462-093F-4566-844B-4C71F2739DA5}" type="datetimeFigureOut">
              <a:rPr lang="en-US" smtClean="0"/>
              <a:t>11/7/2020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20049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HD-ShadowShor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24A7AC-904D-4781-85BA-7D10C17ED021}" type="datetimeFigureOut">
              <a:rPr lang="en-US" smtClean="0"/>
              <a:t>11/7/2020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264099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1" y="753227"/>
            <a:ext cx="9613859" cy="1080940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85846" y="2336873"/>
            <a:ext cx="5608336" cy="359931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2" y="2336872"/>
            <a:ext cx="3790078" cy="359931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31444B-B92B-4E27-8C94-BB93EAF5CB18}" type="datetimeFigureOut">
              <a:rPr lang="en-US" smtClean="0"/>
              <a:t>11/7/2020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793043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3" y="753228"/>
            <a:ext cx="9613857" cy="1080938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868333" y="2336874"/>
            <a:ext cx="5425849" cy="3599312"/>
          </a:xfrm>
          <a:noFill/>
          <a:ln>
            <a:noFill/>
          </a:ln>
          <a:effectLst>
            <a:outerShdw blurRad="76200" dist="63500" dir="5040000" algn="tl" rotWithShape="0">
              <a:srgbClr val="000000">
                <a:alpha val="41000"/>
              </a:srgb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3" y="2336873"/>
            <a:ext cx="3876256" cy="3599315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3EFA5E-FA76-400D-B3DC-F0BA90E6D107}" type="datetimeFigureOut">
              <a:rPr lang="en-US" smtClean="0"/>
              <a:t>11/7/2020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007170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2" y="4711616"/>
            <a:ext cx="9613859" cy="453051"/>
          </a:xfrm>
        </p:spPr>
        <p:txBody>
          <a:bodyPr anchor="b">
            <a:normAutofit/>
          </a:bodyPr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0322" y="609597"/>
            <a:ext cx="9613859" cy="3589575"/>
          </a:xfrm>
          <a:noFill/>
          <a:ln>
            <a:noFill/>
          </a:ln>
          <a:effectLst>
            <a:outerShdw blurRad="76200" dist="63500" dir="5040000" algn="tl" rotWithShape="0">
              <a:srgbClr val="000000">
                <a:alpha val="41000"/>
              </a:srgb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19" y="5169583"/>
            <a:ext cx="9613862" cy="622971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6C117F-5CCF-4837-BE5F-2B92066CAFAF}" type="datetimeFigureOut">
              <a:rPr lang="en-US" smtClean="0"/>
              <a:t>11/7/2020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11309"/>
            <a:ext cx="1154151" cy="1090789"/>
          </a:xfrm>
        </p:spPr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29422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2" y="609597"/>
            <a:ext cx="9613858" cy="3592750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2" y="4711615"/>
            <a:ext cx="9613859" cy="1090789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EB90BD-B6CE-46B7-997F-7313B992CCDC}" type="datetimeFigureOut">
              <a:rPr lang="en-US" smtClean="0"/>
              <a:t>11/7/2020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11615"/>
            <a:ext cx="1154151" cy="1090789"/>
          </a:xfrm>
        </p:spPr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4155687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13" name="Picture 12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 bwMode="ltGray"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Rectangle 14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7856" y="609598"/>
            <a:ext cx="8718877" cy="3036061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402288" y="3653379"/>
            <a:ext cx="815657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2" y="4711615"/>
            <a:ext cx="9613859" cy="1090789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B9D11F-B188-461D-B23F-39381795C052}" type="datetimeFigureOut">
              <a:rPr lang="en-US" smtClean="0"/>
              <a:t>11/7/2020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09925"/>
            <a:ext cx="1154151" cy="1090789"/>
          </a:xfrm>
        </p:spPr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6" name="TextBox 15"/>
          <p:cNvSpPr txBox="1"/>
          <p:nvPr/>
        </p:nvSpPr>
        <p:spPr>
          <a:xfrm>
            <a:off x="583572" y="74811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72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9662809" y="303352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72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13357391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10" name="Picture 9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 bwMode="ltGray"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2" name="Rectangle 11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19" y="4711615"/>
            <a:ext cx="9613862" cy="5885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0" y="5300149"/>
            <a:ext cx="9613862" cy="50225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E6D8D9-55A2-4063-B0F3-121F44549695}" type="datetimeFigureOut">
              <a:rPr lang="en-US" smtClean="0"/>
              <a:t>11/7/2020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09925"/>
            <a:ext cx="1154151" cy="1090789"/>
          </a:xfrm>
        </p:spPr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5689929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4" name="Picture 13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6" name="Rectangle 15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" name="Rectangle 16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69222" y="753228"/>
            <a:ext cx="9624960" cy="108093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60946" y="2336873"/>
            <a:ext cx="307003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0322" y="3022673"/>
            <a:ext cx="3049702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956025" y="2336873"/>
            <a:ext cx="306324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3945470" y="3022673"/>
            <a:ext cx="3063240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224156" y="2336873"/>
            <a:ext cx="30700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224156" y="3022673"/>
            <a:ext cx="3070025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B24536-994D-4021-A283-9F449C0DB509}" type="datetimeFigureOut">
              <a:rPr lang="en-US" smtClean="0"/>
              <a:t>11/7/2020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0195742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6" name="Picture 15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" name="Rectangle 17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80322" y="753228"/>
            <a:ext cx="9613860" cy="108093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0318" y="4297503"/>
            <a:ext cx="304970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0318" y="2336873"/>
            <a:ext cx="3049705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0318" y="4873765"/>
            <a:ext cx="3049705" cy="106242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945471" y="4297503"/>
            <a:ext cx="306324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945470" y="2336873"/>
            <a:ext cx="3063240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944117" y="4873764"/>
            <a:ext cx="3067297" cy="106242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230678" y="4297503"/>
            <a:ext cx="306350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230677" y="2336873"/>
            <a:ext cx="3063505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230553" y="4873762"/>
            <a:ext cx="3067563" cy="106242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BBBB78-C96F-47B7-AB17-D852CA960AC9}" type="datetimeFigureOut">
              <a:rPr lang="en-US" smtClean="0"/>
              <a:t>11/7/2020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2034606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8" name="Picture 7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A3F48C-C7C6-4055-9F49-3777875E72AE}" type="datetimeFigureOut">
              <a:rPr lang="en-US" smtClean="0"/>
              <a:t>11/7/2020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709221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 bwMode="ltGray">
          <a:xfrm rot="5400000">
            <a:off x="8116207" y="1869395"/>
            <a:ext cx="5106988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 rot="5400000">
            <a:off x="9868202" y="5372403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129231" y="609597"/>
            <a:ext cx="1073802" cy="435376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0322" y="609597"/>
            <a:ext cx="8870004" cy="5326589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807126" y="5936187"/>
            <a:ext cx="2743200" cy="365125"/>
          </a:xfrm>
        </p:spPr>
        <p:txBody>
          <a:bodyPr/>
          <a:lstStyle/>
          <a:p>
            <a:fld id="{6178E61D-D431-422C-9764-11DAFE33AB63}" type="datetimeFigureOut">
              <a:rPr lang="en-US" smtClean="0"/>
              <a:t>11/7/2020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0321" y="5936188"/>
            <a:ext cx="6126805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097550" y="5398633"/>
            <a:ext cx="1154151" cy="1090789"/>
          </a:xfrm>
        </p:spPr>
        <p:txBody>
          <a:bodyPr anchor="t"/>
          <a:lstStyle>
            <a:lvl1pPr algn="ctr">
              <a:defRPr/>
            </a:lvl1pPr>
          </a:lstStyle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4621505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609598" y="438152"/>
            <a:ext cx="10960100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8288734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609598" y="438152"/>
            <a:ext cx="10960100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4791358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609598" y="438152"/>
            <a:ext cx="10960100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1384726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609598" y="438152"/>
            <a:ext cx="10960100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2539046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609598" y="438152"/>
            <a:ext cx="10960100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231860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image" Target="../media/image1.png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ashOverlay-FullResolve.png"/>
          <p:cNvPicPr>
            <a:picLocks noChangeAspect="1"/>
          </p:cNvPicPr>
          <p:nvPr/>
        </p:nvPicPr>
        <p:blipFill>
          <a:blip r:embed="rId24">
            <a:alphaModFix am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0321" y="753228"/>
            <a:ext cx="9613861" cy="10809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0321" y="2336873"/>
            <a:ext cx="9613861" cy="3599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0981" y="5936187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6E9DEC-419B-4CC5-A080-3B06BD5A8291}" type="datetimeFigureOut">
              <a:rPr lang="en-US" smtClean="0"/>
              <a:t>11/7/2020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0321" y="5936188"/>
            <a:ext cx="687066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29455" y="753227"/>
            <a:ext cx="1154151" cy="109078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3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2656525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7" r:id="rId1"/>
    <p:sldLayoutId id="2147483678" r:id="rId2"/>
    <p:sldLayoutId id="2147483679" r:id="rId3"/>
    <p:sldLayoutId id="2147483680" r:id="rId4"/>
    <p:sldLayoutId id="2147483681" r:id="rId5"/>
    <p:sldLayoutId id="2147483682" r:id="rId6"/>
    <p:sldLayoutId id="2147483683" r:id="rId7"/>
    <p:sldLayoutId id="2147483684" r:id="rId8"/>
    <p:sldLayoutId id="2147483685" r:id="rId9"/>
    <p:sldLayoutId id="2147483686" r:id="rId10"/>
    <p:sldLayoutId id="2147483687" r:id="rId11"/>
    <p:sldLayoutId id="2147483688" r:id="rId12"/>
    <p:sldLayoutId id="2147483689" r:id="rId13"/>
    <p:sldLayoutId id="2147483690" r:id="rId14"/>
    <p:sldLayoutId id="2147483691" r:id="rId15"/>
    <p:sldLayoutId id="2147483692" r:id="rId16"/>
    <p:sldLayoutId id="2147483693" r:id="rId17"/>
    <p:sldLayoutId id="2147483671" r:id="rId18"/>
    <p:sldLayoutId id="2147483672" r:id="rId19"/>
    <p:sldLayoutId id="2147483673" r:id="rId20"/>
    <p:sldLayoutId id="2147483674" r:id="rId21"/>
    <p:sldLayoutId id="2147483675" r:id="rId22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5" Type="http://schemas.microsoft.com/office/2007/relationships/hdphoto" Target="../media/hdphoto1.wdp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5" Type="http://schemas.microsoft.com/office/2007/relationships/hdphoto" Target="../media/hdphoto1.wdp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178903" y="2733709"/>
            <a:ext cx="9003360" cy="1373070"/>
          </a:xfrm>
        </p:spPr>
        <p:txBody>
          <a:bodyPr/>
          <a:lstStyle/>
          <a:p>
            <a:r>
              <a:rPr lang="en-GB" dirty="0"/>
              <a:t>Friday 13</a:t>
            </a:r>
            <a:r>
              <a:rPr lang="en-GB" baseline="30000" dirty="0"/>
              <a:t>th</a:t>
            </a:r>
            <a:r>
              <a:rPr lang="en-GB" dirty="0"/>
              <a:t> November 2020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3122" y="4563856"/>
            <a:ext cx="11614382" cy="1980635"/>
          </a:xfrm>
        </p:spPr>
        <p:txBody>
          <a:bodyPr>
            <a:normAutofit/>
          </a:bodyPr>
          <a:lstStyle/>
          <a:p>
            <a:pPr algn="l" rtl="0" fontAlgn="base"/>
            <a:r>
              <a:rPr lang="en-GB" sz="4800" b="0" i="0" dirty="0">
                <a:effectLst/>
                <a:latin typeface="Arial" panose="020B0604020202020204" pitchFamily="34" charset="0"/>
              </a:rPr>
              <a:t>L.O: To apply the features of a recount.  </a:t>
            </a:r>
            <a:endParaRPr lang="en-GB" sz="8800" b="0" i="0" dirty="0">
              <a:effectLst/>
              <a:latin typeface="Segoe UI" panose="020B0502040204020203" pitchFamily="34" charset="0"/>
            </a:endParaRPr>
          </a:p>
          <a:p>
            <a:pPr algn="l" rtl="0" fontAlgn="base"/>
            <a:r>
              <a:rPr lang="en-GB" sz="4800" b="0" i="0" dirty="0">
                <a:effectLst/>
                <a:latin typeface="Arial" panose="020B0604020202020204" pitchFamily="34" charset="0"/>
              </a:rPr>
              <a:t>C: Recount </a:t>
            </a:r>
            <a:endParaRPr lang="en-GB" sz="8800" b="0" i="0" dirty="0">
              <a:effectLst/>
              <a:latin typeface="Segoe UI" panose="020B0502040204020203" pitchFamily="34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4798671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Today we are going to start writing the middle sections of our recounts! </a:t>
            </a:r>
          </a:p>
        </p:txBody>
      </p:sp>
      <p:sp>
        <p:nvSpPr>
          <p:cNvPr id="4" name="Rectangle 3"/>
          <p:cNvSpPr/>
          <p:nvPr/>
        </p:nvSpPr>
        <p:spPr>
          <a:xfrm>
            <a:off x="3805644" y="2289392"/>
            <a:ext cx="8107681" cy="21544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 rtl="0" fontAlgn="base"/>
            <a:r>
              <a:rPr lang="en-GB" sz="3600" b="0" i="0" dirty="0">
                <a:effectLst/>
                <a:latin typeface="Arial" panose="020B0604020202020204" pitchFamily="34" charset="0"/>
              </a:rPr>
              <a:t>Can you find your plan we made last week? </a:t>
            </a:r>
            <a:endParaRPr lang="en-GB" sz="7200" b="0" i="0" dirty="0">
              <a:effectLst/>
              <a:latin typeface="Segoe UI" panose="020B0502040204020203" pitchFamily="34" charset="0"/>
            </a:endParaRPr>
          </a:p>
          <a:p>
            <a:pPr fontAlgn="base"/>
            <a:endParaRPr lang="en-GB" sz="4400" dirty="0">
              <a:latin typeface="Segoe UI" panose="020B0502040204020203" pitchFamily="34" charset="0"/>
            </a:endParaRPr>
          </a:p>
          <a:p>
            <a:pPr fontAlgn="base"/>
            <a:endParaRPr lang="en-GB" dirty="0">
              <a:solidFill>
                <a:srgbClr val="000000"/>
              </a:solidFill>
              <a:latin typeface="Segoe UI" panose="020B0502040204020203" pitchFamily="34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9700" y="2289392"/>
            <a:ext cx="3071246" cy="4150597"/>
          </a:xfrm>
          <a:prstGeom prst="rect">
            <a:avLst/>
          </a:prstGeom>
        </p:spPr>
      </p:pic>
      <p:sp>
        <p:nvSpPr>
          <p:cNvPr id="5" name="AutoShape 2">
            <a:extLst>
              <a:ext uri="{FF2B5EF4-FFF2-40B4-BE49-F238E27FC236}">
                <a16:creationId xmlns:a16="http://schemas.microsoft.com/office/drawing/2014/main" id="{1979CAB0-47E2-416D-B386-613D41F32E28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D1EE5868-0144-4570-8D6C-67AE0B88B46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23098" y="3210009"/>
            <a:ext cx="4709761" cy="3229980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5C129185-5014-40C3-9135-E970D515478C}"/>
              </a:ext>
            </a:extLst>
          </p:cNvPr>
          <p:cNvSpPr/>
          <p:nvPr/>
        </p:nvSpPr>
        <p:spPr>
          <a:xfrm>
            <a:off x="3551851" y="4076819"/>
            <a:ext cx="3071247" cy="27084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 rtl="0" fontAlgn="base"/>
            <a:r>
              <a:rPr lang="en-GB" sz="3600" b="0" i="0" dirty="0">
                <a:effectLst/>
                <a:latin typeface="Arial" panose="020B0604020202020204" pitchFamily="34" charset="0"/>
              </a:rPr>
              <a:t>It should look like this with pictures.</a:t>
            </a:r>
            <a:endParaRPr lang="en-GB" sz="7200" b="0" i="0" dirty="0">
              <a:effectLst/>
              <a:latin typeface="Segoe UI" panose="020B0502040204020203" pitchFamily="34" charset="0"/>
            </a:endParaRPr>
          </a:p>
          <a:p>
            <a:pPr fontAlgn="base"/>
            <a:endParaRPr lang="en-GB" sz="4400" dirty="0">
              <a:latin typeface="Segoe UI" panose="020B0502040204020203" pitchFamily="34" charset="0"/>
            </a:endParaRPr>
          </a:p>
          <a:p>
            <a:pPr fontAlgn="base"/>
            <a:endParaRPr lang="en-GB" dirty="0">
              <a:solidFill>
                <a:srgbClr val="000000"/>
              </a:solidFill>
              <a:latin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9136063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Today we are going to start writing the middle sections of our recounts! </a:t>
            </a:r>
          </a:p>
        </p:txBody>
      </p:sp>
      <p:sp>
        <p:nvSpPr>
          <p:cNvPr id="4" name="Rectangle 3"/>
          <p:cNvSpPr/>
          <p:nvPr/>
        </p:nvSpPr>
        <p:spPr>
          <a:xfrm>
            <a:off x="3795705" y="2289392"/>
            <a:ext cx="2452695" cy="49244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 rtl="0" fontAlgn="base"/>
            <a:r>
              <a:rPr lang="en-GB" sz="3600" b="0" i="0" dirty="0">
                <a:effectLst/>
                <a:latin typeface="Arial" panose="020B0604020202020204" pitchFamily="34" charset="0"/>
              </a:rPr>
              <a:t>We’ve introduced the characters using our 5w’s in our opening. </a:t>
            </a:r>
            <a:endParaRPr lang="en-GB" sz="7200" b="0" i="0" dirty="0">
              <a:effectLst/>
              <a:latin typeface="Segoe UI" panose="020B0502040204020203" pitchFamily="34" charset="0"/>
            </a:endParaRPr>
          </a:p>
          <a:p>
            <a:pPr fontAlgn="base"/>
            <a:endParaRPr lang="en-GB" sz="4400" dirty="0">
              <a:latin typeface="Segoe UI" panose="020B0502040204020203" pitchFamily="34" charset="0"/>
            </a:endParaRPr>
          </a:p>
          <a:p>
            <a:pPr fontAlgn="base"/>
            <a:endParaRPr lang="en-GB" dirty="0">
              <a:solidFill>
                <a:srgbClr val="000000"/>
              </a:solidFill>
              <a:latin typeface="Segoe UI" panose="020B0502040204020203" pitchFamily="34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9700" y="2289392"/>
            <a:ext cx="3071246" cy="4150597"/>
          </a:xfrm>
          <a:prstGeom prst="rect">
            <a:avLst/>
          </a:prstGeom>
        </p:spPr>
      </p:pic>
      <p:sp>
        <p:nvSpPr>
          <p:cNvPr id="5" name="AutoShape 2">
            <a:extLst>
              <a:ext uri="{FF2B5EF4-FFF2-40B4-BE49-F238E27FC236}">
                <a16:creationId xmlns:a16="http://schemas.microsoft.com/office/drawing/2014/main" id="{1979CAB0-47E2-416D-B386-613D41F32E28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D1EE5868-0144-4570-8D6C-67AE0B88B46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23098" y="3210009"/>
            <a:ext cx="4709761" cy="3229980"/>
          </a:xfrm>
          <a:prstGeom prst="rect">
            <a:avLst/>
          </a:prstGeom>
        </p:spPr>
      </p:pic>
      <p:pic>
        <p:nvPicPr>
          <p:cNvPr id="5122" name="Picture 2" descr="Marke, Grün, Tick, Symbol, Anmelden - Tick Clip Art - Free Transparent PNG  Clipart Images Download">
            <a:extLst>
              <a:ext uri="{FF2B5EF4-FFF2-40B4-BE49-F238E27FC236}">
                <a16:creationId xmlns:a16="http://schemas.microsoft.com/office/drawing/2014/main" id="{D1D2650F-C11D-4B03-B993-EBC08A590C3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5367" b="94097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404079">
            <a:off x="6252917" y="3490024"/>
            <a:ext cx="1879678" cy="12508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1601004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Today we are going to start writing the middle sections of our recounts! </a:t>
            </a:r>
          </a:p>
        </p:txBody>
      </p:sp>
      <p:sp>
        <p:nvSpPr>
          <p:cNvPr id="4" name="Rectangle 3"/>
          <p:cNvSpPr/>
          <p:nvPr/>
        </p:nvSpPr>
        <p:spPr>
          <a:xfrm>
            <a:off x="3795705" y="2289392"/>
            <a:ext cx="2452695" cy="38164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 rtl="0" fontAlgn="base"/>
            <a:r>
              <a:rPr lang="en-GB" sz="3600" b="0" i="0" dirty="0">
                <a:effectLst/>
                <a:latin typeface="Arial" panose="020B0604020202020204" pitchFamily="34" charset="0"/>
              </a:rPr>
              <a:t>Now it is time to try writing the next few sections. </a:t>
            </a:r>
            <a:endParaRPr lang="en-GB" sz="7200" b="0" i="0" dirty="0">
              <a:effectLst/>
              <a:latin typeface="Segoe UI" panose="020B0502040204020203" pitchFamily="34" charset="0"/>
            </a:endParaRPr>
          </a:p>
          <a:p>
            <a:pPr fontAlgn="base"/>
            <a:endParaRPr lang="en-GB" sz="4400" dirty="0">
              <a:latin typeface="Segoe UI" panose="020B0502040204020203" pitchFamily="34" charset="0"/>
            </a:endParaRPr>
          </a:p>
          <a:p>
            <a:pPr fontAlgn="base"/>
            <a:endParaRPr lang="en-GB" dirty="0">
              <a:solidFill>
                <a:srgbClr val="000000"/>
              </a:solidFill>
              <a:latin typeface="Segoe UI" panose="020B0502040204020203" pitchFamily="34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9700" y="2289392"/>
            <a:ext cx="3071246" cy="4150597"/>
          </a:xfrm>
          <a:prstGeom prst="rect">
            <a:avLst/>
          </a:prstGeom>
        </p:spPr>
      </p:pic>
      <p:sp>
        <p:nvSpPr>
          <p:cNvPr id="5" name="AutoShape 2">
            <a:extLst>
              <a:ext uri="{FF2B5EF4-FFF2-40B4-BE49-F238E27FC236}">
                <a16:creationId xmlns:a16="http://schemas.microsoft.com/office/drawing/2014/main" id="{1979CAB0-47E2-416D-B386-613D41F32E28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D1EE5868-0144-4570-8D6C-67AE0B88B46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23098" y="3210009"/>
            <a:ext cx="4709761" cy="3229980"/>
          </a:xfrm>
          <a:prstGeom prst="rect">
            <a:avLst/>
          </a:prstGeom>
        </p:spPr>
      </p:pic>
      <p:pic>
        <p:nvPicPr>
          <p:cNvPr id="5122" name="Picture 2" descr="Marke, Grün, Tick, Symbol, Anmelden - Tick Clip Art - Free Transparent PNG  Clipart Images Download">
            <a:extLst>
              <a:ext uri="{FF2B5EF4-FFF2-40B4-BE49-F238E27FC236}">
                <a16:creationId xmlns:a16="http://schemas.microsoft.com/office/drawing/2014/main" id="{D1D2650F-C11D-4B03-B993-EBC08A590C3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5367" b="94097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404079">
            <a:off x="6252917" y="3490024"/>
            <a:ext cx="1879678" cy="12508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Star: 5 Points 6">
            <a:extLst>
              <a:ext uri="{FF2B5EF4-FFF2-40B4-BE49-F238E27FC236}">
                <a16:creationId xmlns:a16="http://schemas.microsoft.com/office/drawing/2014/main" id="{59279859-37C3-44A5-810B-74722ED3148C}"/>
              </a:ext>
            </a:extLst>
          </p:cNvPr>
          <p:cNvSpPr/>
          <p:nvPr/>
        </p:nvSpPr>
        <p:spPr>
          <a:xfrm>
            <a:off x="7874490" y="3298766"/>
            <a:ext cx="1043609" cy="851452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Star: 5 Points 8">
            <a:extLst>
              <a:ext uri="{FF2B5EF4-FFF2-40B4-BE49-F238E27FC236}">
                <a16:creationId xmlns:a16="http://schemas.microsoft.com/office/drawing/2014/main" id="{346CE987-782E-4887-8E07-005562EAC2EE}"/>
              </a:ext>
            </a:extLst>
          </p:cNvPr>
          <p:cNvSpPr/>
          <p:nvPr/>
        </p:nvSpPr>
        <p:spPr>
          <a:xfrm>
            <a:off x="9005947" y="3298766"/>
            <a:ext cx="1043609" cy="851452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Star: 5 Points 9">
            <a:extLst>
              <a:ext uri="{FF2B5EF4-FFF2-40B4-BE49-F238E27FC236}">
                <a16:creationId xmlns:a16="http://schemas.microsoft.com/office/drawing/2014/main" id="{F651FD09-3E65-470B-B3FE-DAE901E102A2}"/>
              </a:ext>
            </a:extLst>
          </p:cNvPr>
          <p:cNvSpPr/>
          <p:nvPr/>
        </p:nvSpPr>
        <p:spPr>
          <a:xfrm>
            <a:off x="10137404" y="3298766"/>
            <a:ext cx="1043609" cy="851452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02010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I’ve written two paragraph starters! Which is better and why? 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78317" y="162418"/>
            <a:ext cx="1733149" cy="2342243"/>
          </a:xfrm>
          <a:prstGeom prst="rect">
            <a:avLst/>
          </a:prstGeom>
        </p:spPr>
      </p:pic>
      <p:sp>
        <p:nvSpPr>
          <p:cNvPr id="6" name="Title 1">
            <a:extLst>
              <a:ext uri="{FF2B5EF4-FFF2-40B4-BE49-F238E27FC236}">
                <a16:creationId xmlns:a16="http://schemas.microsoft.com/office/drawing/2014/main" id="{50613BB6-520D-4C15-8555-845A4B9712DE}"/>
              </a:ext>
            </a:extLst>
          </p:cNvPr>
          <p:cNvSpPr txBox="1">
            <a:spLocks/>
          </p:cNvSpPr>
          <p:nvPr/>
        </p:nvSpPr>
        <p:spPr>
          <a:xfrm>
            <a:off x="267041" y="2024532"/>
            <a:ext cx="5220210" cy="46446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4000" dirty="0"/>
              <a:t>On 2</a:t>
            </a:r>
            <a:r>
              <a:rPr lang="en-GB" sz="4000" baseline="30000" dirty="0"/>
              <a:t>nd</a:t>
            </a:r>
            <a:r>
              <a:rPr lang="en-GB" sz="4000" dirty="0"/>
              <a:t> November 1922, one of the young boys working within my plot bolted over to me with an astonished look on his face! He had hit something rock solid…</a:t>
            </a: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2DF86B1E-BB8E-45C7-9EDA-6A53F30D2E57}"/>
              </a:ext>
            </a:extLst>
          </p:cNvPr>
          <p:cNvSpPr txBox="1">
            <a:spLocks/>
          </p:cNvSpPr>
          <p:nvPr/>
        </p:nvSpPr>
        <p:spPr>
          <a:xfrm>
            <a:off x="6791256" y="2024532"/>
            <a:ext cx="5220210" cy="46446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4000" dirty="0"/>
              <a:t>One day a kid ran over. He looked happy. He thought that he had found something. </a:t>
            </a:r>
          </a:p>
        </p:txBody>
      </p:sp>
    </p:spTree>
    <p:extLst>
      <p:ext uri="{BB962C8B-B14F-4D97-AF65-F5344CB8AC3E}">
        <p14:creationId xmlns:p14="http://schemas.microsoft.com/office/powerpoint/2010/main" val="203327474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It’s your turn!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78317" y="162418"/>
            <a:ext cx="1733149" cy="2342243"/>
          </a:xfrm>
          <a:prstGeom prst="rect">
            <a:avLst/>
          </a:prstGeom>
        </p:spPr>
      </p:pic>
      <p:sp>
        <p:nvSpPr>
          <p:cNvPr id="6" name="Title 1">
            <a:extLst>
              <a:ext uri="{FF2B5EF4-FFF2-40B4-BE49-F238E27FC236}">
                <a16:creationId xmlns:a16="http://schemas.microsoft.com/office/drawing/2014/main" id="{50613BB6-520D-4C15-8555-845A4B9712DE}"/>
              </a:ext>
            </a:extLst>
          </p:cNvPr>
          <p:cNvSpPr txBox="1">
            <a:spLocks/>
          </p:cNvSpPr>
          <p:nvPr/>
        </p:nvSpPr>
        <p:spPr>
          <a:xfrm>
            <a:off x="267041" y="2024532"/>
            <a:ext cx="7863168" cy="46446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5400" dirty="0"/>
              <a:t>Have a go at writing using the new checklist!</a:t>
            </a:r>
          </a:p>
        </p:txBody>
      </p:sp>
    </p:spTree>
    <p:extLst>
      <p:ext uri="{BB962C8B-B14F-4D97-AF65-F5344CB8AC3E}">
        <p14:creationId xmlns:p14="http://schemas.microsoft.com/office/powerpoint/2010/main" val="147139510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Book on book!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9700" y="2289392"/>
            <a:ext cx="3071246" cy="4150597"/>
          </a:xfrm>
          <a:prstGeom prst="rect">
            <a:avLst/>
          </a:prstGeom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id="{2529DF2C-B1D1-4F86-9721-5B8DB96225C1}"/>
              </a:ext>
            </a:extLst>
          </p:cNvPr>
          <p:cNvSpPr txBox="1">
            <a:spLocks/>
          </p:cNvSpPr>
          <p:nvPr/>
        </p:nvSpPr>
        <p:spPr>
          <a:xfrm>
            <a:off x="3620413" y="924340"/>
            <a:ext cx="8211887" cy="460181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4800" dirty="0"/>
              <a:t>Work with your partner to RED PEN your work against the checklist!</a:t>
            </a:r>
          </a:p>
        </p:txBody>
      </p:sp>
      <p:pic>
        <p:nvPicPr>
          <p:cNvPr id="4098" name="Picture 2" descr="Red Pen Png Image Clipart - Clip Art Red Pen, Transparent Png , Transparent  Png Image - PNGitem">
            <a:extLst>
              <a:ext uri="{FF2B5EF4-FFF2-40B4-BE49-F238E27FC236}">
                <a16:creationId xmlns:a16="http://schemas.microsoft.com/office/drawing/2014/main" id="{F56B604A-009C-4225-BFF2-400F0E7E45E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2001" y="3727353"/>
            <a:ext cx="3468182" cy="27301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10311380"/>
      </p:ext>
    </p:extLst>
  </p:cSld>
  <p:clrMapOvr>
    <a:masterClrMapping/>
  </p:clrMapOvr>
</p:sld>
</file>

<file path=ppt/theme/theme1.xml><?xml version="1.0" encoding="utf-8"?>
<a:theme xmlns:a="http://schemas.openxmlformats.org/drawingml/2006/main" name="Berlin">
  <a:themeElements>
    <a:clrScheme name="Berlin">
      <a:dk1>
        <a:sysClr val="windowText" lastClr="000000"/>
      </a:dk1>
      <a:lt1>
        <a:sysClr val="window" lastClr="FFFFFF"/>
      </a:lt1>
      <a:dk2>
        <a:srgbClr val="9D360E"/>
      </a:dk2>
      <a:lt2>
        <a:srgbClr val="E7E6E6"/>
      </a:lt2>
      <a:accent1>
        <a:srgbClr val="F09415"/>
      </a:accent1>
      <a:accent2>
        <a:srgbClr val="C1B56B"/>
      </a:accent2>
      <a:accent3>
        <a:srgbClr val="4BAF73"/>
      </a:accent3>
      <a:accent4>
        <a:srgbClr val="5AA6C0"/>
      </a:accent4>
      <a:accent5>
        <a:srgbClr val="D17DF9"/>
      </a:accent5>
      <a:accent6>
        <a:srgbClr val="FA7E5C"/>
      </a:accent6>
      <a:hlink>
        <a:srgbClr val="FFAE3E"/>
      </a:hlink>
      <a:folHlink>
        <a:srgbClr val="FCC77E"/>
      </a:folHlink>
    </a:clrScheme>
    <a:fontScheme name="Berlin">
      <a:majorFont>
        <a:latin typeface="Trebuchet MS" panose="020B0603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erlin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0000"/>
                <a:lumMod val="11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6000"/>
                <a:shade val="100000"/>
                <a:hueMod val="270000"/>
                <a:satMod val="200000"/>
                <a:lumMod val="128000"/>
              </a:schemeClr>
            </a:gs>
            <a:gs pos="50000">
              <a:schemeClr val="phClr">
                <a:shade val="100000"/>
                <a:hueMod val="100000"/>
                <a:satMod val="110000"/>
                <a:lumMod val="130000"/>
              </a:schemeClr>
            </a:gs>
            <a:gs pos="100000">
              <a:schemeClr val="phClr">
                <a:shade val="78000"/>
                <a:hueMod val="44000"/>
                <a:satMod val="200000"/>
                <a:lumMod val="69000"/>
              </a:schemeClr>
            </a:gs>
          </a:gsLst>
          <a:lin ang="252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erlin" id="{7B5DBA9E-B069-418E-9360-A61BDD0615A4}" vid="{C0CBE056-4EF4-4D92-969E-947779DA7AA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Accessed_x0020_by xmlns="b7193443-4924-4c98-83f1-322a08f13154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4" ma:contentTypeDescription="Create a new document." ma:contentTypeScope="" ma:versionID="ba1b63a9e1ff75d999e2f67ab495213f">
  <xsd:schema xmlns:xsd="http://www.w3.org/2001/XMLSchema" xmlns:xs="http://www.w3.org/2001/XMLSchema" xmlns:p="http://schemas.microsoft.com/office/2006/metadata/properties" xmlns:ns1="b7193443-4924-4c98-83f1-322a08f13154" xmlns:ns3="933c73ff-1f47-478d-836a-52d41c4c8390" targetNamespace="http://schemas.microsoft.com/office/2006/metadata/properties" ma:root="true" ma:fieldsID="c91e7e43e23402e460c31dec0fb72525" ns1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1:Accessed_x0020_by"/>
                <xsd:element ref="ns1:MediaServiceMetadata" minOccurs="0"/>
                <xsd:element ref="ns1:MediaServiceFastMetadata" minOccurs="0"/>
                <xsd:element ref="ns1:MediaServiceDateTaken" minOccurs="0"/>
                <xsd:element ref="ns1:MediaServiceAutoTags" minOccurs="0"/>
                <xsd:element ref="ns1:MediaServiceOCR" minOccurs="0"/>
                <xsd:element ref="ns1:MediaServiceLocation" minOccurs="0"/>
                <xsd:element ref="ns3:SharedWithUsers" minOccurs="0"/>
                <xsd:element ref="ns3:SharedWithDetails" minOccurs="0"/>
                <xsd:element ref="ns1:MediaServiceGenerationTime" minOccurs="0"/>
                <xsd:element ref="ns1:MediaServiceEventHashCode" minOccurs="0"/>
                <xsd:element ref="ns1:MediaServiceAutoKeyPoints" minOccurs="0"/>
                <xsd:element ref="ns1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Accessed_x0020_by" ma:index="0" ma:displayName="Accessed by" ma:description="Folder opened" ma:format="DateTime" ma:internalName="Accessed_x0020_by" ma:readOnly="false">
      <xsd:simpleType>
        <xsd:restriction base="dms:DateTime"/>
      </xsd:simpleType>
    </xsd:element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hidden="true" ma:internalName="MediaServiceAutoTags" ma:readOnly="true">
      <xsd:simpleType>
        <xsd:restriction base="dms:Text"/>
      </xsd:simpleType>
    </xsd:element>
    <xsd:element name="MediaServiceOCR" ma:index="12" nillable="true" ma:displayName="Extracted Text" ma:hidden="true" ma:internalName="MediaServiceOCR" ma:readOnly="true">
      <xsd:simpleType>
        <xsd:restriction base="dms:Note"/>
      </xsd:simpleType>
    </xsd:element>
    <xsd:element name="MediaServiceLocation" ma:index="13" nillable="true" ma:displayName="Location" ma:hidden="true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hidden="true" ma:internalName="MediaServiceKeyPoint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hidden="true" ma:internalName="SharedWithDetail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2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8A40AD0C-0595-4361-9EB7-9E6C86BA57A6}">
  <ds:schemaRefs>
    <ds:schemaRef ds:uri="http://schemas.microsoft.com/office/2006/metadata/properties"/>
    <ds:schemaRef ds:uri="933c73ff-1f47-478d-836a-52d41c4c8390"/>
    <ds:schemaRef ds:uri="http://purl.org/dc/terms/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http://schemas.microsoft.com/office/2006/documentManagement/types"/>
    <ds:schemaRef ds:uri="http://purl.org/dc/elements/1.1/"/>
    <ds:schemaRef ds:uri="b7193443-4924-4c98-83f1-322a08f13154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B0F45359-ED27-4153-AC7A-94702CDE7B37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7AB8B1CC-6BAA-48CF-BA98-DE7AB2C7B3C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7193443-4924-4c98-83f1-322a08f13154"/>
    <ds:schemaRef ds:uri="933c73ff-1f47-478d-836a-52d41c4c839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1195</TotalTime>
  <Words>197</Words>
  <Application>Microsoft Office PowerPoint</Application>
  <PresentationFormat>Widescreen</PresentationFormat>
  <Paragraphs>17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Arial</vt:lpstr>
      <vt:lpstr>Segoe UI</vt:lpstr>
      <vt:lpstr>Trebuchet MS</vt:lpstr>
      <vt:lpstr>Twinkl</vt:lpstr>
      <vt:lpstr>Berlin</vt:lpstr>
      <vt:lpstr>Friday 13th November 2020</vt:lpstr>
      <vt:lpstr>Today we are going to start writing the middle sections of our recounts! </vt:lpstr>
      <vt:lpstr>Today we are going to start writing the middle sections of our recounts! </vt:lpstr>
      <vt:lpstr>Today we are going to start writing the middle sections of our recounts! </vt:lpstr>
      <vt:lpstr>I’ve written two paragraph starters! Which is better and why? </vt:lpstr>
      <vt:lpstr>It’s your turn!</vt:lpstr>
      <vt:lpstr>Book on book!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Monday 2nd November 2020</dc:title>
  <dc:creator>Alice Watton</dc:creator>
  <cp:lastModifiedBy>alice watton</cp:lastModifiedBy>
  <cp:revision>22</cp:revision>
  <dcterms:created xsi:type="dcterms:W3CDTF">2020-10-21T13:22:16Z</dcterms:created>
  <dcterms:modified xsi:type="dcterms:W3CDTF">2020-11-08T13:01:07Z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