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4" r:id="rId4"/>
    <p:sldId id="280" r:id="rId5"/>
    <p:sldId id="281" r:id="rId6"/>
    <p:sldId id="278" r:id="rId7"/>
    <p:sldId id="282" r:id="rId8"/>
    <p:sldId id="283" r:id="rId9"/>
  </p:sldIdLst>
  <p:sldSz cx="9144000" cy="6858000" type="screen4x3"/>
  <p:notesSz cx="6858000" cy="9144000"/>
  <p:embeddedFontLst>
    <p:embeddedFont>
      <p:font typeface="HfW precursive" panose="00000500000000000000" pitchFamily="2" charset="0"/>
      <p:regular r:id="rId12"/>
    </p:embeddedFont>
    <p:embeddedFont>
      <p:font typeface="Twinkl" panose="020B0604020202020204" pitchFamily="2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DAA"/>
    <a:srgbClr val="F979B2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314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Q2p5-3ftoI" TargetMode="External"/><Relationship Id="rId2" Type="http://schemas.openxmlformats.org/officeDocument/2006/relationships/hyperlink" Target="https://www.youtube.com/watch?v=l0PYpGU2IoM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28299" y="3002507"/>
            <a:ext cx="6728346" cy="55955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smtClean="0"/>
              <a:t>Year 3 Science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52732" y="2498764"/>
            <a:ext cx="8220075" cy="99430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3600" u="sng" dirty="0" smtClean="0">
                <a:latin typeface="HfW precursive" panose="00000500000000000000" pitchFamily="2" charset="0"/>
              </a:rPr>
              <a:t>Tuesday 1</a:t>
            </a:r>
            <a:r>
              <a:rPr lang="en-GB" sz="3600" u="sng" baseline="30000" dirty="0" smtClean="0">
                <a:latin typeface="HfW precursive" panose="00000500000000000000" pitchFamily="2" charset="0"/>
              </a:rPr>
              <a:t>st</a:t>
            </a:r>
            <a:r>
              <a:rPr lang="en-GB" sz="3600" u="sng" dirty="0" smtClean="0">
                <a:latin typeface="HfW precursive" panose="00000500000000000000" pitchFamily="2" charset="0"/>
              </a:rPr>
              <a:t> February 2022</a:t>
            </a:r>
            <a:br>
              <a:rPr lang="en-GB" sz="3600" u="sng" dirty="0" smtClean="0">
                <a:latin typeface="HfW precursive" panose="00000500000000000000" pitchFamily="2" charset="0"/>
              </a:rPr>
            </a:br>
            <a:r>
              <a:rPr lang="en-GB" sz="1600" u="sng" dirty="0" smtClean="0">
                <a:latin typeface="HfW precursive" panose="00000500000000000000" pitchFamily="2" charset="0"/>
              </a:rPr>
              <a:t>L.O: Identify </a:t>
            </a:r>
            <a:r>
              <a:rPr lang="en-GB" sz="1600" u="sng" dirty="0">
                <a:latin typeface="HfW precursive" panose="00000500000000000000" pitchFamily="2" charset="0"/>
              </a:rPr>
              <a:t>that animals, including humans, need the right types and amount of nutrition, and that they cannot make their own food; they get nutrition from what they eat</a:t>
            </a:r>
            <a:r>
              <a:rPr lang="en-GB" sz="1600" u="sng" dirty="0" smtClean="0">
                <a:latin typeface="HfW precursive" panose="00000500000000000000" pitchFamily="2" charset="0"/>
              </a:rPr>
              <a:t>.</a:t>
            </a:r>
            <a:r>
              <a:rPr lang="en-GB" sz="1600" u="sng" dirty="0">
                <a:latin typeface="HfW precursive" panose="00000500000000000000" pitchFamily="2" charset="0"/>
              </a:rPr>
              <a:t/>
            </a:r>
            <a:br>
              <a:rPr lang="en-GB" sz="1600" u="sng" dirty="0">
                <a:latin typeface="HfW precursive" panose="00000500000000000000" pitchFamily="2" charset="0"/>
              </a:rPr>
            </a:br>
            <a:r>
              <a:rPr lang="en-GB" sz="1600" u="sng" dirty="0" smtClean="0">
                <a:latin typeface="HfW precursive" panose="00000500000000000000" pitchFamily="2" charset="0"/>
              </a:rPr>
              <a:t>L.O: Gather</a:t>
            </a:r>
            <a:r>
              <a:rPr lang="en-GB" sz="1600" u="sng" dirty="0">
                <a:latin typeface="HfW precursive" panose="00000500000000000000" pitchFamily="2" charset="0"/>
              </a:rPr>
              <a:t>, record, classify and present data in a variety of ways to help answer questions.</a:t>
            </a:r>
            <a:br>
              <a:rPr lang="en-GB" sz="1600" u="sng" dirty="0">
                <a:latin typeface="HfW precursive" panose="00000500000000000000" pitchFamily="2" charset="0"/>
              </a:rPr>
            </a:br>
            <a:r>
              <a:rPr lang="en-GB" sz="1600" u="sng" dirty="0" smtClean="0">
                <a:latin typeface="HfW precursive" panose="00000500000000000000" pitchFamily="2" charset="0"/>
              </a:rPr>
              <a:t>L.O: Record </a:t>
            </a:r>
            <a:r>
              <a:rPr lang="en-GB" sz="1600" u="sng" dirty="0">
                <a:latin typeface="HfW precursive" panose="00000500000000000000" pitchFamily="2" charset="0"/>
              </a:rPr>
              <a:t>findings using simple scientific language, bar charts, and tables</a:t>
            </a:r>
            <a:r>
              <a:rPr lang="en-GB" sz="1600" u="sng" dirty="0" smtClean="0">
                <a:latin typeface="HfW precursive" panose="00000500000000000000" pitchFamily="2" charset="0"/>
              </a:rPr>
              <a:t>.</a:t>
            </a:r>
            <a:br>
              <a:rPr lang="en-GB" sz="1600" u="sng" dirty="0" smtClean="0">
                <a:latin typeface="HfW precursive" panose="00000500000000000000" pitchFamily="2" charset="0"/>
              </a:rPr>
            </a:br>
            <a:r>
              <a:rPr lang="en-GB" sz="1600" u="sng" dirty="0" smtClean="0">
                <a:latin typeface="HfW precursive" panose="00000500000000000000" pitchFamily="2" charset="0"/>
              </a:rPr>
              <a:t>C: Animals Including Humans</a:t>
            </a:r>
            <a:r>
              <a:rPr lang="en-GB" u="sng" dirty="0"/>
              <a:t/>
            </a:r>
            <a:br>
              <a:rPr lang="en-GB" u="sng" dirty="0"/>
            </a:br>
            <a:endParaRPr lang="en-GB" sz="3600" u="sng" dirty="0"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678" y="4165862"/>
            <a:ext cx="3371850" cy="1855943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41867" y="3711053"/>
            <a:ext cx="3030940" cy="3030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243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66129" y="842925"/>
            <a:ext cx="8220075" cy="994306"/>
          </a:xfrm>
        </p:spPr>
        <p:txBody>
          <a:bodyPr/>
          <a:lstStyle/>
          <a:p>
            <a:r>
              <a:rPr lang="en-GB" sz="3600" dirty="0" smtClean="0">
                <a:latin typeface="HfW precursive" panose="00000500000000000000" pitchFamily="2" charset="0"/>
              </a:rPr>
              <a:t>Let’s start by watching some videos!</a:t>
            </a:r>
            <a:endParaRPr lang="en-GB" sz="3600" dirty="0">
              <a:latin typeface="HfW precursive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44573" y="2115321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u="sng" dirty="0">
                <a:hlinkClick r:id="rId2"/>
              </a:rPr>
              <a:t>Personal trainer advertisement - </a:t>
            </a:r>
            <a:r>
              <a:rPr lang="en-GB" u="sng" dirty="0" err="1">
                <a:hlinkClick r:id="rId2"/>
              </a:rPr>
              <a:t>daniel</a:t>
            </a:r>
            <a:r>
              <a:rPr lang="en-GB" u="sng" dirty="0">
                <a:hlinkClick r:id="rId2"/>
              </a:rPr>
              <a:t> </a:t>
            </a:r>
            <a:r>
              <a:rPr lang="en-GB" u="sng" dirty="0" err="1">
                <a:hlinkClick r:id="rId2"/>
              </a:rPr>
              <a:t>adiver</a:t>
            </a:r>
            <a:r>
              <a:rPr lang="en-GB" u="sng" dirty="0">
                <a:hlinkClick r:id="rId2"/>
              </a:rPr>
              <a:t> - YouTube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u="sng" dirty="0">
              <a:hlinkClick r:id="rId3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u="sng" dirty="0" smtClean="0">
                <a:hlinkClick r:id="rId3"/>
              </a:rPr>
              <a:t>Change4Life </a:t>
            </a:r>
            <a:r>
              <a:rPr lang="en-GB" u="sng" dirty="0">
                <a:hlinkClick r:id="rId3"/>
              </a:rPr>
              <a:t>'hidden food nasties' TV advertisement - YouTube</a:t>
            </a:r>
            <a:r>
              <a:rPr lang="en-GB" altLang="en-US" dirty="0" smtClean="0"/>
              <a:t>.</a:t>
            </a:r>
            <a:endParaRPr lang="en-GB" alt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23" y="4206806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620970" y="3943242"/>
            <a:ext cx="459479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HfW precursive" panose="00000500000000000000" pitchFamily="2" charset="0"/>
              </a:rPr>
              <a:t>What do you think we are going to be learning about?</a:t>
            </a:r>
            <a:endParaRPr lang="en-GB" sz="3600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524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23" y="4206806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341193" y="1827839"/>
            <a:ext cx="851620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HfW precursive" panose="00000500000000000000" pitchFamily="2" charset="0"/>
              </a:rPr>
              <a:t>We are going to become personal trainers and nutritionists! </a:t>
            </a:r>
          </a:p>
          <a:p>
            <a:endParaRPr lang="en-GB" sz="3600" dirty="0">
              <a:latin typeface="HfW precursive" panose="00000500000000000000" pitchFamily="2" charset="0"/>
            </a:endParaRPr>
          </a:p>
          <a:p>
            <a:r>
              <a:rPr lang="en-GB" sz="3600" dirty="0" smtClean="0">
                <a:latin typeface="HfW precursive" panose="00000500000000000000" pitchFamily="2" charset="0"/>
              </a:rPr>
              <a:t>We have some real clients that need our help!</a:t>
            </a:r>
            <a:endParaRPr lang="en-GB" sz="3600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021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23" y="4206806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300250" y="2537522"/>
            <a:ext cx="851620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HfW precursive" panose="00000500000000000000" pitchFamily="2" charset="0"/>
              </a:rPr>
              <a:t>Personal trainers are </a:t>
            </a:r>
            <a:r>
              <a:rPr lang="en-GB" dirty="0" smtClean="0">
                <a:latin typeface="HfW precursive" panose="00000500000000000000" pitchFamily="2" charset="0"/>
              </a:rPr>
              <a:t>specialists </a:t>
            </a:r>
            <a:r>
              <a:rPr lang="en-GB" dirty="0">
                <a:latin typeface="HfW precursive" panose="00000500000000000000" pitchFamily="2" charset="0"/>
              </a:rPr>
              <a:t>who know all about nutrition, diet, muscles, bones, joints and movement. </a:t>
            </a:r>
            <a:endParaRPr lang="en-GB" dirty="0" smtClean="0">
              <a:latin typeface="HfW precursive" panose="00000500000000000000" pitchFamily="2" charset="0"/>
            </a:endParaRPr>
          </a:p>
          <a:p>
            <a:endParaRPr lang="en-GB" dirty="0">
              <a:latin typeface="HfW precursive" panose="00000500000000000000" pitchFamily="2" charset="0"/>
            </a:endParaRPr>
          </a:p>
          <a:p>
            <a:r>
              <a:rPr lang="en-GB" dirty="0" smtClean="0">
                <a:latin typeface="HfW precursive" panose="00000500000000000000" pitchFamily="2" charset="0"/>
              </a:rPr>
              <a:t>Today </a:t>
            </a:r>
            <a:r>
              <a:rPr lang="en-GB" dirty="0">
                <a:latin typeface="HfW precursive" panose="00000500000000000000" pitchFamily="2" charset="0"/>
              </a:rPr>
              <a:t>we </a:t>
            </a:r>
            <a:r>
              <a:rPr lang="en-GB" dirty="0" smtClean="0">
                <a:latin typeface="HfW precursive" panose="00000500000000000000" pitchFamily="2" charset="0"/>
              </a:rPr>
              <a:t>are start </a:t>
            </a:r>
            <a:r>
              <a:rPr lang="en-GB" dirty="0">
                <a:latin typeface="HfW precursive" panose="00000500000000000000" pitchFamily="2" charset="0"/>
              </a:rPr>
              <a:t>by thinking about </a:t>
            </a:r>
            <a:r>
              <a:rPr lang="en-GB" dirty="0">
                <a:solidFill>
                  <a:srgbClr val="FF0000"/>
                </a:solidFill>
                <a:latin typeface="HfW precursive" panose="00000500000000000000" pitchFamily="2" charset="0"/>
              </a:rPr>
              <a:t>diet and nutrition.</a:t>
            </a:r>
            <a:endParaRPr lang="en-GB" sz="3600" dirty="0">
              <a:solidFill>
                <a:srgbClr val="FF0000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72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HfW precursive" panose="00000500000000000000" pitchFamily="2" charset="0"/>
              </a:rPr>
              <a:t>Fuelling Your Body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0928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latin typeface="HfW precursive" panose="00000500000000000000" pitchFamily="2" charset="0"/>
              </a:rPr>
              <a:t>Your body is like a machine. It needs to have fuel to work properly, especially when you are being active.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700" dirty="0">
              <a:latin typeface="HfW precursive" panose="00000500000000000000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latin typeface="HfW precursive" panose="00000500000000000000" pitchFamily="2" charset="0"/>
              </a:rPr>
              <a:t>This means you need to fuel your body with energy. Energy for your body comes from food.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700" dirty="0">
              <a:latin typeface="HfW precursive" panose="00000500000000000000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latin typeface="HfW precursive" panose="00000500000000000000" pitchFamily="2" charset="0"/>
              </a:rPr>
              <a:t>Eating a healthy diet and drinking lots of water will fuel your body.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5381625"/>
            <a:ext cx="7632700" cy="711200"/>
          </a:xfrm>
          <a:prstGeom prst="roundRect">
            <a:avLst/>
          </a:prstGeom>
          <a:solidFill>
            <a:srgbClr val="F979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  <a:latin typeface="HfW precursive" panose="00000500000000000000" pitchFamily="2" charset="0"/>
              </a:rPr>
              <a:t>Which of these foods can we eat plenty of to keep us healthy?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56" y="3655930"/>
            <a:ext cx="1275677" cy="8350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836" y="3919481"/>
            <a:ext cx="786460" cy="571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876" y="3624206"/>
            <a:ext cx="533400" cy="8667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709" y="3429000"/>
            <a:ext cx="734437" cy="10619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899" y="3942366"/>
            <a:ext cx="922374" cy="5486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15104"/>
          <a:stretch/>
        </p:blipFill>
        <p:spPr>
          <a:xfrm>
            <a:off x="6386879" y="3744140"/>
            <a:ext cx="738226" cy="74684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94556" y="4624722"/>
            <a:ext cx="12890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vegetables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421576" y="4624722"/>
            <a:ext cx="12890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meat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777977" y="4624722"/>
            <a:ext cx="12890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chocolate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57051" y="4624722"/>
            <a:ext cx="12890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milk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11400" y="4624722"/>
            <a:ext cx="12890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cheese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315200" y="4624722"/>
            <a:ext cx="128905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crisps</a:t>
            </a:r>
          </a:p>
        </p:txBody>
      </p:sp>
    </p:spTree>
    <p:extLst>
      <p:ext uri="{BB962C8B-B14F-4D97-AF65-F5344CB8AC3E}">
        <p14:creationId xmlns:p14="http://schemas.microsoft.com/office/powerpoint/2010/main" val="5639470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23" y="4206806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300250" y="2537522"/>
            <a:ext cx="851620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HfW precursive" panose="00000500000000000000" pitchFamily="2" charset="0"/>
              </a:rPr>
              <a:t>I am going to give you a client. </a:t>
            </a:r>
          </a:p>
          <a:p>
            <a:endParaRPr lang="en-GB" sz="3600" dirty="0">
              <a:solidFill>
                <a:srgbClr val="FF0000"/>
              </a:solidFill>
              <a:latin typeface="HfW precursive" panose="00000500000000000000" pitchFamily="2" charset="0"/>
            </a:endParaRPr>
          </a:p>
          <a:p>
            <a:r>
              <a:rPr lang="en-GB" sz="36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Please work out </a:t>
            </a:r>
            <a:r>
              <a:rPr lang="en-GB" sz="3600" dirty="0" smtClean="0">
                <a:solidFill>
                  <a:srgbClr val="00B0F0"/>
                </a:solidFill>
                <a:latin typeface="HfW precursive" panose="00000500000000000000" pitchFamily="2" charset="0"/>
              </a:rPr>
              <a:t>how many portions </a:t>
            </a:r>
            <a:r>
              <a:rPr lang="en-GB" sz="36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of fruit or vegetables they eat per day. </a:t>
            </a:r>
          </a:p>
          <a:p>
            <a:endParaRPr lang="en-GB" sz="3600" dirty="0">
              <a:solidFill>
                <a:srgbClr val="FF0000"/>
              </a:solidFill>
              <a:latin typeface="HfW precursive" panose="00000500000000000000" pitchFamily="2" charset="0"/>
            </a:endParaRPr>
          </a:p>
          <a:p>
            <a:r>
              <a:rPr lang="en-GB" sz="36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Can you present this in a </a:t>
            </a:r>
            <a:r>
              <a:rPr lang="en-GB" sz="3600" dirty="0" smtClean="0">
                <a:solidFill>
                  <a:srgbClr val="FF0000"/>
                </a:solidFill>
                <a:latin typeface="HfW precursive" panose="00000500000000000000" pitchFamily="2" charset="0"/>
              </a:rPr>
              <a:t>bar graph? </a:t>
            </a:r>
          </a:p>
          <a:p>
            <a:endParaRPr lang="en-GB" sz="3600" dirty="0">
              <a:solidFill>
                <a:srgbClr val="FF0000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23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923" y="4206806"/>
            <a:ext cx="3371850" cy="1855943"/>
          </a:xfrm>
          <a:prstGeom prst="rect">
            <a:avLst/>
          </a:prstGeom>
        </p:spPr>
      </p:pic>
      <p:sp>
        <p:nvSpPr>
          <p:cNvPr id="8" name="Title 20"/>
          <p:cNvSpPr txBox="1">
            <a:spLocks/>
          </p:cNvSpPr>
          <p:nvPr/>
        </p:nvSpPr>
        <p:spPr>
          <a:xfrm>
            <a:off x="300250" y="2537522"/>
            <a:ext cx="8516203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HfW precursive" panose="00000500000000000000" pitchFamily="2" charset="0"/>
              </a:rPr>
              <a:t>Red Pen: </a:t>
            </a:r>
          </a:p>
          <a:p>
            <a:pPr marL="571500" indent="-571500">
              <a:buFontTx/>
              <a:buChar char="-"/>
            </a:pPr>
            <a:r>
              <a:rPr lang="en-GB" sz="3600" dirty="0" smtClean="0">
                <a:solidFill>
                  <a:srgbClr val="FF0000"/>
                </a:solidFill>
                <a:latin typeface="HfW precursive" panose="00000500000000000000" pitchFamily="2" charset="0"/>
              </a:rPr>
              <a:t>How many days did your client eat their 5-a-day? </a:t>
            </a:r>
          </a:p>
          <a:p>
            <a:pPr marL="571500" indent="-571500">
              <a:buFontTx/>
              <a:buChar char="-"/>
            </a:pPr>
            <a:r>
              <a:rPr lang="en-GB" sz="3600" dirty="0" smtClean="0">
                <a:solidFill>
                  <a:srgbClr val="FF0000"/>
                </a:solidFill>
                <a:latin typeface="HfW precursive" panose="00000500000000000000" pitchFamily="2" charset="0"/>
              </a:rPr>
              <a:t>Which day(s) did they eat the most fruit/vegetables?</a:t>
            </a:r>
          </a:p>
          <a:p>
            <a:pPr marL="571500" indent="-571500">
              <a:buFontTx/>
              <a:buChar char="-"/>
            </a:pPr>
            <a:r>
              <a:rPr lang="en-GB" sz="3600" dirty="0" smtClean="0">
                <a:solidFill>
                  <a:srgbClr val="FF0000"/>
                </a:solidFill>
                <a:latin typeface="HfW precursive" panose="00000500000000000000" pitchFamily="2" charset="0"/>
              </a:rPr>
              <a:t>What is your star and wish for your client’s diet? </a:t>
            </a:r>
          </a:p>
          <a:p>
            <a:endParaRPr lang="en-GB" sz="3600" dirty="0">
              <a:solidFill>
                <a:srgbClr val="FF0000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347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136</TotalTime>
  <Words>241</Words>
  <Application>Microsoft Office PowerPoint</Application>
  <PresentationFormat>On-screen Show (4:3)</PresentationFormat>
  <Paragraphs>35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HfW precursive</vt:lpstr>
      <vt:lpstr>Arial</vt:lpstr>
      <vt:lpstr>Twinkl</vt:lpstr>
      <vt:lpstr>Calibri</vt:lpstr>
      <vt:lpstr>Office Theme</vt:lpstr>
      <vt:lpstr>PowerPoint Presentation</vt:lpstr>
      <vt:lpstr>Tuesday 1st February 2022 L.O: Identify that animals, including humans, need the right types and amount of nutrition, and that they cannot make their own food; they get nutrition from what they eat. L.O: Gather, record, classify and present data in a variety of ways to help answer questions. L.O: Record findings using simple scientific language, bar charts, and tables. C: Animals Including Humans </vt:lpstr>
      <vt:lpstr>Let’s start by watching some videos!</vt:lpstr>
      <vt:lpstr>PowerPoint Presentation</vt:lpstr>
      <vt:lpstr>PowerPoint Presentation</vt:lpstr>
      <vt:lpstr>Fuelling Your Body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Alice Watton</cp:lastModifiedBy>
  <cp:revision>12</cp:revision>
  <dcterms:created xsi:type="dcterms:W3CDTF">2019-07-26T12:25:20Z</dcterms:created>
  <dcterms:modified xsi:type="dcterms:W3CDTF">2022-01-25T20:46:02Z</dcterms:modified>
</cp:coreProperties>
</file>