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5" r:id="rId5"/>
    <p:sldId id="266" r:id="rId6"/>
    <p:sldId id="268" r:id="rId7"/>
    <p:sldId id="267" r:id="rId8"/>
    <p:sldId id="270" r:id="rId9"/>
    <p:sldId id="269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621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54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97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3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0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83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29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93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112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666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6207D-745A-4A88-AE49-B463B45BF11B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0B6CE-9942-42B1-8295-65760DDCF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330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764" y="299509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400" b="0" i="0" u="none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LO: </a:t>
            </a:r>
            <a:r>
              <a:rPr lang="en-GB" sz="2400" b="0" i="0" u="sng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To write with purpose</a:t>
            </a:r>
            <a:r>
              <a:rPr lang="en-US" sz="2400" b="0" i="0" u="sng" dirty="0" smtClean="0">
                <a:solidFill>
                  <a:srgbClr val="000000"/>
                </a:solidFill>
                <a:effectLst/>
                <a:latin typeface="HfW cursive" panose="00000500000000000000" pitchFamily="2" charset="0"/>
              </a:rPr>
              <a:t>​</a:t>
            </a:r>
          </a:p>
          <a:p>
            <a:pPr fontAlgn="base"/>
            <a:r>
              <a:rPr lang="en-GB" sz="2400" b="0" i="0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   </a:t>
            </a:r>
            <a:r>
              <a:rPr lang="en-GB" sz="2400" b="0" i="0" u="sng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To organise writing appropriately</a:t>
            </a:r>
            <a:r>
              <a:rPr lang="en-US" sz="2400" b="0" i="0" u="sng" dirty="0" smtClean="0">
                <a:solidFill>
                  <a:srgbClr val="000000"/>
                </a:solidFill>
                <a:effectLst/>
                <a:latin typeface="HfW cursive" panose="00000500000000000000" pitchFamily="2" charset="0"/>
              </a:rPr>
              <a:t>​</a:t>
            </a:r>
          </a:p>
          <a:p>
            <a:pPr fontAlgn="base"/>
            <a:r>
              <a:rPr lang="en-GB" sz="2400" b="0" i="0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   </a:t>
            </a:r>
            <a:r>
              <a:rPr lang="en-GB" sz="2400" b="0" i="0" u="sng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To use sentences appropriately</a:t>
            </a:r>
          </a:p>
          <a:p>
            <a:pPr fontAlgn="base"/>
            <a:endParaRPr lang="en-US" sz="2400" b="0" i="0" u="sng" dirty="0" smtClean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  <a:p>
            <a:pPr fontAlgn="base"/>
            <a:r>
              <a:rPr lang="en-GB" sz="2400" b="0" i="0" u="sng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C: Formal Recount</a:t>
            </a:r>
            <a:endParaRPr lang="en-US" sz="2400" b="0" i="0" u="sng" dirty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93107" y="916771"/>
            <a:ext cx="6542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0" i="0" u="sng" strike="noStrike" dirty="0" smtClean="0">
                <a:solidFill>
                  <a:srgbClr val="262626"/>
                </a:solidFill>
                <a:effectLst/>
                <a:latin typeface="HfW cursive" panose="00000500000000000000" pitchFamily="2" charset="0"/>
              </a:rPr>
              <a:t>Monday 22 November 2021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27" y="2006237"/>
            <a:ext cx="4983160" cy="332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187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89018" y="600363"/>
            <a:ext cx="840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HfW cursive" panose="00000500000000000000" pitchFamily="2" charset="0"/>
              </a:rPr>
              <a:t>Features of a Formal Recount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3855" y="1616364"/>
            <a:ext cx="105756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Formal language- </a:t>
            </a:r>
            <a:r>
              <a:rPr lang="en-GB" sz="2400" dirty="0" smtClean="0">
                <a:latin typeface="HfW cursive" panose="00000500000000000000" pitchFamily="2" charset="0"/>
              </a:rPr>
              <a:t>no contractions (</a:t>
            </a:r>
            <a:r>
              <a:rPr lang="en-GB" sz="2400" strike="sngStrike" dirty="0" smtClean="0">
                <a:latin typeface="HfW cursive" panose="00000500000000000000" pitchFamily="2" charset="0"/>
              </a:rPr>
              <a:t> didn’t </a:t>
            </a:r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 smtClean="0">
                <a:latin typeface="HfW cursive" panose="00000500000000000000" pitchFamily="2" charset="0"/>
              </a:rPr>
              <a:t>- </a:t>
            </a:r>
            <a:r>
              <a:rPr lang="en-GB" sz="2400" dirty="0" smtClean="0">
                <a:latin typeface="HfW cursive" panose="00000500000000000000" pitchFamily="2" charset="0"/>
              </a:rPr>
              <a:t>did </a:t>
            </a:r>
            <a:r>
              <a:rPr lang="en-GB" sz="2400" dirty="0" smtClean="0">
                <a:latin typeface="HfW cursive" panose="00000500000000000000" pitchFamily="2" charset="0"/>
              </a:rPr>
              <a:t>not)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Chronological order- using time adverbials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Paragraphs</a:t>
            </a:r>
            <a:r>
              <a:rPr lang="en-GB" sz="2400" dirty="0" smtClean="0">
                <a:latin typeface="HfW cursive" panose="00000500000000000000" pitchFamily="2" charset="0"/>
              </a:rPr>
              <a:t>-       introduction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 smtClean="0">
                <a:latin typeface="HfW cursive" panose="00000500000000000000" pitchFamily="2" charset="0"/>
              </a:rPr>
              <a:t>                     main body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 smtClean="0">
                <a:latin typeface="HfW cursive" panose="00000500000000000000" pitchFamily="2" charset="0"/>
              </a:rPr>
              <a:t>                     conclusion</a:t>
            </a:r>
          </a:p>
          <a:p>
            <a:endParaRPr lang="en-GB" sz="2400" dirty="0" smtClean="0">
              <a:latin typeface="HfW cursive" panose="00000500000000000000" pitchFamily="2" charset="0"/>
            </a:endParaRP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Adverbials</a:t>
            </a:r>
            <a:r>
              <a:rPr lang="en-GB" sz="2400" dirty="0" smtClean="0">
                <a:latin typeface="HfW cursive" panose="00000500000000000000" pitchFamily="2" charset="0"/>
              </a:rPr>
              <a:t>- fronted adverbials and time adverbials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Conjunctions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Past tense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Perfect past tense </a:t>
            </a:r>
            <a:r>
              <a:rPr lang="en-GB" sz="2400" dirty="0" smtClean="0">
                <a:latin typeface="HfW cursive" panose="00000500000000000000" pitchFamily="2" charset="0"/>
              </a:rPr>
              <a:t>(after we </a:t>
            </a:r>
            <a:r>
              <a:rPr lang="en-GB" sz="2400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had eaten </a:t>
            </a:r>
            <a:r>
              <a:rPr lang="en-GB" sz="2400" dirty="0" smtClean="0">
                <a:latin typeface="HfW cursive" panose="00000500000000000000" pitchFamily="2" charset="0"/>
              </a:rPr>
              <a:t>breakfast, we headed out to the archery range)</a:t>
            </a:r>
          </a:p>
          <a:p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686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kc-powerpoint.officeapps.live.com/pods/GetClipboardImage.ashx?Id=1e948128-265a-4b8a-b5a5-cc44ad2b044d&amp;DC=GUK3&amp;pkey=731a915f-a2a4-4252-9121-7cdef87c2183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470" y="132772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951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9964" y="1016000"/>
            <a:ext cx="100768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HfW precursive" panose="00000500000000000000" pitchFamily="2" charset="0"/>
              </a:rPr>
              <a:t>On Wednesday morning, the 3</a:t>
            </a:r>
            <a:r>
              <a:rPr lang="en-GB" sz="3200" baseline="30000" dirty="0" smtClean="0">
                <a:latin typeface="HfW precursive" panose="00000500000000000000" pitchFamily="2" charset="0"/>
              </a:rPr>
              <a:t>rd</a:t>
            </a:r>
            <a:r>
              <a:rPr lang="en-GB" sz="3200" dirty="0" smtClean="0">
                <a:latin typeface="HfW precursive" panose="00000500000000000000" pitchFamily="2" charset="0"/>
              </a:rPr>
              <a:t> of November 2021, both Year 4 classes embarked on </a:t>
            </a:r>
            <a:r>
              <a:rPr lang="en-GB" sz="3200" dirty="0" smtClean="0">
                <a:latin typeface="HfW precursive" panose="00000500000000000000" pitchFamily="2" charset="0"/>
              </a:rPr>
              <a:t>the</a:t>
            </a:r>
            <a:r>
              <a:rPr lang="en-GB" sz="3200" dirty="0" smtClean="0">
                <a:latin typeface="HfW precursive" panose="00000500000000000000" pitchFamily="2" charset="0"/>
              </a:rPr>
              <a:t> </a:t>
            </a:r>
            <a:r>
              <a:rPr lang="en-GB" sz="3200" dirty="0" smtClean="0">
                <a:latin typeface="HfW precursive" panose="00000500000000000000" pitchFamily="2" charset="0"/>
              </a:rPr>
              <a:t>annual </a:t>
            </a:r>
            <a:r>
              <a:rPr lang="en-GB" sz="3200" dirty="0" err="1" smtClean="0">
                <a:latin typeface="HfW precursive" panose="00000500000000000000" pitchFamily="2" charset="0"/>
              </a:rPr>
              <a:t>Ufton</a:t>
            </a:r>
            <a:r>
              <a:rPr lang="en-GB" sz="3200" dirty="0" smtClean="0">
                <a:latin typeface="HfW precursive" panose="00000500000000000000" pitchFamily="2" charset="0"/>
              </a:rPr>
              <a:t> Court trip, as part of our history curriculum.  Positively trembling with excitement, I packed my suitcase under the coach and settled down ready for the short, scenic drive to </a:t>
            </a:r>
            <a:r>
              <a:rPr lang="en-GB" sz="3200" dirty="0" err="1" smtClean="0">
                <a:latin typeface="HfW precursive" panose="00000500000000000000" pitchFamily="2" charset="0"/>
              </a:rPr>
              <a:t>Ufton</a:t>
            </a:r>
            <a:r>
              <a:rPr lang="en-GB" sz="3200" dirty="0" smtClean="0">
                <a:latin typeface="HfW precursive" panose="00000500000000000000" pitchFamily="2" charset="0"/>
              </a:rPr>
              <a:t>. Once there, I settled in comfortably in preparation for our two night stay. I could not wait to start our first activity and find out more about life in Roman times.</a:t>
            </a:r>
            <a:endParaRPr lang="en-GB" sz="32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7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kc-powerpoint.officeapps.live.com/pods/GetClipboardImage.ashx?Id=cf4e3e77-5af1-42b8-bbfa-9be4644c866c&amp;DC=GUK3&amp;pkey=bbb97784-5823-4966-adf4-e2efc5195f63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41" y="603826"/>
            <a:ext cx="10322149" cy="580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505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0727" y="738909"/>
            <a:ext cx="1040938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u="sng" dirty="0" smtClean="0">
                <a:latin typeface="HfW precursive" panose="00000500000000000000" pitchFamily="2" charset="0"/>
              </a:rPr>
              <a:t>On the first day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Military manoeuvres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Augury trail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Roman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Romulus and Remus plays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Bedtime- bunkbeds</a:t>
            </a:r>
          </a:p>
          <a:p>
            <a:endParaRPr lang="en-GB" sz="2100" dirty="0">
              <a:latin typeface="HfW precursive" panose="00000500000000000000" pitchFamily="2" charset="0"/>
            </a:endParaRPr>
          </a:p>
          <a:p>
            <a:r>
              <a:rPr lang="en-GB" sz="2100" u="sng" dirty="0" smtClean="0">
                <a:latin typeface="HfW precursive" panose="00000500000000000000" pitchFamily="2" charset="0"/>
              </a:rPr>
              <a:t>On the second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archery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Fire lighting- flint and steel and fire strikers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Roman artefacts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Roman banquet- hosted by Julius Flavius: costumes,  dancing, singing </a:t>
            </a:r>
          </a:p>
          <a:p>
            <a:endParaRPr lang="en-GB" sz="2100" dirty="0">
              <a:latin typeface="HfW precursive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u="sng" dirty="0" smtClean="0">
                <a:latin typeface="HfW precursive" panose="00000500000000000000" pitchFamily="2" charset="0"/>
              </a:rPr>
              <a:t>On the last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 smtClean="0">
                <a:latin typeface="HfW precursive" panose="00000500000000000000" pitchFamily="2" charset="0"/>
              </a:rPr>
              <a:t>Boudicca’s Revolt</a:t>
            </a:r>
          </a:p>
          <a:p>
            <a:r>
              <a:rPr lang="en-GB" sz="2100" dirty="0" smtClean="0">
                <a:latin typeface="HfW precursive" panose="00000500000000000000" pitchFamily="2" charset="0"/>
              </a:rPr>
              <a:t>The </a:t>
            </a:r>
            <a:r>
              <a:rPr lang="en-GB" sz="2100" dirty="0" err="1" smtClean="0">
                <a:latin typeface="HfW precursive" panose="00000500000000000000" pitchFamily="2" charset="0"/>
              </a:rPr>
              <a:t>Inceni</a:t>
            </a:r>
            <a:r>
              <a:rPr lang="en-GB" sz="2100" dirty="0" smtClean="0">
                <a:latin typeface="HfW precursive" panose="00000500000000000000" pitchFamily="2" charset="0"/>
              </a:rPr>
              <a:t> tribe, led by queen Boudicca, rebelled against Rome. They refused to pay their taxes. There was an uprising and a battle took place. </a:t>
            </a:r>
            <a:endParaRPr lang="en-GB" sz="2100" dirty="0">
              <a:latin typeface="HfW precursive" panose="00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80509" y="215689"/>
            <a:ext cx="6234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HfW cursive" panose="00000500000000000000" pitchFamily="2" charset="0"/>
              </a:rPr>
              <a:t>Main Body Ideas</a:t>
            </a:r>
            <a:endParaRPr lang="en-GB" sz="28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236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6145" y="369455"/>
            <a:ext cx="997527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HfW cursive" panose="00000500000000000000" pitchFamily="2" charset="0"/>
              </a:rPr>
              <a:t>Once settled, we headed outside to learn about how the Romans used military manoeuvers to train for a potential battle. After listening to instructions on how to create the formations, we worked as two teams to protect our fellow soldiers and leaders. Wielding a shield in our left hand and a gladius sword in our right, we prepared for battle by creating an impenetrable shield wall.  Next, we created a wedge to penetrate enemy lines, then an orb around our leader and finally a testudo to protect our men against projectiles. Without a doubt, the testudo was my favourite formation, as the teachers threw soft, foam rocks at us, which was hilarious! </a:t>
            </a:r>
          </a:p>
          <a:p>
            <a:endParaRPr lang="en-GB" sz="2000" dirty="0">
              <a:latin typeface="HfW cursive" panose="00000500000000000000" pitchFamily="2" charset="0"/>
            </a:endParaRPr>
          </a:p>
          <a:p>
            <a:r>
              <a:rPr lang="en-GB" sz="2000" dirty="0" smtClean="0">
                <a:latin typeface="HfW cursive" panose="00000500000000000000" pitchFamily="2" charset="0"/>
              </a:rPr>
              <a:t>After that, we joined the augurs on an exciting expedition around the magnificent, tranquil grounds. I enjoyed repeating the chant with them and listening out for signs from the Gods. Unexpectedly, I was really good at the odd and even game and wished we could have played for longer. Mysteriously, a flock of birds were spotted overhead and I still think that it was a sign from Jupiter. We continued on our journey and found ourselves amongst animals. Never in my life had I seen a goat wink, but one did, which we were told meant good luck!</a:t>
            </a:r>
            <a:endParaRPr lang="en-GB" sz="2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857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Oval 5">
            <a:extLst>
              <a:ext uri="{FF2B5EF4-FFF2-40B4-BE49-F238E27FC236}">
                <a16:creationId xmlns:a16="http://schemas.microsoft.com/office/drawing/2014/main" id="{6C644B50-8157-4097-86C3-E82FFA485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2133601"/>
            <a:ext cx="3816350" cy="208756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600" dirty="0">
                <a:latin typeface="Comic Sans MS" panose="030F0702030302020204" pitchFamily="66" charset="0"/>
              </a:rPr>
              <a:t>Concluding </a:t>
            </a:r>
          </a:p>
          <a:p>
            <a:pPr algn="ctr" eaLnBrk="1" hangingPunct="1"/>
            <a:r>
              <a:rPr lang="en-GB" altLang="en-US" sz="3600" dirty="0">
                <a:latin typeface="Comic Sans MS" panose="030F0702030302020204" pitchFamily="66" charset="0"/>
              </a:rPr>
              <a:t>Paragraph</a:t>
            </a:r>
            <a:endParaRPr lang="en-US" altLang="en-US" sz="3600" dirty="0">
              <a:latin typeface="Comic Sans MS" panose="030F0702030302020204" pitchFamily="66" charset="0"/>
            </a:endParaRPr>
          </a:p>
        </p:txBody>
      </p:sp>
      <p:sp>
        <p:nvSpPr>
          <p:cNvPr id="13318" name="Oval 6">
            <a:extLst>
              <a:ext uri="{FF2B5EF4-FFF2-40B4-BE49-F238E27FC236}">
                <a16:creationId xmlns:a16="http://schemas.microsoft.com/office/drawing/2014/main" id="{922CD621-AF53-4BE9-872F-7967CCDCD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04814"/>
            <a:ext cx="2951163" cy="18002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400" dirty="0">
                <a:latin typeface="Comic Sans MS" panose="030F0702030302020204" pitchFamily="66" charset="0"/>
              </a:rPr>
              <a:t>Sum up the visit</a:t>
            </a:r>
            <a:endParaRPr lang="en-US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3319" name="Oval 7">
            <a:extLst>
              <a:ext uri="{FF2B5EF4-FFF2-40B4-BE49-F238E27FC236}">
                <a16:creationId xmlns:a16="http://schemas.microsoft.com/office/drawing/2014/main" id="{8CE1C241-8DDD-4061-83ED-509600C36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1" y="404814"/>
            <a:ext cx="2951163" cy="18002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400" dirty="0">
                <a:latin typeface="Comic Sans MS" panose="030F0702030302020204" pitchFamily="66" charset="0"/>
              </a:rPr>
              <a:t>Say what you </a:t>
            </a:r>
          </a:p>
          <a:p>
            <a:pPr algn="ctr" eaLnBrk="1" hangingPunct="1"/>
            <a:r>
              <a:rPr lang="en-GB" altLang="en-US" sz="2400" dirty="0">
                <a:latin typeface="Comic Sans MS" panose="030F0702030302020204" pitchFamily="66" charset="0"/>
              </a:rPr>
              <a:t>enjoyed</a:t>
            </a:r>
            <a:endParaRPr lang="en-US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3320" name="Oval 8">
            <a:extLst>
              <a:ext uri="{FF2B5EF4-FFF2-40B4-BE49-F238E27FC236}">
                <a16:creationId xmlns:a16="http://schemas.microsoft.com/office/drawing/2014/main" id="{416C0E13-36F5-4DEC-BB03-D3D836527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1"/>
            <a:ext cx="2951163" cy="18002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400" dirty="0">
                <a:latin typeface="Comic Sans MS" panose="030F0702030302020204" pitchFamily="66" charset="0"/>
              </a:rPr>
              <a:t>Say what you</a:t>
            </a:r>
          </a:p>
          <a:p>
            <a:pPr algn="ctr" eaLnBrk="1" hangingPunct="1"/>
            <a:r>
              <a:rPr lang="en-GB" altLang="en-US" sz="2400" dirty="0">
                <a:latin typeface="Comic Sans MS" panose="030F0702030302020204" pitchFamily="66" charset="0"/>
              </a:rPr>
              <a:t>learnt</a:t>
            </a:r>
            <a:endParaRPr lang="en-US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13321" name="Oval 9">
            <a:extLst>
              <a:ext uri="{FF2B5EF4-FFF2-40B4-BE49-F238E27FC236}">
                <a16:creationId xmlns:a16="http://schemas.microsoft.com/office/drawing/2014/main" id="{8B80BA60-073C-4BF8-B116-FF59C0B75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1" y="4221164"/>
            <a:ext cx="2951163" cy="18002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000" dirty="0">
                <a:latin typeface="Comic Sans MS" panose="030F0702030302020204" pitchFamily="66" charset="0"/>
              </a:rPr>
              <a:t>Recommend others</a:t>
            </a:r>
          </a:p>
          <a:p>
            <a:pPr algn="ctr" eaLnBrk="1" hangingPunct="1"/>
            <a:r>
              <a:rPr lang="en-GB" altLang="en-US" sz="2000" dirty="0">
                <a:latin typeface="Comic Sans MS" panose="030F0702030302020204" pitchFamily="66" charset="0"/>
              </a:rPr>
              <a:t>who may</a:t>
            </a:r>
          </a:p>
          <a:p>
            <a:pPr algn="ctr" eaLnBrk="1" hangingPunct="1"/>
            <a:r>
              <a:rPr lang="en-GB" altLang="en-US" sz="2000" dirty="0">
                <a:latin typeface="Comic Sans MS" panose="030F0702030302020204" pitchFamily="66" charset="0"/>
              </a:rPr>
              <a:t>enjoy it</a:t>
            </a:r>
            <a:endParaRPr lang="en-US" altLang="en-US" sz="2000" dirty="0">
              <a:latin typeface="Comic Sans MS" panose="030F0702030302020204" pitchFamily="66" charset="0"/>
            </a:endParaRPr>
          </a:p>
        </p:txBody>
      </p:sp>
      <p:sp>
        <p:nvSpPr>
          <p:cNvPr id="6152" name="Line 10">
            <a:extLst>
              <a:ext uri="{FF2B5EF4-FFF2-40B4-BE49-F238E27FC236}">
                <a16:creationId xmlns:a16="http://schemas.microsoft.com/office/drawing/2014/main" id="{E1D3F44E-A7D4-493E-A38C-1ED6208211E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40238" y="3933825"/>
            <a:ext cx="360362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53" name="Line 11">
            <a:extLst>
              <a:ext uri="{FF2B5EF4-FFF2-40B4-BE49-F238E27FC236}">
                <a16:creationId xmlns:a16="http://schemas.microsoft.com/office/drawing/2014/main" id="{7DDF7EB2-F305-4CC0-9E4F-FB9D77B8FD3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11676" y="1989138"/>
            <a:ext cx="3603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54" name="Line 12">
            <a:extLst>
              <a:ext uri="{FF2B5EF4-FFF2-40B4-BE49-F238E27FC236}">
                <a16:creationId xmlns:a16="http://schemas.microsoft.com/office/drawing/2014/main" id="{26C34D60-4FD5-43B2-B1D7-2700701C12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19964" y="1916113"/>
            <a:ext cx="2889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55" name="Line 13">
            <a:extLst>
              <a:ext uri="{FF2B5EF4-FFF2-40B4-BE49-F238E27FC236}">
                <a16:creationId xmlns:a16="http://schemas.microsoft.com/office/drawing/2014/main" id="{E25C0372-0567-41B7-8B30-5AC4FBE00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7535863" y="3933826"/>
            <a:ext cx="360362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34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  <p:bldP spid="13319" grpId="0" animBg="1"/>
      <p:bldP spid="13320" grpId="0" animBg="1"/>
      <p:bldP spid="133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16000" y="849745"/>
            <a:ext cx="101045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Friday 5</a:t>
            </a:r>
            <a:r>
              <a:rPr lang="en-GB" sz="2400" baseline="30000" dirty="0" smtClean="0">
                <a:latin typeface="HfW cursive" panose="00000500000000000000" pitchFamily="2" charset="0"/>
              </a:rPr>
              <a:t>th</a:t>
            </a:r>
            <a:r>
              <a:rPr lang="en-GB" sz="2400" dirty="0" smtClean="0">
                <a:latin typeface="HfW cursive" panose="00000500000000000000" pitchFamily="2" charset="0"/>
              </a:rPr>
              <a:t> November 2021, was our last day at </a:t>
            </a:r>
            <a:r>
              <a:rPr lang="en-GB" sz="2400" dirty="0" err="1" smtClean="0">
                <a:latin typeface="HfW cursive" panose="00000500000000000000" pitchFamily="2" charset="0"/>
              </a:rPr>
              <a:t>Ufton</a:t>
            </a:r>
            <a:r>
              <a:rPr lang="en-GB" sz="2400" dirty="0" smtClean="0">
                <a:latin typeface="HfW cursive" panose="00000500000000000000" pitchFamily="2" charset="0"/>
              </a:rPr>
              <a:t> Court. Before leaving, we acted out Boudicca’s Revolt which ended a battle between the Romans and the </a:t>
            </a:r>
            <a:r>
              <a:rPr lang="en-GB" sz="2400" dirty="0" err="1" smtClean="0">
                <a:latin typeface="HfW cursive" panose="00000500000000000000" pitchFamily="2" charset="0"/>
              </a:rPr>
              <a:t>Inceni</a:t>
            </a:r>
            <a:r>
              <a:rPr lang="en-GB" sz="2400" dirty="0" smtClean="0">
                <a:latin typeface="HfW cursive" panose="00000500000000000000" pitchFamily="2" charset="0"/>
              </a:rPr>
              <a:t> tribe. I was a Roman soldier and I loved chanting, ‘all hail Rome!’ I learned so much about Boudicca and the </a:t>
            </a:r>
            <a:r>
              <a:rPr lang="en-GB" sz="2400" dirty="0" err="1" smtClean="0">
                <a:latin typeface="HfW cursive" panose="00000500000000000000" pitchFamily="2" charset="0"/>
              </a:rPr>
              <a:t>Inceni</a:t>
            </a:r>
            <a:r>
              <a:rPr lang="en-GB" sz="2400" dirty="0" smtClean="0">
                <a:latin typeface="HfW cursive" panose="00000500000000000000" pitchFamily="2" charset="0"/>
              </a:rPr>
              <a:t> tribe, as well as why they rebelled. I found it very sad that she drank poison at the end. I can imagine that the Romans were very mad that she outsmarted them! After lunch, it was time to gather our things and head back to school on the coach. I have many highlights from the trip, but my best are definitely shooting a real arrow and attending a real Roman banquet. I simply loved the food and the setting.  Despite missing my parents, I had the most wonderful time at </a:t>
            </a:r>
            <a:r>
              <a:rPr lang="en-GB" sz="2400" dirty="0" err="1" smtClean="0">
                <a:latin typeface="HfW cursive" panose="00000500000000000000" pitchFamily="2" charset="0"/>
              </a:rPr>
              <a:t>Ufton</a:t>
            </a:r>
            <a:r>
              <a:rPr lang="en-GB" sz="2400" dirty="0" smtClean="0">
                <a:latin typeface="HfW cursive" panose="00000500000000000000" pitchFamily="2" charset="0"/>
              </a:rPr>
              <a:t> Court and I would certainly go again! </a:t>
            </a:r>
            <a:endParaRPr lang="en-GB" sz="2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68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259" y="848165"/>
            <a:ext cx="794327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 </a:t>
            </a:r>
            <a:endParaRPr lang="en-GB" sz="3200" dirty="0"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solidFill>
                  <a:srgbClr val="00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Let’s begin by reading over our work from last week. Edit and red pen any positive changes to your work. </a:t>
            </a: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solidFill>
                  <a:srgbClr val="00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(10 minutes)</a:t>
            </a:r>
          </a:p>
          <a:p>
            <a:pPr algn="ctr" fontAlgn="base">
              <a:spcAft>
                <a:spcPts val="0"/>
              </a:spcAft>
            </a:pPr>
            <a:endParaRPr lang="en-GB" sz="2800" dirty="0">
              <a:solidFill>
                <a:srgbClr val="000000"/>
              </a:solidFill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solidFill>
                  <a:srgbClr val="00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Start writing out your introduction, main and conclusion in neat in your books. </a:t>
            </a:r>
          </a:p>
          <a:p>
            <a:pPr algn="ctr" fontAlgn="base">
              <a:spcAft>
                <a:spcPts val="0"/>
              </a:spcAft>
            </a:pP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 </a:t>
            </a:r>
            <a:endParaRPr lang="en-GB" sz="2800" dirty="0"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  <a:ea typeface="Times New Roman" panose="02020603050405020304" pitchFamily="18" charset="0"/>
              </a:rPr>
              <a:t> </a:t>
            </a:r>
            <a:endParaRPr lang="en-GB" sz="3200" dirty="0"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rgbClr val="FF0000"/>
                </a:solidFill>
                <a:latin typeface="HfW cursive" panose="000005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Red Pen: </a:t>
            </a:r>
            <a:r>
              <a:rPr lang="en-US" dirty="0">
                <a:solidFill>
                  <a:srgbClr val="FF0000"/>
                </a:solidFill>
                <a:latin typeface="HfW cursive" panose="000005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look at the formal recount success criteria. Have you included everything you need to? Is there anything you have missed that you need to include? Write a sentence or two to meet any missing points from the success criteria.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 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240666"/>
              </p:ext>
            </p:extLst>
          </p:nvPr>
        </p:nvGraphicFramePr>
        <p:xfrm>
          <a:off x="8565530" y="3448877"/>
          <a:ext cx="3547860" cy="20596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3930">
                  <a:extLst>
                    <a:ext uri="{9D8B030D-6E8A-4147-A177-3AD203B41FA5}">
                      <a16:colId xmlns:a16="http://schemas.microsoft.com/office/drawing/2014/main" val="397868452"/>
                    </a:ext>
                  </a:extLst>
                </a:gridCol>
                <a:gridCol w="1773930">
                  <a:extLst>
                    <a:ext uri="{9D8B030D-6E8A-4147-A177-3AD203B41FA5}">
                      <a16:colId xmlns:a16="http://schemas.microsoft.com/office/drawing/2014/main" val="3787869855"/>
                    </a:ext>
                  </a:extLst>
                </a:gridCol>
              </a:tblGrid>
              <a:tr h="68602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Success Criteria for Formal Recount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056242"/>
                  </a:ext>
                </a:extLst>
              </a:tr>
              <a:tr h="196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Formal language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6815138"/>
                  </a:ext>
                </a:extLst>
              </a:tr>
              <a:tr h="1888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Fronted adverbials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7027193"/>
                  </a:ext>
                </a:extLst>
              </a:tr>
              <a:tr h="196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Time adverbials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4829415"/>
                  </a:ext>
                </a:extLst>
              </a:tr>
              <a:tr h="1888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Conjunctions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193269"/>
                  </a:ext>
                </a:extLst>
              </a:tr>
              <a:tr h="196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Chronological order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1664178"/>
                  </a:ext>
                </a:extLst>
              </a:tr>
              <a:tr h="196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Past tense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3816542"/>
                  </a:ext>
                </a:extLst>
              </a:tr>
              <a:tr h="1888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Paragraphs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7566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2381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674</Words>
  <Application>Microsoft Office PowerPoint</Application>
  <PresentationFormat>Widescreen</PresentationFormat>
  <Paragraphs>72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Cambria</vt:lpstr>
      <vt:lpstr>Comic Sans MS</vt:lpstr>
      <vt:lpstr>HfW cursive</vt:lpstr>
      <vt:lpstr>HfW precursive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8</cp:revision>
  <dcterms:created xsi:type="dcterms:W3CDTF">2021-11-18T17:47:54Z</dcterms:created>
  <dcterms:modified xsi:type="dcterms:W3CDTF">2021-11-21T21:31:26Z</dcterms:modified>
</cp:coreProperties>
</file>