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3" r:id="rId7"/>
    <p:sldId id="264" r:id="rId8"/>
    <p:sldId id="265" r:id="rId9"/>
    <p:sldId id="266" r:id="rId10"/>
    <p:sldId id="267" r:id="rId11"/>
    <p:sldId id="268" r:id="rId12"/>
    <p:sldId id="269" r:id="rId13"/>
    <p:sldId id="270" r:id="rId14"/>
    <p:sldId id="271" r:id="rId15"/>
    <p:sldId id="273" r:id="rId16"/>
    <p:sldId id="274" r:id="rId17"/>
    <p:sldId id="275" r:id="rId18"/>
    <p:sldId id="276" r:id="rId19"/>
    <p:sldId id="277" r:id="rId20"/>
    <p:sldId id="278" r:id="rId21"/>
    <p:sldId id="279" r:id="rId22"/>
    <p:sldId id="280" r:id="rId23"/>
    <p:sldId id="281" r:id="rId24"/>
    <p:sldId id="283" r:id="rId25"/>
    <p:sldId id="284" r:id="rId26"/>
    <p:sldId id="282"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Emily Fenner" initials="EF" lastIdx="1" clrIdx="0">
    <p:extLst>
      <p:ext uri="{19B8F6BF-5375-455C-9EA6-DF929625EA0E}">
        <p15:presenceInfo xmlns:p15="http://schemas.microsoft.com/office/powerpoint/2012/main" userId="S-1-5-21-445685737-710781008-2806010839-6108"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9" d="100"/>
          <a:sy n="69"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52CBB5F-906B-4389-8290-EE30D347377C}" type="datetimeFigureOut">
              <a:rPr lang="en-GB" smtClean="0"/>
              <a:t>07/11/2020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0D51EF-35B3-4575-A55E-431C6E9A6823}"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869810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52CBB5F-906B-4389-8290-EE30D347377C}" type="datetimeFigureOut">
              <a:rPr lang="en-GB" smtClean="0"/>
              <a:t>07/11/2020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0D51EF-35B3-4575-A55E-431C6E9A6823}" type="slidenum">
              <a:rPr lang="en-GB" smtClean="0"/>
              <a:t>‹#›</a:t>
            </a:fld>
            <a:endParaRPr lang="en-GB"/>
          </a:p>
        </p:txBody>
      </p:sp>
    </p:spTree>
    <p:extLst>
      <p:ext uri="{BB962C8B-B14F-4D97-AF65-F5344CB8AC3E}">
        <p14:creationId xmlns:p14="http://schemas.microsoft.com/office/powerpoint/2010/main" val="34814727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52CBB5F-906B-4389-8290-EE30D347377C}" type="datetimeFigureOut">
              <a:rPr lang="en-GB" smtClean="0"/>
              <a:t>07/11/2020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0D51EF-35B3-4575-A55E-431C6E9A6823}"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846025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52CBB5F-906B-4389-8290-EE30D347377C}" type="datetimeFigureOut">
              <a:rPr lang="en-GB" smtClean="0"/>
              <a:t>07/11/2020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20D51EF-35B3-4575-A55E-431C6E9A6823}" type="slidenum">
              <a:rPr lang="en-GB" smtClean="0"/>
              <a:t>‹#›</a:t>
            </a:fld>
            <a:endParaRPr lang="en-GB"/>
          </a:p>
        </p:txBody>
      </p:sp>
    </p:spTree>
    <p:extLst>
      <p:ext uri="{BB962C8B-B14F-4D97-AF65-F5344CB8AC3E}">
        <p14:creationId xmlns:p14="http://schemas.microsoft.com/office/powerpoint/2010/main" val="14579418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52CBB5F-906B-4389-8290-EE30D347377C}" type="datetimeFigureOut">
              <a:rPr lang="en-GB" smtClean="0"/>
              <a:t>07/11/2020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20D51EF-35B3-4575-A55E-431C6E9A6823}" type="slidenum">
              <a:rPr lang="en-GB" smtClean="0"/>
              <a:t>‹#›</a:t>
            </a:fld>
            <a:endParaRPr lang="en-GB"/>
          </a:p>
        </p:txBody>
      </p:sp>
    </p:spTree>
    <p:extLst>
      <p:ext uri="{BB962C8B-B14F-4D97-AF65-F5344CB8AC3E}">
        <p14:creationId xmlns:p14="http://schemas.microsoft.com/office/powerpoint/2010/main" val="3783742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52CBB5F-906B-4389-8290-EE30D347377C}" type="datetimeFigureOut">
              <a:rPr lang="en-GB" smtClean="0"/>
              <a:t>07/11/2020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20D51EF-35B3-4575-A55E-431C6E9A6823}" type="slidenum">
              <a:rPr lang="en-GB" smtClean="0"/>
              <a:t>‹#›</a:t>
            </a:fld>
            <a:endParaRPr lang="en-GB"/>
          </a:p>
        </p:txBody>
      </p:sp>
    </p:spTree>
    <p:extLst>
      <p:ext uri="{BB962C8B-B14F-4D97-AF65-F5344CB8AC3E}">
        <p14:creationId xmlns:p14="http://schemas.microsoft.com/office/powerpoint/2010/main" val="18440933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E52CBB5F-906B-4389-8290-EE30D347377C}" type="datetimeFigureOut">
              <a:rPr lang="en-GB" smtClean="0"/>
              <a:t>07/11/2020</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B20D51EF-35B3-4575-A55E-431C6E9A6823}" type="slidenum">
              <a:rPr lang="en-GB" smtClean="0"/>
              <a:t>‹#›</a:t>
            </a:fld>
            <a:endParaRPr lang="en-GB"/>
          </a:p>
        </p:txBody>
      </p:sp>
    </p:spTree>
    <p:extLst>
      <p:ext uri="{BB962C8B-B14F-4D97-AF65-F5344CB8AC3E}">
        <p14:creationId xmlns:p14="http://schemas.microsoft.com/office/powerpoint/2010/main" val="3709818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E52CBB5F-906B-4389-8290-EE30D347377C}" type="datetimeFigureOut">
              <a:rPr lang="en-GB" smtClean="0"/>
              <a:t>07/11/2020</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B20D51EF-35B3-4575-A55E-431C6E9A6823}" type="slidenum">
              <a:rPr lang="en-GB" smtClean="0"/>
              <a:t>‹#›</a:t>
            </a:fld>
            <a:endParaRPr lang="en-GB"/>
          </a:p>
        </p:txBody>
      </p:sp>
    </p:spTree>
    <p:extLst>
      <p:ext uri="{BB962C8B-B14F-4D97-AF65-F5344CB8AC3E}">
        <p14:creationId xmlns:p14="http://schemas.microsoft.com/office/powerpoint/2010/main" val="7790044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52CBB5F-906B-4389-8290-EE30D347377C}" type="datetimeFigureOut">
              <a:rPr lang="en-GB" smtClean="0"/>
              <a:t>07/11/2020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20D51EF-35B3-4575-A55E-431C6E9A6823}" type="slidenum">
              <a:rPr lang="en-GB" smtClean="0"/>
              <a:t>‹#›</a:t>
            </a:fld>
            <a:endParaRPr lang="en-GB"/>
          </a:p>
        </p:txBody>
      </p:sp>
    </p:spTree>
    <p:extLst>
      <p:ext uri="{BB962C8B-B14F-4D97-AF65-F5344CB8AC3E}">
        <p14:creationId xmlns:p14="http://schemas.microsoft.com/office/powerpoint/2010/main" val="2003040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52CBB5F-906B-4389-8290-EE30D347377C}" type="datetimeFigureOut">
              <a:rPr lang="en-GB" smtClean="0"/>
              <a:t>07/11/2020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0D51EF-35B3-4575-A55E-431C6E9A6823}" type="slidenum">
              <a:rPr lang="en-GB" smtClean="0"/>
              <a:t>‹#›</a:t>
            </a:fld>
            <a:endParaRPr lang="en-GB"/>
          </a:p>
        </p:txBody>
      </p:sp>
    </p:spTree>
    <p:extLst>
      <p:ext uri="{BB962C8B-B14F-4D97-AF65-F5344CB8AC3E}">
        <p14:creationId xmlns:p14="http://schemas.microsoft.com/office/powerpoint/2010/main" val="19735497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52CBB5F-906B-4389-8290-EE30D347377C}" type="datetimeFigureOut">
              <a:rPr lang="en-GB" smtClean="0"/>
              <a:t>07/11/2020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0D51EF-35B3-4575-A55E-431C6E9A6823}" type="slidenum">
              <a:rPr lang="en-GB" smtClean="0"/>
              <a:t>‹#›</a:t>
            </a:fld>
            <a:endParaRPr lang="en-GB"/>
          </a:p>
        </p:txBody>
      </p:sp>
    </p:spTree>
    <p:extLst>
      <p:ext uri="{BB962C8B-B14F-4D97-AF65-F5344CB8AC3E}">
        <p14:creationId xmlns:p14="http://schemas.microsoft.com/office/powerpoint/2010/main" val="30086215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E52CBB5F-906B-4389-8290-EE30D347377C}" type="datetimeFigureOut">
              <a:rPr lang="en-GB" smtClean="0"/>
              <a:t>07/11/2020</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B20D51EF-35B3-4575-A55E-431C6E9A6823}"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60005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7F4A8B-F20C-42A6-BF40-87D461A0E198}"/>
              </a:ext>
            </a:extLst>
          </p:cNvPr>
          <p:cNvSpPr>
            <a:spLocks noGrp="1"/>
          </p:cNvSpPr>
          <p:nvPr>
            <p:ph type="ctrTitle"/>
          </p:nvPr>
        </p:nvSpPr>
        <p:spPr/>
        <p:txBody>
          <a:bodyPr>
            <a:normAutofit/>
          </a:bodyPr>
          <a:lstStyle/>
          <a:p>
            <a:r>
              <a:rPr lang="en-GB" sz="6000" dirty="0">
                <a:latin typeface="Comic Sans MS" panose="030F0702030302020204" pitchFamily="66" charset="0"/>
              </a:rPr>
              <a:t>Monday 9</a:t>
            </a:r>
            <a:r>
              <a:rPr lang="en-GB" sz="6000" baseline="30000" dirty="0">
                <a:latin typeface="Comic Sans MS" panose="030F0702030302020204" pitchFamily="66" charset="0"/>
              </a:rPr>
              <a:t>th</a:t>
            </a:r>
            <a:r>
              <a:rPr lang="en-GB" sz="6000" dirty="0">
                <a:latin typeface="Comic Sans MS" panose="030F0702030302020204" pitchFamily="66" charset="0"/>
              </a:rPr>
              <a:t> November 2020</a:t>
            </a:r>
          </a:p>
        </p:txBody>
      </p:sp>
      <p:sp>
        <p:nvSpPr>
          <p:cNvPr id="3" name="Subtitle 2">
            <a:extLst>
              <a:ext uri="{FF2B5EF4-FFF2-40B4-BE49-F238E27FC236}">
                <a16:creationId xmlns:a16="http://schemas.microsoft.com/office/drawing/2014/main" id="{2538906E-2F13-46F3-B94A-42710B90D562}"/>
              </a:ext>
            </a:extLst>
          </p:cNvPr>
          <p:cNvSpPr>
            <a:spLocks noGrp="1"/>
          </p:cNvSpPr>
          <p:nvPr>
            <p:ph type="subTitle" idx="1"/>
          </p:nvPr>
        </p:nvSpPr>
        <p:spPr/>
        <p:txBody>
          <a:bodyPr>
            <a:normAutofit fontScale="85000" lnSpcReduction="20000"/>
          </a:bodyPr>
          <a:lstStyle/>
          <a:p>
            <a:pPr fontAlgn="base"/>
            <a:r>
              <a:rPr lang="en-GB" cap="none" dirty="0">
                <a:latin typeface="Comic Sans MS" panose="030F0702030302020204" pitchFamily="66" charset="0"/>
              </a:rPr>
              <a:t>LO: Write with purpose.</a:t>
            </a:r>
          </a:p>
          <a:p>
            <a:pPr fontAlgn="base"/>
            <a:r>
              <a:rPr lang="en-GB" cap="none" dirty="0">
                <a:latin typeface="Comic Sans MS" panose="030F0702030302020204" pitchFamily="66" charset="0"/>
              </a:rPr>
              <a:t>      </a:t>
            </a:r>
            <a:r>
              <a:rPr lang="en-US" cap="none" dirty="0">
                <a:latin typeface="Comic Sans MS" panose="030F0702030302020204" pitchFamily="66" charset="0"/>
              </a:rPr>
              <a:t>To use imaginative description. </a:t>
            </a:r>
          </a:p>
          <a:p>
            <a:pPr fontAlgn="base"/>
            <a:r>
              <a:rPr lang="en-US" cap="none" dirty="0">
                <a:latin typeface="Comic Sans MS" panose="030F0702030302020204" pitchFamily="66" charset="0"/>
              </a:rPr>
              <a:t>C: Roman Gods</a:t>
            </a:r>
            <a:endParaRPr lang="en-GB" cap="none" dirty="0">
              <a:latin typeface="Comic Sans MS" panose="030F0702030302020204" pitchFamily="66" charset="0"/>
            </a:endParaRPr>
          </a:p>
        </p:txBody>
      </p:sp>
    </p:spTree>
    <p:extLst>
      <p:ext uri="{BB962C8B-B14F-4D97-AF65-F5344CB8AC3E}">
        <p14:creationId xmlns:p14="http://schemas.microsoft.com/office/powerpoint/2010/main" val="29874735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1965E1-031B-44BF-9738-6891A7E4E772}"/>
              </a:ext>
            </a:extLst>
          </p:cNvPr>
          <p:cNvSpPr>
            <a:spLocks noGrp="1"/>
          </p:cNvSpPr>
          <p:nvPr>
            <p:ph type="title"/>
          </p:nvPr>
        </p:nvSpPr>
        <p:spPr/>
        <p:txBody>
          <a:bodyPr/>
          <a:lstStyle/>
          <a:p>
            <a:r>
              <a:rPr lang="en-GB" dirty="0">
                <a:latin typeface="Comic Sans MS" panose="030F0702030302020204" pitchFamily="66" charset="0"/>
              </a:rPr>
              <a:t>Starter: Five Sentence Story</a:t>
            </a:r>
          </a:p>
        </p:txBody>
      </p:sp>
      <p:graphicFrame>
        <p:nvGraphicFramePr>
          <p:cNvPr id="4" name="Content Placeholder 3">
            <a:extLst>
              <a:ext uri="{FF2B5EF4-FFF2-40B4-BE49-F238E27FC236}">
                <a16:creationId xmlns:a16="http://schemas.microsoft.com/office/drawing/2014/main" id="{FEB4506F-5240-4470-BE3A-E8E22173359D}"/>
              </a:ext>
            </a:extLst>
          </p:cNvPr>
          <p:cNvGraphicFramePr>
            <a:graphicFrameLocks noGrp="1"/>
          </p:cNvGraphicFramePr>
          <p:nvPr>
            <p:ph idx="1"/>
            <p:extLst>
              <p:ext uri="{D42A27DB-BD31-4B8C-83A1-F6EECF244321}">
                <p14:modId xmlns:p14="http://schemas.microsoft.com/office/powerpoint/2010/main" val="1567415003"/>
              </p:ext>
            </p:extLst>
          </p:nvPr>
        </p:nvGraphicFramePr>
        <p:xfrm>
          <a:off x="1096963" y="1846263"/>
          <a:ext cx="10058400" cy="370840"/>
        </p:xfrm>
        <a:graphic>
          <a:graphicData uri="http://schemas.openxmlformats.org/drawingml/2006/table">
            <a:tbl>
              <a:tblPr firstRow="1" bandRow="1">
                <a:tableStyleId>{5C22544A-7EE6-4342-B048-85BDC9FD1C3A}</a:tableStyleId>
              </a:tblPr>
              <a:tblGrid>
                <a:gridCol w="2011680">
                  <a:extLst>
                    <a:ext uri="{9D8B030D-6E8A-4147-A177-3AD203B41FA5}">
                      <a16:colId xmlns:a16="http://schemas.microsoft.com/office/drawing/2014/main" val="3675792974"/>
                    </a:ext>
                  </a:extLst>
                </a:gridCol>
                <a:gridCol w="2011680">
                  <a:extLst>
                    <a:ext uri="{9D8B030D-6E8A-4147-A177-3AD203B41FA5}">
                      <a16:colId xmlns:a16="http://schemas.microsoft.com/office/drawing/2014/main" val="1212107055"/>
                    </a:ext>
                  </a:extLst>
                </a:gridCol>
                <a:gridCol w="2011680">
                  <a:extLst>
                    <a:ext uri="{9D8B030D-6E8A-4147-A177-3AD203B41FA5}">
                      <a16:colId xmlns:a16="http://schemas.microsoft.com/office/drawing/2014/main" val="3486936824"/>
                    </a:ext>
                  </a:extLst>
                </a:gridCol>
                <a:gridCol w="2011680">
                  <a:extLst>
                    <a:ext uri="{9D8B030D-6E8A-4147-A177-3AD203B41FA5}">
                      <a16:colId xmlns:a16="http://schemas.microsoft.com/office/drawing/2014/main" val="2126431191"/>
                    </a:ext>
                  </a:extLst>
                </a:gridCol>
                <a:gridCol w="2011680">
                  <a:extLst>
                    <a:ext uri="{9D8B030D-6E8A-4147-A177-3AD203B41FA5}">
                      <a16:colId xmlns:a16="http://schemas.microsoft.com/office/drawing/2014/main" val="338206467"/>
                    </a:ext>
                  </a:extLst>
                </a:gridCol>
              </a:tblGrid>
              <a:tr h="370840">
                <a:tc>
                  <a:txBody>
                    <a:bodyPr/>
                    <a:lstStyle/>
                    <a:p>
                      <a:pPr algn="ctr"/>
                      <a:r>
                        <a:rPr lang="en-GB" b="0" dirty="0">
                          <a:latin typeface="Comic Sans MS" panose="030F0702030302020204" pitchFamily="66" charset="0"/>
                        </a:rPr>
                        <a:t>Once upon a time</a:t>
                      </a:r>
                    </a:p>
                  </a:txBody>
                  <a:tcPr/>
                </a:tc>
                <a:tc>
                  <a:txBody>
                    <a:bodyPr/>
                    <a:lstStyle/>
                    <a:p>
                      <a:pPr algn="ctr"/>
                      <a:r>
                        <a:rPr lang="en-GB" b="0" dirty="0">
                          <a:latin typeface="Comic Sans MS" panose="030F0702030302020204" pitchFamily="66" charset="0"/>
                        </a:rPr>
                        <a:t>One day </a:t>
                      </a:r>
                    </a:p>
                  </a:txBody>
                  <a:tcPr/>
                </a:tc>
                <a:tc>
                  <a:txBody>
                    <a:bodyPr/>
                    <a:lstStyle/>
                    <a:p>
                      <a:pPr algn="ctr"/>
                      <a:r>
                        <a:rPr lang="en-GB" b="0" dirty="0">
                          <a:latin typeface="Comic Sans MS" panose="030F0702030302020204" pitchFamily="66" charset="0"/>
                        </a:rPr>
                        <a:t>Unfortunately </a:t>
                      </a:r>
                    </a:p>
                  </a:txBody>
                  <a:tcPr/>
                </a:tc>
                <a:tc>
                  <a:txBody>
                    <a:bodyPr/>
                    <a:lstStyle/>
                    <a:p>
                      <a:pPr algn="ctr"/>
                      <a:r>
                        <a:rPr lang="en-GB" b="0" dirty="0">
                          <a:latin typeface="Comic Sans MS" panose="030F0702030302020204" pitchFamily="66" charset="0"/>
                        </a:rPr>
                        <a:t>Luckily </a:t>
                      </a:r>
                    </a:p>
                  </a:txBody>
                  <a:tcPr/>
                </a:tc>
                <a:tc>
                  <a:txBody>
                    <a:bodyPr/>
                    <a:lstStyle/>
                    <a:p>
                      <a:pPr algn="ctr"/>
                      <a:r>
                        <a:rPr lang="en-GB" b="0" dirty="0">
                          <a:latin typeface="Comic Sans MS" panose="030F0702030302020204" pitchFamily="66" charset="0"/>
                        </a:rPr>
                        <a:t>Finally </a:t>
                      </a:r>
                    </a:p>
                  </a:txBody>
                  <a:tcPr/>
                </a:tc>
                <a:extLst>
                  <a:ext uri="{0D108BD9-81ED-4DB2-BD59-A6C34878D82A}">
                    <a16:rowId xmlns:a16="http://schemas.microsoft.com/office/drawing/2014/main" val="1924662632"/>
                  </a:ext>
                </a:extLst>
              </a:tr>
            </a:tbl>
          </a:graphicData>
        </a:graphic>
      </p:graphicFrame>
      <p:sp>
        <p:nvSpPr>
          <p:cNvPr id="5" name="TextBox 4">
            <a:extLst>
              <a:ext uri="{FF2B5EF4-FFF2-40B4-BE49-F238E27FC236}">
                <a16:creationId xmlns:a16="http://schemas.microsoft.com/office/drawing/2014/main" id="{A4C551DB-2F1F-45D2-AEB3-8090EA0D142E}"/>
              </a:ext>
            </a:extLst>
          </p:cNvPr>
          <p:cNvSpPr txBox="1"/>
          <p:nvPr/>
        </p:nvSpPr>
        <p:spPr>
          <a:xfrm>
            <a:off x="1096963" y="2415857"/>
            <a:ext cx="10058400" cy="3416320"/>
          </a:xfrm>
          <a:prstGeom prst="rect">
            <a:avLst/>
          </a:prstGeom>
          <a:noFill/>
        </p:spPr>
        <p:txBody>
          <a:bodyPr wrap="square" rtlCol="0">
            <a:spAutoFit/>
          </a:bodyPr>
          <a:lstStyle/>
          <a:p>
            <a:r>
              <a:rPr lang="en-GB" dirty="0">
                <a:latin typeface="Comic Sans MS" panose="030F0702030302020204" pitchFamily="66" charset="0"/>
              </a:rPr>
              <a:t>Create a story starting each sentence with the given connectives. </a:t>
            </a:r>
          </a:p>
          <a:p>
            <a:endParaRPr lang="en-GB" dirty="0">
              <a:latin typeface="Comic Sans MS" panose="030F0702030302020204" pitchFamily="66" charset="0"/>
            </a:endParaRPr>
          </a:p>
          <a:p>
            <a:r>
              <a:rPr lang="en-GB" i="1" dirty="0">
                <a:latin typeface="Comic Sans MS" panose="030F0702030302020204" pitchFamily="66" charset="0"/>
              </a:rPr>
              <a:t>For example:</a:t>
            </a:r>
          </a:p>
          <a:p>
            <a:r>
              <a:rPr lang="en-GB" i="1" dirty="0">
                <a:latin typeface="Comic Sans MS" panose="030F0702030302020204" pitchFamily="66" charset="0"/>
              </a:rPr>
              <a:t>Once upon a time, there was a princess who lived in a tower.</a:t>
            </a:r>
          </a:p>
          <a:p>
            <a:r>
              <a:rPr lang="en-GB" i="1" dirty="0">
                <a:latin typeface="Comic Sans MS" panose="030F0702030302020204" pitchFamily="66" charset="0"/>
              </a:rPr>
              <a:t>One day, she climbed down the tower and escaped.</a:t>
            </a:r>
          </a:p>
          <a:p>
            <a:r>
              <a:rPr lang="en-GB" i="1" dirty="0">
                <a:latin typeface="Comic Sans MS" panose="030F0702030302020204" pitchFamily="66" charset="0"/>
              </a:rPr>
              <a:t>Unfortunately, the wicked king chased her. </a:t>
            </a:r>
          </a:p>
          <a:p>
            <a:r>
              <a:rPr lang="en-GB" i="1" dirty="0">
                <a:latin typeface="Comic Sans MS" panose="030F0702030302020204" pitchFamily="66" charset="0"/>
              </a:rPr>
              <a:t>Luckily, she grew wings and flew away.</a:t>
            </a:r>
          </a:p>
          <a:p>
            <a:r>
              <a:rPr lang="en-GB" i="1" dirty="0">
                <a:latin typeface="Comic Sans MS" panose="030F0702030302020204" pitchFamily="66" charset="0"/>
              </a:rPr>
              <a:t>Finally, she found a little village where everyone had wings. </a:t>
            </a:r>
          </a:p>
          <a:p>
            <a:endParaRPr lang="en-GB" i="1" dirty="0">
              <a:latin typeface="Comic Sans MS" panose="030F0702030302020204" pitchFamily="66" charset="0"/>
            </a:endParaRPr>
          </a:p>
          <a:p>
            <a:r>
              <a:rPr lang="en-GB" dirty="0">
                <a:latin typeface="Comic Sans MS" panose="030F0702030302020204" pitchFamily="66" charset="0"/>
              </a:rPr>
              <a:t>You could create a story about ANYTHING!</a:t>
            </a:r>
          </a:p>
          <a:p>
            <a:endParaRPr lang="en-GB" dirty="0">
              <a:latin typeface="Comic Sans MS" panose="030F0702030302020204" pitchFamily="66" charset="0"/>
            </a:endParaRPr>
          </a:p>
          <a:p>
            <a:endParaRPr lang="en-GB" i="1" dirty="0">
              <a:latin typeface="Comic Sans MS" panose="030F0702030302020204" pitchFamily="66" charset="0"/>
            </a:endParaRPr>
          </a:p>
        </p:txBody>
      </p:sp>
      <p:pic>
        <p:nvPicPr>
          <p:cNvPr id="20482" name="Picture 2" descr="What's the Difference Between Blogging and Storytelling?">
            <a:extLst>
              <a:ext uri="{FF2B5EF4-FFF2-40B4-BE49-F238E27FC236}">
                <a16:creationId xmlns:a16="http://schemas.microsoft.com/office/drawing/2014/main" id="{90CAFF89-D9BB-4DFF-86D7-21B36AF54F58}"/>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458941" y="2680176"/>
            <a:ext cx="4533900"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10073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71FC43-BF0D-45A6-8A2D-6D55625B85F5}"/>
              </a:ext>
            </a:extLst>
          </p:cNvPr>
          <p:cNvSpPr>
            <a:spLocks noGrp="1"/>
          </p:cNvSpPr>
          <p:nvPr>
            <p:ph idx="1"/>
          </p:nvPr>
        </p:nvSpPr>
        <p:spPr/>
        <p:txBody>
          <a:bodyPr>
            <a:normAutofit/>
          </a:bodyPr>
          <a:lstStyle/>
          <a:p>
            <a:pPr algn="ctr"/>
            <a:r>
              <a:rPr lang="en-GB" sz="2800" dirty="0">
                <a:latin typeface="Comic Sans MS" panose="030F0702030302020204" pitchFamily="66" charset="0"/>
              </a:rPr>
              <a:t>You are going to write your own Roman God story today!</a:t>
            </a:r>
          </a:p>
          <a:p>
            <a:endParaRPr lang="en-GB" sz="2800" dirty="0">
              <a:latin typeface="Comic Sans MS" panose="030F0702030302020204" pitchFamily="66" charset="0"/>
            </a:endParaRPr>
          </a:p>
          <a:p>
            <a:pPr algn="ctr"/>
            <a:r>
              <a:rPr lang="en-GB" sz="3200" dirty="0">
                <a:latin typeface="Comic Sans MS" panose="030F0702030302020204" pitchFamily="66" charset="0"/>
              </a:rPr>
              <a:t>Your story will have:</a:t>
            </a:r>
          </a:p>
          <a:p>
            <a:pPr algn="ctr"/>
            <a:r>
              <a:rPr lang="en-GB" sz="3200" dirty="0">
                <a:latin typeface="Comic Sans MS" panose="030F0702030302020204" pitchFamily="66" charset="0"/>
              </a:rPr>
              <a:t>- a beginning</a:t>
            </a:r>
          </a:p>
          <a:p>
            <a:pPr algn="ctr"/>
            <a:r>
              <a:rPr lang="en-GB" sz="3200" dirty="0">
                <a:latin typeface="Comic Sans MS" panose="030F0702030302020204" pitchFamily="66" charset="0"/>
              </a:rPr>
              <a:t>- a middle</a:t>
            </a:r>
          </a:p>
          <a:p>
            <a:pPr algn="ctr"/>
            <a:r>
              <a:rPr lang="en-GB" sz="3200" dirty="0">
                <a:latin typeface="Comic Sans MS" panose="030F0702030302020204" pitchFamily="66" charset="0"/>
              </a:rPr>
              <a:t>- an end </a:t>
            </a:r>
          </a:p>
        </p:txBody>
      </p:sp>
      <p:pic>
        <p:nvPicPr>
          <p:cNvPr id="5" name="Picture 2">
            <a:extLst>
              <a:ext uri="{FF2B5EF4-FFF2-40B4-BE49-F238E27FC236}">
                <a16:creationId xmlns:a16="http://schemas.microsoft.com/office/drawing/2014/main" id="{0F75F857-30D6-4D09-B943-1447E9CE58F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113" y="3465131"/>
            <a:ext cx="1782472" cy="2787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
            <a:extLst>
              <a:ext uri="{FF2B5EF4-FFF2-40B4-BE49-F238E27FC236}">
                <a16:creationId xmlns:a16="http://schemas.microsoft.com/office/drawing/2014/main" id="{C2D2DAE8-4E2E-4187-B7F2-874230BB9CDB}"/>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24088" y="3429000"/>
            <a:ext cx="1199459" cy="2813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
            <a:extLst>
              <a:ext uri="{FF2B5EF4-FFF2-40B4-BE49-F238E27FC236}">
                <a16:creationId xmlns:a16="http://schemas.microsoft.com/office/drawing/2014/main" id="{F625BFA1-89EC-48C3-A03D-2725448D8BDB}"/>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189426" y="3452048"/>
            <a:ext cx="1580280" cy="2813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
            <a:extLst>
              <a:ext uri="{FF2B5EF4-FFF2-40B4-BE49-F238E27FC236}">
                <a16:creationId xmlns:a16="http://schemas.microsoft.com/office/drawing/2014/main" id="{7BB9E972-97A4-4684-A166-5D45395DFC02}"/>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012211" y="3452048"/>
            <a:ext cx="1150137" cy="2813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
            <a:extLst>
              <a:ext uri="{FF2B5EF4-FFF2-40B4-BE49-F238E27FC236}">
                <a16:creationId xmlns:a16="http://schemas.microsoft.com/office/drawing/2014/main" id="{39AE52BA-D6A2-4E9C-8EA7-E6FEA97705FD}"/>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0" y="32288"/>
            <a:ext cx="1851585" cy="2731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
            <a:extLst>
              <a:ext uri="{FF2B5EF4-FFF2-40B4-BE49-F238E27FC236}">
                <a16:creationId xmlns:a16="http://schemas.microsoft.com/office/drawing/2014/main" id="{BFBFC550-0BB3-4BF0-85E5-EEA377DE4F51}"/>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517886" y="12495"/>
            <a:ext cx="1732522" cy="2745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107346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C3606B-BB3C-4E87-A4BD-D4CF385ADAB2}"/>
              </a:ext>
            </a:extLst>
          </p:cNvPr>
          <p:cNvSpPr>
            <a:spLocks noGrp="1"/>
          </p:cNvSpPr>
          <p:nvPr>
            <p:ph type="title"/>
          </p:nvPr>
        </p:nvSpPr>
        <p:spPr>
          <a:xfrm>
            <a:off x="1305099" y="1976857"/>
            <a:ext cx="1936865" cy="1943979"/>
          </a:xfrm>
        </p:spPr>
        <p:txBody>
          <a:bodyPr>
            <a:normAutofit fontScale="90000"/>
          </a:bodyPr>
          <a:lstStyle/>
          <a:p>
            <a:pPr algn="ctr"/>
            <a:r>
              <a:rPr lang="en-GB" dirty="0">
                <a:latin typeface="Comic Sans MS" panose="030F0702030302020204" pitchFamily="66" charset="0"/>
              </a:rPr>
              <a:t>My story plan</a:t>
            </a:r>
          </a:p>
        </p:txBody>
      </p:sp>
      <p:pic>
        <p:nvPicPr>
          <p:cNvPr id="4" name="Picture 3">
            <a:extLst>
              <a:ext uri="{FF2B5EF4-FFF2-40B4-BE49-F238E27FC236}">
                <a16:creationId xmlns:a16="http://schemas.microsoft.com/office/drawing/2014/main" id="{4D710326-FA8D-4B23-AD04-1E3117FE1017}"/>
              </a:ext>
            </a:extLst>
          </p:cNvPr>
          <p:cNvPicPr>
            <a:picLocks noChangeAspect="1"/>
          </p:cNvPicPr>
          <p:nvPr/>
        </p:nvPicPr>
        <p:blipFill rotWithShape="1">
          <a:blip r:embed="rId2"/>
          <a:srcRect l="40568" t="19581" r="7500" b="12911"/>
          <a:stretch/>
        </p:blipFill>
        <p:spPr>
          <a:xfrm>
            <a:off x="3483305" y="0"/>
            <a:ext cx="8708695" cy="6364778"/>
          </a:xfrm>
          <a:prstGeom prst="rect">
            <a:avLst/>
          </a:prstGeom>
        </p:spPr>
      </p:pic>
      <p:sp>
        <p:nvSpPr>
          <p:cNvPr id="5" name="TextBox 4">
            <a:extLst>
              <a:ext uri="{FF2B5EF4-FFF2-40B4-BE49-F238E27FC236}">
                <a16:creationId xmlns:a16="http://schemas.microsoft.com/office/drawing/2014/main" id="{75C20049-2C61-4667-8BDA-F6DA5ED14225}"/>
              </a:ext>
            </a:extLst>
          </p:cNvPr>
          <p:cNvSpPr txBox="1"/>
          <p:nvPr/>
        </p:nvSpPr>
        <p:spPr>
          <a:xfrm>
            <a:off x="3671455" y="1565562"/>
            <a:ext cx="2964871" cy="1323439"/>
          </a:xfrm>
          <a:prstGeom prst="rect">
            <a:avLst/>
          </a:prstGeom>
          <a:noFill/>
        </p:spPr>
        <p:txBody>
          <a:bodyPr wrap="square" rtlCol="0">
            <a:spAutoFit/>
          </a:bodyPr>
          <a:lstStyle/>
          <a:p>
            <a:r>
              <a:rPr lang="en-GB" sz="1600" dirty="0">
                <a:latin typeface="Comic Sans MS" panose="030F0702030302020204" pitchFamily="66" charset="0"/>
              </a:rPr>
              <a:t>Eddie – the God of Education</a:t>
            </a:r>
          </a:p>
          <a:p>
            <a:endParaRPr lang="en-GB" sz="1600" dirty="0">
              <a:latin typeface="Comic Sans MS" panose="030F0702030302020204" pitchFamily="66" charset="0"/>
            </a:endParaRPr>
          </a:p>
          <a:p>
            <a:r>
              <a:rPr lang="en-GB" sz="1600" dirty="0">
                <a:latin typeface="Comic Sans MS" panose="030F0702030302020204" pitchFamily="66" charset="0"/>
              </a:rPr>
              <a:t>An intelligent, thoughtful God.</a:t>
            </a:r>
          </a:p>
          <a:p>
            <a:endParaRPr lang="en-GB" sz="1600" dirty="0">
              <a:latin typeface="Comic Sans MS" panose="030F0702030302020204" pitchFamily="66" charset="0"/>
            </a:endParaRPr>
          </a:p>
        </p:txBody>
      </p:sp>
      <p:sp>
        <p:nvSpPr>
          <p:cNvPr id="6" name="TextBox 5">
            <a:extLst>
              <a:ext uri="{FF2B5EF4-FFF2-40B4-BE49-F238E27FC236}">
                <a16:creationId xmlns:a16="http://schemas.microsoft.com/office/drawing/2014/main" id="{FB3F0259-5AC7-41A3-A293-275E11775096}"/>
              </a:ext>
            </a:extLst>
          </p:cNvPr>
          <p:cNvSpPr txBox="1"/>
          <p:nvPr/>
        </p:nvSpPr>
        <p:spPr>
          <a:xfrm>
            <a:off x="3671455" y="4281053"/>
            <a:ext cx="2964871" cy="1323439"/>
          </a:xfrm>
          <a:prstGeom prst="rect">
            <a:avLst/>
          </a:prstGeom>
          <a:noFill/>
        </p:spPr>
        <p:txBody>
          <a:bodyPr wrap="square" rtlCol="0">
            <a:spAutoFit/>
          </a:bodyPr>
          <a:lstStyle/>
          <a:p>
            <a:r>
              <a:rPr lang="en-GB" sz="1600" dirty="0">
                <a:latin typeface="Comic Sans MS" panose="030F0702030302020204" pitchFamily="66" charset="0"/>
              </a:rPr>
              <a:t>The growing, bustling city of Rome in Italy.</a:t>
            </a:r>
          </a:p>
          <a:p>
            <a:r>
              <a:rPr lang="en-GB" sz="1600" dirty="0">
                <a:latin typeface="Comic Sans MS" panose="030F0702030302020204" pitchFamily="66" charset="0"/>
              </a:rPr>
              <a:t>Eddie’s neat, tidy Roman house.</a:t>
            </a:r>
          </a:p>
          <a:p>
            <a:r>
              <a:rPr lang="en-GB" sz="1600" dirty="0">
                <a:latin typeface="Comic Sans MS" panose="030F0702030302020204" pitchFamily="66" charset="0"/>
              </a:rPr>
              <a:t>The busy, noisy school.  </a:t>
            </a:r>
          </a:p>
        </p:txBody>
      </p:sp>
      <p:sp>
        <p:nvSpPr>
          <p:cNvPr id="7" name="TextBox 6">
            <a:extLst>
              <a:ext uri="{FF2B5EF4-FFF2-40B4-BE49-F238E27FC236}">
                <a16:creationId xmlns:a16="http://schemas.microsoft.com/office/drawing/2014/main" id="{6441816D-6AE1-49E1-9FC5-DA34B1C619C8}"/>
              </a:ext>
            </a:extLst>
          </p:cNvPr>
          <p:cNvSpPr txBox="1"/>
          <p:nvPr/>
        </p:nvSpPr>
        <p:spPr>
          <a:xfrm>
            <a:off x="7135091" y="830367"/>
            <a:ext cx="4959927" cy="1708160"/>
          </a:xfrm>
          <a:prstGeom prst="rect">
            <a:avLst/>
          </a:prstGeom>
          <a:noFill/>
        </p:spPr>
        <p:txBody>
          <a:bodyPr wrap="square" rtlCol="0">
            <a:spAutoFit/>
          </a:bodyPr>
          <a:lstStyle/>
          <a:p>
            <a:r>
              <a:rPr lang="en-GB" sz="1500" dirty="0">
                <a:latin typeface="Comic Sans MS" panose="030F0702030302020204" pitchFamily="66" charset="0"/>
              </a:rPr>
              <a:t>Eddie was the God of Education – he helped children to learn.</a:t>
            </a:r>
          </a:p>
          <a:p>
            <a:r>
              <a:rPr lang="en-GB" sz="1500" dirty="0">
                <a:latin typeface="Comic Sans MS" panose="030F0702030302020204" pitchFamily="66" charset="0"/>
              </a:rPr>
              <a:t>Flew on a comfortable, hovering brain to watch children learning.</a:t>
            </a:r>
          </a:p>
          <a:p>
            <a:r>
              <a:rPr lang="en-GB" sz="1500" dirty="0">
                <a:latin typeface="Comic Sans MS" panose="030F0702030302020204" pitchFamily="66" charset="0"/>
              </a:rPr>
              <a:t>Looks: lightbulb above his head, bright, blue eyes, alphabet tunic, elephant-like ears.</a:t>
            </a:r>
          </a:p>
          <a:p>
            <a:r>
              <a:rPr lang="en-GB" sz="1500" dirty="0">
                <a:latin typeface="Comic Sans MS" panose="030F0702030302020204" pitchFamily="66" charset="0"/>
              </a:rPr>
              <a:t>Weapon: a sharpened, pointed pencil.</a:t>
            </a:r>
          </a:p>
        </p:txBody>
      </p:sp>
      <p:sp>
        <p:nvSpPr>
          <p:cNvPr id="8" name="TextBox 7">
            <a:extLst>
              <a:ext uri="{FF2B5EF4-FFF2-40B4-BE49-F238E27FC236}">
                <a16:creationId xmlns:a16="http://schemas.microsoft.com/office/drawing/2014/main" id="{FD9573AE-F53B-4227-88CD-1D7B498DF7AB}"/>
              </a:ext>
            </a:extLst>
          </p:cNvPr>
          <p:cNvSpPr txBox="1"/>
          <p:nvPr/>
        </p:nvSpPr>
        <p:spPr>
          <a:xfrm>
            <a:off x="7135091" y="2948846"/>
            <a:ext cx="4710546" cy="1569660"/>
          </a:xfrm>
          <a:prstGeom prst="rect">
            <a:avLst/>
          </a:prstGeom>
          <a:noFill/>
        </p:spPr>
        <p:txBody>
          <a:bodyPr wrap="square" rtlCol="0">
            <a:spAutoFit/>
          </a:bodyPr>
          <a:lstStyle/>
          <a:p>
            <a:r>
              <a:rPr lang="en-GB" sz="1600" dirty="0">
                <a:latin typeface="Comic Sans MS" panose="030F0702030302020204" pitchFamily="66" charset="0"/>
              </a:rPr>
              <a:t>He visited the Roman children in school to help them learn but they asked him a question that he couldn’t answer.</a:t>
            </a:r>
          </a:p>
          <a:p>
            <a:r>
              <a:rPr lang="en-GB" sz="1600" dirty="0">
                <a:latin typeface="Comic Sans MS" panose="030F0702030302020204" pitchFamily="66" charset="0"/>
              </a:rPr>
              <a:t>Eddie panicked and decided he couldn’t be the God of Education anymore because he didn’t know everything. </a:t>
            </a:r>
          </a:p>
        </p:txBody>
      </p:sp>
      <p:sp>
        <p:nvSpPr>
          <p:cNvPr id="9" name="TextBox 8">
            <a:extLst>
              <a:ext uri="{FF2B5EF4-FFF2-40B4-BE49-F238E27FC236}">
                <a16:creationId xmlns:a16="http://schemas.microsoft.com/office/drawing/2014/main" id="{246A20A4-CACB-4ACE-82A2-F3FCBA4D4C67}"/>
              </a:ext>
            </a:extLst>
          </p:cNvPr>
          <p:cNvSpPr txBox="1"/>
          <p:nvPr/>
        </p:nvSpPr>
        <p:spPr>
          <a:xfrm>
            <a:off x="7135091" y="4928825"/>
            <a:ext cx="4959927" cy="1169551"/>
          </a:xfrm>
          <a:prstGeom prst="rect">
            <a:avLst/>
          </a:prstGeom>
          <a:noFill/>
        </p:spPr>
        <p:txBody>
          <a:bodyPr wrap="square" rtlCol="0">
            <a:spAutoFit/>
          </a:bodyPr>
          <a:lstStyle/>
          <a:p>
            <a:r>
              <a:rPr lang="en-GB" sz="1400" dirty="0">
                <a:latin typeface="Comic Sans MS" panose="030F0702030302020204" pitchFamily="66" charset="0"/>
              </a:rPr>
              <a:t>The children visited Eddie at his house and taught him that no one can know everything! We are all learning new things every day. The children and Eddie worked together to find the answer to the question and Eddie agreed to be the God of Education again.</a:t>
            </a:r>
          </a:p>
        </p:txBody>
      </p:sp>
    </p:spTree>
    <p:extLst>
      <p:ext uri="{BB962C8B-B14F-4D97-AF65-F5344CB8AC3E}">
        <p14:creationId xmlns:p14="http://schemas.microsoft.com/office/powerpoint/2010/main" val="31657633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0E1B44-5560-44F7-808A-0A936F68C4E7}"/>
              </a:ext>
            </a:extLst>
          </p:cNvPr>
          <p:cNvSpPr>
            <a:spLocks noGrp="1"/>
          </p:cNvSpPr>
          <p:nvPr>
            <p:ph type="title"/>
          </p:nvPr>
        </p:nvSpPr>
        <p:spPr/>
        <p:txBody>
          <a:bodyPr/>
          <a:lstStyle/>
          <a:p>
            <a:r>
              <a:rPr lang="en-GB" dirty="0">
                <a:latin typeface="Comic Sans MS" panose="030F0702030302020204" pitchFamily="66" charset="0"/>
              </a:rPr>
              <a:t>What could happen in your story?</a:t>
            </a:r>
          </a:p>
        </p:txBody>
      </p:sp>
      <p:sp>
        <p:nvSpPr>
          <p:cNvPr id="3" name="Content Placeholder 2">
            <a:extLst>
              <a:ext uri="{FF2B5EF4-FFF2-40B4-BE49-F238E27FC236}">
                <a16:creationId xmlns:a16="http://schemas.microsoft.com/office/drawing/2014/main" id="{6E1842CA-B14B-425A-8233-13CDD9EDBA4E}"/>
              </a:ext>
            </a:extLst>
          </p:cNvPr>
          <p:cNvSpPr>
            <a:spLocks noGrp="1"/>
          </p:cNvSpPr>
          <p:nvPr>
            <p:ph idx="1"/>
          </p:nvPr>
        </p:nvSpPr>
        <p:spPr/>
        <p:txBody>
          <a:bodyPr/>
          <a:lstStyle/>
          <a:p>
            <a:r>
              <a:rPr lang="en-GB" dirty="0">
                <a:latin typeface="Comic Sans MS" panose="030F0702030302020204" pitchFamily="66" charset="0"/>
              </a:rPr>
              <a:t>Jot down your thoughts and ideas  on whiteboards. </a:t>
            </a:r>
          </a:p>
        </p:txBody>
      </p:sp>
      <p:pic>
        <p:nvPicPr>
          <p:cNvPr id="4" name="Picture 3">
            <a:extLst>
              <a:ext uri="{FF2B5EF4-FFF2-40B4-BE49-F238E27FC236}">
                <a16:creationId xmlns:a16="http://schemas.microsoft.com/office/drawing/2014/main" id="{18B14A5F-BE6E-4F2E-A9C3-5F6E0B161AD7}"/>
              </a:ext>
            </a:extLst>
          </p:cNvPr>
          <p:cNvPicPr>
            <a:picLocks noChangeAspect="1"/>
          </p:cNvPicPr>
          <p:nvPr/>
        </p:nvPicPr>
        <p:blipFill rotWithShape="1">
          <a:blip r:embed="rId2"/>
          <a:srcRect l="40568" t="19581" r="7500" b="12911"/>
          <a:stretch/>
        </p:blipFill>
        <p:spPr>
          <a:xfrm>
            <a:off x="3428796" y="2299854"/>
            <a:ext cx="5334407" cy="3898669"/>
          </a:xfrm>
          <a:prstGeom prst="rect">
            <a:avLst/>
          </a:prstGeom>
        </p:spPr>
      </p:pic>
      <p:pic>
        <p:nvPicPr>
          <p:cNvPr id="6" name="Picture 4" descr="Sign in to Bridges Educator Site | Bridges Educator Site | Math learning  center, Think pair share, Learning centers">
            <a:extLst>
              <a:ext uri="{FF2B5EF4-FFF2-40B4-BE49-F238E27FC236}">
                <a16:creationId xmlns:a16="http://schemas.microsoft.com/office/drawing/2014/main" id="{8C1E4AD2-7C3E-4315-B0FC-C265E909DCD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958" t="4301" r="2424" b="5975"/>
          <a:stretch/>
        </p:blipFill>
        <p:spPr bwMode="auto">
          <a:xfrm>
            <a:off x="9531928" y="1845734"/>
            <a:ext cx="2547817" cy="1868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17141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173CBC-88E6-4352-A969-9E7F35A1572B}"/>
              </a:ext>
            </a:extLst>
          </p:cNvPr>
          <p:cNvSpPr>
            <a:spLocks noGrp="1"/>
          </p:cNvSpPr>
          <p:nvPr>
            <p:ph type="title"/>
          </p:nvPr>
        </p:nvSpPr>
        <p:spPr/>
        <p:txBody>
          <a:bodyPr>
            <a:normAutofit/>
          </a:bodyPr>
          <a:lstStyle/>
          <a:p>
            <a:r>
              <a:rPr lang="en-GB" sz="4000" b="1" dirty="0">
                <a:latin typeface="Comic Sans MS" panose="030F0702030302020204" pitchFamily="66" charset="0"/>
              </a:rPr>
              <a:t>Activity: </a:t>
            </a:r>
            <a:r>
              <a:rPr lang="en-GB" sz="4000" dirty="0">
                <a:latin typeface="Comic Sans MS" panose="030F0702030302020204" pitchFamily="66" charset="0"/>
              </a:rPr>
              <a:t>complete the planning template. </a:t>
            </a:r>
          </a:p>
        </p:txBody>
      </p:sp>
      <p:sp>
        <p:nvSpPr>
          <p:cNvPr id="3" name="Content Placeholder 2">
            <a:extLst>
              <a:ext uri="{FF2B5EF4-FFF2-40B4-BE49-F238E27FC236}">
                <a16:creationId xmlns:a16="http://schemas.microsoft.com/office/drawing/2014/main" id="{9E18AC16-B6F2-41DA-8FFE-AC0B9713515C}"/>
              </a:ext>
            </a:extLst>
          </p:cNvPr>
          <p:cNvSpPr>
            <a:spLocks noGrp="1"/>
          </p:cNvSpPr>
          <p:nvPr>
            <p:ph idx="1"/>
          </p:nvPr>
        </p:nvSpPr>
        <p:spPr>
          <a:xfrm>
            <a:off x="1097280" y="1845734"/>
            <a:ext cx="10138776" cy="4023360"/>
          </a:xfrm>
        </p:spPr>
        <p:txBody>
          <a:bodyPr/>
          <a:lstStyle/>
          <a:p>
            <a:r>
              <a:rPr lang="en-GB" b="1" dirty="0">
                <a:solidFill>
                  <a:srgbClr val="FF0000"/>
                </a:solidFill>
                <a:latin typeface="Comic Sans MS" panose="030F0702030302020204" pitchFamily="66" charset="0"/>
              </a:rPr>
              <a:t>Red pen: </a:t>
            </a:r>
            <a:r>
              <a:rPr lang="en-GB" dirty="0">
                <a:solidFill>
                  <a:srgbClr val="FF0000"/>
                </a:solidFill>
                <a:latin typeface="Comic Sans MS" panose="030F0702030302020204" pitchFamily="66" charset="0"/>
              </a:rPr>
              <a:t>annotate your plan with expanded noun phrases and adverbs that you could use in your story. </a:t>
            </a:r>
            <a:endParaRPr lang="en-GB" b="1" dirty="0">
              <a:solidFill>
                <a:srgbClr val="FF0000"/>
              </a:solidFill>
              <a:latin typeface="Comic Sans MS" panose="030F0702030302020204" pitchFamily="66" charset="0"/>
            </a:endParaRPr>
          </a:p>
        </p:txBody>
      </p:sp>
      <p:pic>
        <p:nvPicPr>
          <p:cNvPr id="4" name="Picture 3">
            <a:extLst>
              <a:ext uri="{FF2B5EF4-FFF2-40B4-BE49-F238E27FC236}">
                <a16:creationId xmlns:a16="http://schemas.microsoft.com/office/drawing/2014/main" id="{B52EBE0F-2556-4296-BFAB-4A104158D037}"/>
              </a:ext>
            </a:extLst>
          </p:cNvPr>
          <p:cNvPicPr>
            <a:picLocks noChangeAspect="1"/>
          </p:cNvPicPr>
          <p:nvPr/>
        </p:nvPicPr>
        <p:blipFill rotWithShape="1">
          <a:blip r:embed="rId2"/>
          <a:srcRect l="40568" t="19581" r="7500" b="12911"/>
          <a:stretch/>
        </p:blipFill>
        <p:spPr>
          <a:xfrm>
            <a:off x="955944" y="2464879"/>
            <a:ext cx="5334407" cy="3783522"/>
          </a:xfrm>
          <a:prstGeom prst="rect">
            <a:avLst/>
          </a:prstGeom>
        </p:spPr>
      </p:pic>
      <p:pic>
        <p:nvPicPr>
          <p:cNvPr id="5" name="Picture 4">
            <a:extLst>
              <a:ext uri="{FF2B5EF4-FFF2-40B4-BE49-F238E27FC236}">
                <a16:creationId xmlns:a16="http://schemas.microsoft.com/office/drawing/2014/main" id="{343DB8A4-D233-4F75-B98C-23D9EE5F967F}"/>
              </a:ext>
            </a:extLst>
          </p:cNvPr>
          <p:cNvPicPr>
            <a:picLocks noChangeAspect="1"/>
          </p:cNvPicPr>
          <p:nvPr/>
        </p:nvPicPr>
        <p:blipFill rotWithShape="1">
          <a:blip r:embed="rId3"/>
          <a:srcRect l="23636" t="20390" r="26478" b="14402"/>
          <a:stretch/>
        </p:blipFill>
        <p:spPr>
          <a:xfrm>
            <a:off x="6567830" y="2328132"/>
            <a:ext cx="5334407" cy="3920269"/>
          </a:xfrm>
          <a:prstGeom prst="rect">
            <a:avLst/>
          </a:prstGeom>
        </p:spPr>
      </p:pic>
    </p:spTree>
    <p:extLst>
      <p:ext uri="{BB962C8B-B14F-4D97-AF65-F5344CB8AC3E}">
        <p14:creationId xmlns:p14="http://schemas.microsoft.com/office/powerpoint/2010/main" val="41546024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7F4A8B-F20C-42A6-BF40-87D461A0E198}"/>
              </a:ext>
            </a:extLst>
          </p:cNvPr>
          <p:cNvSpPr>
            <a:spLocks noGrp="1"/>
          </p:cNvSpPr>
          <p:nvPr>
            <p:ph type="ctrTitle"/>
          </p:nvPr>
        </p:nvSpPr>
        <p:spPr/>
        <p:txBody>
          <a:bodyPr>
            <a:normAutofit/>
          </a:bodyPr>
          <a:lstStyle/>
          <a:p>
            <a:r>
              <a:rPr lang="en-GB" sz="5400" dirty="0">
                <a:latin typeface="Comic Sans MS" panose="030F0702030302020204" pitchFamily="66" charset="0"/>
              </a:rPr>
              <a:t>Tuesday 10</a:t>
            </a:r>
            <a:r>
              <a:rPr lang="en-GB" sz="5400" baseline="30000" dirty="0">
                <a:latin typeface="Comic Sans MS" panose="030F0702030302020204" pitchFamily="66" charset="0"/>
              </a:rPr>
              <a:t>th</a:t>
            </a:r>
            <a:r>
              <a:rPr lang="en-GB" sz="5400" dirty="0">
                <a:latin typeface="Comic Sans MS" panose="030F0702030302020204" pitchFamily="66" charset="0"/>
              </a:rPr>
              <a:t> November 2020</a:t>
            </a:r>
          </a:p>
        </p:txBody>
      </p:sp>
      <p:sp>
        <p:nvSpPr>
          <p:cNvPr id="3" name="Subtitle 2">
            <a:extLst>
              <a:ext uri="{FF2B5EF4-FFF2-40B4-BE49-F238E27FC236}">
                <a16:creationId xmlns:a16="http://schemas.microsoft.com/office/drawing/2014/main" id="{2538906E-2F13-46F3-B94A-42710B90D562}"/>
              </a:ext>
            </a:extLst>
          </p:cNvPr>
          <p:cNvSpPr>
            <a:spLocks noGrp="1"/>
          </p:cNvSpPr>
          <p:nvPr>
            <p:ph type="subTitle" idx="1"/>
          </p:nvPr>
        </p:nvSpPr>
        <p:spPr>
          <a:xfrm>
            <a:off x="1100051" y="4455621"/>
            <a:ext cx="10058400" cy="1836322"/>
          </a:xfrm>
        </p:spPr>
        <p:txBody>
          <a:bodyPr>
            <a:normAutofit lnSpcReduction="10000"/>
          </a:bodyPr>
          <a:lstStyle/>
          <a:p>
            <a:pPr fontAlgn="base"/>
            <a:r>
              <a:rPr lang="en-GB" cap="none" dirty="0">
                <a:latin typeface="Comic Sans MS" panose="030F0702030302020204" pitchFamily="66" charset="0"/>
              </a:rPr>
              <a:t>LO: Write with purpose</a:t>
            </a:r>
          </a:p>
          <a:p>
            <a:pPr fontAlgn="base"/>
            <a:r>
              <a:rPr lang="en-GB" cap="none" dirty="0">
                <a:latin typeface="Comic Sans MS" panose="030F0702030302020204" pitchFamily="66" charset="0"/>
              </a:rPr>
              <a:t>      Use imaginative description. </a:t>
            </a:r>
          </a:p>
          <a:p>
            <a:pPr fontAlgn="base"/>
            <a:r>
              <a:rPr lang="en-GB" cap="none" dirty="0">
                <a:latin typeface="Comic Sans MS" panose="030F0702030302020204" pitchFamily="66" charset="0"/>
              </a:rPr>
              <a:t>      Use sentences appropriately.</a:t>
            </a:r>
          </a:p>
          <a:p>
            <a:pPr fontAlgn="base"/>
            <a:r>
              <a:rPr lang="en-US" cap="none" dirty="0">
                <a:latin typeface="Comic Sans MS" panose="030F0702030302020204" pitchFamily="66" charset="0"/>
              </a:rPr>
              <a:t>C: Roman Gods</a:t>
            </a:r>
            <a:endParaRPr lang="en-GB" cap="none" dirty="0">
              <a:latin typeface="Comic Sans MS" panose="030F0702030302020204" pitchFamily="66" charset="0"/>
            </a:endParaRPr>
          </a:p>
        </p:txBody>
      </p:sp>
    </p:spTree>
    <p:extLst>
      <p:ext uri="{BB962C8B-B14F-4D97-AF65-F5344CB8AC3E}">
        <p14:creationId xmlns:p14="http://schemas.microsoft.com/office/powerpoint/2010/main" val="550105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85F9AC-A7EB-44BC-BE4C-22F4A1C4B259}"/>
              </a:ext>
            </a:extLst>
          </p:cNvPr>
          <p:cNvSpPr>
            <a:spLocks noGrp="1"/>
          </p:cNvSpPr>
          <p:nvPr>
            <p:ph type="title"/>
          </p:nvPr>
        </p:nvSpPr>
        <p:spPr/>
        <p:txBody>
          <a:bodyPr>
            <a:normAutofit/>
          </a:bodyPr>
          <a:lstStyle/>
          <a:p>
            <a:pPr algn="ctr"/>
            <a:r>
              <a:rPr lang="en-GB" sz="4400" dirty="0">
                <a:latin typeface="Comic Sans MS" panose="030F0702030302020204" pitchFamily="66" charset="0"/>
              </a:rPr>
              <a:t>Starter: How many different words can you think of? </a:t>
            </a:r>
          </a:p>
        </p:txBody>
      </p:sp>
      <p:pic>
        <p:nvPicPr>
          <p:cNvPr id="4" name="Picture 3">
            <a:extLst>
              <a:ext uri="{FF2B5EF4-FFF2-40B4-BE49-F238E27FC236}">
                <a16:creationId xmlns:a16="http://schemas.microsoft.com/office/drawing/2014/main" id="{F004221F-B651-468C-A70D-2901001A11F2}"/>
              </a:ext>
            </a:extLst>
          </p:cNvPr>
          <p:cNvPicPr>
            <a:picLocks noChangeAspect="1"/>
          </p:cNvPicPr>
          <p:nvPr/>
        </p:nvPicPr>
        <p:blipFill rotWithShape="1">
          <a:blip r:embed="rId2"/>
          <a:srcRect l="32387" t="18167" r="18636" b="34133"/>
          <a:stretch/>
        </p:blipFill>
        <p:spPr>
          <a:xfrm>
            <a:off x="2121131" y="1837114"/>
            <a:ext cx="7949738" cy="4352988"/>
          </a:xfrm>
          <a:prstGeom prst="rect">
            <a:avLst/>
          </a:prstGeom>
        </p:spPr>
      </p:pic>
    </p:spTree>
    <p:extLst>
      <p:ext uri="{BB962C8B-B14F-4D97-AF65-F5344CB8AC3E}">
        <p14:creationId xmlns:p14="http://schemas.microsoft.com/office/powerpoint/2010/main" val="25515271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BFEFF4-E156-499D-BAC7-925967A4650D}"/>
              </a:ext>
            </a:extLst>
          </p:cNvPr>
          <p:cNvSpPr>
            <a:spLocks noGrp="1"/>
          </p:cNvSpPr>
          <p:nvPr>
            <p:ph type="title"/>
          </p:nvPr>
        </p:nvSpPr>
        <p:spPr/>
        <p:txBody>
          <a:bodyPr>
            <a:normAutofit/>
          </a:bodyPr>
          <a:lstStyle/>
          <a:p>
            <a:pPr algn="ctr"/>
            <a:r>
              <a:rPr lang="en-GB" sz="4400" dirty="0">
                <a:latin typeface="Comic Sans MS" panose="030F0702030302020204" pitchFamily="66" charset="0"/>
              </a:rPr>
              <a:t>Today you are going to be writing the </a:t>
            </a:r>
            <a:r>
              <a:rPr lang="en-GB" sz="4400" b="1" u="sng" dirty="0">
                <a:latin typeface="Comic Sans MS" panose="030F0702030302020204" pitchFamily="66" charset="0"/>
              </a:rPr>
              <a:t>beginning</a:t>
            </a:r>
            <a:r>
              <a:rPr lang="en-GB" sz="4400" dirty="0">
                <a:latin typeface="Comic Sans MS" panose="030F0702030302020204" pitchFamily="66" charset="0"/>
              </a:rPr>
              <a:t> of your story.</a:t>
            </a:r>
          </a:p>
        </p:txBody>
      </p:sp>
      <p:sp>
        <p:nvSpPr>
          <p:cNvPr id="3" name="Content Placeholder 2">
            <a:extLst>
              <a:ext uri="{FF2B5EF4-FFF2-40B4-BE49-F238E27FC236}">
                <a16:creationId xmlns:a16="http://schemas.microsoft.com/office/drawing/2014/main" id="{DC333F9B-AF96-49F9-84ED-463E1B519C3C}"/>
              </a:ext>
            </a:extLst>
          </p:cNvPr>
          <p:cNvSpPr>
            <a:spLocks noGrp="1"/>
          </p:cNvSpPr>
          <p:nvPr>
            <p:ph idx="1"/>
          </p:nvPr>
        </p:nvSpPr>
        <p:spPr>
          <a:xfrm>
            <a:off x="1097280" y="2299854"/>
            <a:ext cx="7353993" cy="3569239"/>
          </a:xfrm>
        </p:spPr>
        <p:txBody>
          <a:bodyPr>
            <a:normAutofit/>
          </a:bodyPr>
          <a:lstStyle/>
          <a:p>
            <a:pPr algn="ctr"/>
            <a:r>
              <a:rPr lang="en-GB" sz="3200" dirty="0">
                <a:latin typeface="Comic Sans MS" panose="030F0702030302020204" pitchFamily="66" charset="0"/>
              </a:rPr>
              <a:t>Your beginning should include:</a:t>
            </a:r>
          </a:p>
          <a:p>
            <a:pPr algn="ctr"/>
            <a:r>
              <a:rPr lang="en-GB" sz="3200" dirty="0">
                <a:latin typeface="Comic Sans MS" panose="030F0702030302020204" pitchFamily="66" charset="0"/>
              </a:rPr>
              <a:t>- explaining who your God is</a:t>
            </a:r>
          </a:p>
          <a:p>
            <a:pPr algn="ctr"/>
            <a:r>
              <a:rPr lang="en-GB" sz="3200" dirty="0">
                <a:latin typeface="Comic Sans MS" panose="030F0702030302020204" pitchFamily="66" charset="0"/>
              </a:rPr>
              <a:t>- describing your God</a:t>
            </a:r>
          </a:p>
          <a:p>
            <a:pPr algn="ctr"/>
            <a:r>
              <a:rPr lang="en-GB" sz="3200" dirty="0">
                <a:latin typeface="Comic Sans MS" panose="030F0702030302020204" pitchFamily="66" charset="0"/>
              </a:rPr>
              <a:t>- describing what your God does</a:t>
            </a:r>
          </a:p>
          <a:p>
            <a:pPr algn="ctr"/>
            <a:endParaRPr lang="en-GB" sz="3200" dirty="0">
              <a:latin typeface="Comic Sans MS" panose="030F0702030302020204" pitchFamily="66" charset="0"/>
            </a:endParaRPr>
          </a:p>
        </p:txBody>
      </p:sp>
      <p:pic>
        <p:nvPicPr>
          <p:cNvPr id="4098" name="Picture 2" descr="Anchor Charts {Beginning Middle &amp; End} Writing Workshop for FIrst Grade and  Kindergarten.… | Kindergarten writing, Kindergarten anchor charts, Writing  anchor charts">
            <a:extLst>
              <a:ext uri="{FF2B5EF4-FFF2-40B4-BE49-F238E27FC236}">
                <a16:creationId xmlns:a16="http://schemas.microsoft.com/office/drawing/2014/main" id="{A2E2AAF4-2C4B-4CB1-841F-6227C47773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42219" y="1886815"/>
            <a:ext cx="3331586" cy="43347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78157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1E759-085F-487C-83E0-0B2ADAE63890}"/>
              </a:ext>
            </a:extLst>
          </p:cNvPr>
          <p:cNvSpPr>
            <a:spLocks noGrp="1"/>
          </p:cNvSpPr>
          <p:nvPr>
            <p:ph type="title"/>
          </p:nvPr>
        </p:nvSpPr>
        <p:spPr/>
        <p:txBody>
          <a:bodyPr/>
          <a:lstStyle/>
          <a:p>
            <a:r>
              <a:rPr lang="en-GB" dirty="0">
                <a:latin typeface="Comic Sans MS" panose="030F0702030302020204" pitchFamily="66" charset="0"/>
              </a:rPr>
              <a:t>Example</a:t>
            </a:r>
          </a:p>
        </p:txBody>
      </p:sp>
      <p:sp>
        <p:nvSpPr>
          <p:cNvPr id="3" name="Content Placeholder 2">
            <a:extLst>
              <a:ext uri="{FF2B5EF4-FFF2-40B4-BE49-F238E27FC236}">
                <a16:creationId xmlns:a16="http://schemas.microsoft.com/office/drawing/2014/main" id="{DAD03099-78D7-424D-B142-784A0A982A6D}"/>
              </a:ext>
            </a:extLst>
          </p:cNvPr>
          <p:cNvSpPr>
            <a:spLocks noGrp="1"/>
          </p:cNvSpPr>
          <p:nvPr>
            <p:ph idx="1"/>
          </p:nvPr>
        </p:nvSpPr>
        <p:spPr/>
        <p:txBody>
          <a:bodyPr>
            <a:normAutofit fontScale="92500" lnSpcReduction="10000"/>
          </a:bodyPr>
          <a:lstStyle/>
          <a:p>
            <a:r>
              <a:rPr lang="en-GB" dirty="0">
                <a:latin typeface="Comic Sans MS" panose="030F0702030302020204" pitchFamily="66" charset="0"/>
              </a:rPr>
              <a:t>More than two thousand years ago in a growing, bustling city called Rome, lived an intelligent, thoughtful God called Eddie. He was the God of Education, and it was his sole priority to ensure every small, uncertain child in the land learned something brand new each day. You would often see Eddie riding on a comfortable, hovering brain, so he could watch the young, innocent children learning in school. </a:t>
            </a:r>
          </a:p>
          <a:p>
            <a:r>
              <a:rPr lang="en-GB" dirty="0">
                <a:latin typeface="Comic Sans MS" panose="030F0702030302020204" pitchFamily="66" charset="0"/>
              </a:rPr>
              <a:t>Eddie was easily distinguishable by the bright, burning lightbulb which hovered above his head, and lit up, when he had a brilliant idea. He had bright, blue eyes which glowed with excitement, when he noticed dedicated, focused children learning. Because he had to listen carefully to everything that was going on, he had large, elephant-like ears which stuck out from his face. If you looked carefully at his smart, beige tunic, you would notice the letters of the alphabet sewn into the soft, delicate fabric. </a:t>
            </a:r>
          </a:p>
          <a:p>
            <a:r>
              <a:rPr lang="en-GB" dirty="0">
                <a:latin typeface="Comic Sans MS" panose="030F0702030302020204" pitchFamily="66" charset="0"/>
              </a:rPr>
              <a:t>Although he tried to use his knowledge as power, he did carry a towering, sharp pencil which he used as a deadly, frightening weapon. If anyone unkindly tried to stop children learning, he poked them angrily with the sharpened, pointed tip. </a:t>
            </a:r>
          </a:p>
        </p:txBody>
      </p:sp>
      <p:pic>
        <p:nvPicPr>
          <p:cNvPr id="8194" name="Picture 2" descr="What Went Well / Even Better If School Feedback Stickers x 56 - Primary  Teaching Services: Amazon.co.uk: Office Products">
            <a:extLst>
              <a:ext uri="{FF2B5EF4-FFF2-40B4-BE49-F238E27FC236}">
                <a16:creationId xmlns:a16="http://schemas.microsoft.com/office/drawing/2014/main" id="{59103F21-71EC-4684-8C4A-5CBA3C9DE2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77055" y="1"/>
            <a:ext cx="1814945" cy="18298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11061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0D4A434-DF9E-49E2-B73B-F19BD2BA8A47}"/>
              </a:ext>
            </a:extLst>
          </p:cNvPr>
          <p:cNvSpPr>
            <a:spLocks noGrp="1"/>
          </p:cNvSpPr>
          <p:nvPr>
            <p:ph idx="1"/>
          </p:nvPr>
        </p:nvSpPr>
        <p:spPr>
          <a:xfrm>
            <a:off x="252152" y="1901153"/>
            <a:ext cx="2892830" cy="4023360"/>
          </a:xfrm>
        </p:spPr>
        <p:txBody>
          <a:bodyPr/>
          <a:lstStyle/>
          <a:p>
            <a:pPr algn="ctr"/>
            <a:r>
              <a:rPr lang="en-GB" dirty="0">
                <a:latin typeface="Comic Sans MS" panose="030F0702030302020204" pitchFamily="66" charset="0"/>
              </a:rPr>
              <a:t>Look at the sentence starter word mat and create sentences for your stories which use these interesting sentence starters.</a:t>
            </a:r>
          </a:p>
        </p:txBody>
      </p:sp>
      <p:pic>
        <p:nvPicPr>
          <p:cNvPr id="9218" name="Picture 2" descr="Think-Pair-Share - Teaching Reading Comprehension Strategies">
            <a:extLst>
              <a:ext uri="{FF2B5EF4-FFF2-40B4-BE49-F238E27FC236}">
                <a16:creationId xmlns:a16="http://schemas.microsoft.com/office/drawing/2014/main" id="{E63901AD-545E-4EE9-A76C-4CC9EDEF2C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2032" y="128361"/>
            <a:ext cx="2053070" cy="161025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DB6E1C91-2CDC-46AE-9408-486D9031C899}"/>
              </a:ext>
            </a:extLst>
          </p:cNvPr>
          <p:cNvPicPr>
            <a:picLocks noChangeAspect="1"/>
          </p:cNvPicPr>
          <p:nvPr/>
        </p:nvPicPr>
        <p:blipFill rotWithShape="1">
          <a:blip r:embed="rId3"/>
          <a:srcRect l="16704" t="10890" r="17955" b="7656"/>
          <a:stretch/>
        </p:blipFill>
        <p:spPr>
          <a:xfrm>
            <a:off x="3331542" y="0"/>
            <a:ext cx="8850673" cy="6203168"/>
          </a:xfrm>
          <a:prstGeom prst="rect">
            <a:avLst/>
          </a:prstGeom>
        </p:spPr>
      </p:pic>
    </p:spTree>
    <p:extLst>
      <p:ext uri="{BB962C8B-B14F-4D97-AF65-F5344CB8AC3E}">
        <p14:creationId xmlns:p14="http://schemas.microsoft.com/office/powerpoint/2010/main" val="15385653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5D036D-58D1-471A-8AAC-ECCF636716EE}"/>
              </a:ext>
            </a:extLst>
          </p:cNvPr>
          <p:cNvSpPr>
            <a:spLocks noGrp="1"/>
          </p:cNvSpPr>
          <p:nvPr>
            <p:ph type="title"/>
          </p:nvPr>
        </p:nvSpPr>
        <p:spPr/>
        <p:txBody>
          <a:bodyPr/>
          <a:lstStyle/>
          <a:p>
            <a:r>
              <a:rPr lang="en-GB" dirty="0">
                <a:latin typeface="Comic Sans MS" panose="030F0702030302020204" pitchFamily="66" charset="0"/>
              </a:rPr>
              <a:t>Activity</a:t>
            </a:r>
          </a:p>
        </p:txBody>
      </p:sp>
      <p:sp>
        <p:nvSpPr>
          <p:cNvPr id="3" name="Content Placeholder 2">
            <a:extLst>
              <a:ext uri="{FF2B5EF4-FFF2-40B4-BE49-F238E27FC236}">
                <a16:creationId xmlns:a16="http://schemas.microsoft.com/office/drawing/2014/main" id="{5F3FAAEB-A53F-415A-9E99-168FF7533C9F}"/>
              </a:ext>
            </a:extLst>
          </p:cNvPr>
          <p:cNvSpPr>
            <a:spLocks noGrp="1"/>
          </p:cNvSpPr>
          <p:nvPr>
            <p:ph sz="half" idx="1"/>
          </p:nvPr>
        </p:nvSpPr>
        <p:spPr/>
        <p:txBody>
          <a:bodyPr/>
          <a:lstStyle/>
          <a:p>
            <a:r>
              <a:rPr lang="en-GB" dirty="0">
                <a:latin typeface="Comic Sans MS" panose="030F0702030302020204" pitchFamily="66" charset="0"/>
              </a:rPr>
              <a:t>Write the </a:t>
            </a:r>
            <a:r>
              <a:rPr lang="en-GB" b="1" u="sng" dirty="0">
                <a:latin typeface="Comic Sans MS" panose="030F0702030302020204" pitchFamily="66" charset="0"/>
              </a:rPr>
              <a:t>beginning</a:t>
            </a:r>
            <a:r>
              <a:rPr lang="en-GB" dirty="0">
                <a:latin typeface="Comic Sans MS" panose="030F0702030302020204" pitchFamily="66" charset="0"/>
              </a:rPr>
              <a:t> of your story. </a:t>
            </a:r>
          </a:p>
          <a:p>
            <a:endParaRPr lang="en-GB" dirty="0">
              <a:latin typeface="Comic Sans MS" panose="030F0702030302020204" pitchFamily="66" charset="0"/>
            </a:endParaRPr>
          </a:p>
          <a:p>
            <a:r>
              <a:rPr lang="en-GB" dirty="0">
                <a:latin typeface="Comic Sans MS" panose="030F0702030302020204" pitchFamily="66" charset="0"/>
              </a:rPr>
              <a:t>Your beginning should include:</a:t>
            </a:r>
          </a:p>
          <a:p>
            <a:r>
              <a:rPr lang="en-GB" dirty="0">
                <a:latin typeface="Comic Sans MS" panose="030F0702030302020204" pitchFamily="66" charset="0"/>
              </a:rPr>
              <a:t>- explaining who your God is</a:t>
            </a:r>
          </a:p>
          <a:p>
            <a:r>
              <a:rPr lang="en-GB" dirty="0">
                <a:latin typeface="Comic Sans MS" panose="030F0702030302020204" pitchFamily="66" charset="0"/>
              </a:rPr>
              <a:t>- describing your God</a:t>
            </a:r>
          </a:p>
          <a:p>
            <a:r>
              <a:rPr lang="en-GB" dirty="0">
                <a:latin typeface="Comic Sans MS" panose="030F0702030302020204" pitchFamily="66" charset="0"/>
              </a:rPr>
              <a:t>- describing what your God does</a:t>
            </a:r>
          </a:p>
        </p:txBody>
      </p:sp>
      <p:sp>
        <p:nvSpPr>
          <p:cNvPr id="4" name="Content Placeholder 3">
            <a:extLst>
              <a:ext uri="{FF2B5EF4-FFF2-40B4-BE49-F238E27FC236}">
                <a16:creationId xmlns:a16="http://schemas.microsoft.com/office/drawing/2014/main" id="{F6F42EE2-8D73-40DF-8F10-DF9686D3291C}"/>
              </a:ext>
            </a:extLst>
          </p:cNvPr>
          <p:cNvSpPr>
            <a:spLocks noGrp="1"/>
          </p:cNvSpPr>
          <p:nvPr>
            <p:ph sz="half" idx="2"/>
          </p:nvPr>
        </p:nvSpPr>
        <p:spPr/>
        <p:txBody>
          <a:bodyPr/>
          <a:lstStyle/>
          <a:p>
            <a:r>
              <a:rPr lang="en-GB" dirty="0">
                <a:latin typeface="Comic Sans MS" panose="030F0702030302020204" pitchFamily="66" charset="0"/>
              </a:rPr>
              <a:t>Remember to include:</a:t>
            </a:r>
          </a:p>
          <a:p>
            <a:r>
              <a:rPr lang="en-GB" dirty="0">
                <a:latin typeface="Comic Sans MS" panose="030F0702030302020204" pitchFamily="66" charset="0"/>
              </a:rPr>
              <a:t>- correct punctuation</a:t>
            </a:r>
          </a:p>
          <a:p>
            <a:r>
              <a:rPr lang="en-GB" dirty="0">
                <a:latin typeface="Comic Sans MS" panose="030F0702030302020204" pitchFamily="66" charset="0"/>
              </a:rPr>
              <a:t>- expanded noun phrases</a:t>
            </a:r>
          </a:p>
          <a:p>
            <a:r>
              <a:rPr lang="en-GB" dirty="0">
                <a:latin typeface="Comic Sans MS" panose="030F0702030302020204" pitchFamily="66" charset="0"/>
              </a:rPr>
              <a:t>- conjunctions</a:t>
            </a:r>
          </a:p>
          <a:p>
            <a:endParaRPr lang="en-GB" dirty="0">
              <a:latin typeface="Comic Sans MS" panose="030F0702030302020204" pitchFamily="66" charset="0"/>
            </a:endParaRPr>
          </a:p>
          <a:p>
            <a:r>
              <a:rPr lang="en-GB" b="1" dirty="0">
                <a:solidFill>
                  <a:srgbClr val="FF0000"/>
                </a:solidFill>
                <a:latin typeface="Comic Sans MS" panose="030F0702030302020204" pitchFamily="66" charset="0"/>
              </a:rPr>
              <a:t>Red Pen: </a:t>
            </a:r>
            <a:r>
              <a:rPr lang="en-GB" dirty="0">
                <a:solidFill>
                  <a:srgbClr val="FF0000"/>
                </a:solidFill>
                <a:latin typeface="Comic Sans MS" panose="030F0702030302020204" pitchFamily="66" charset="0"/>
              </a:rPr>
              <a:t>use a thesaurus to improve the adjectives you have used. </a:t>
            </a:r>
            <a:endParaRPr lang="en-GB" b="1" dirty="0">
              <a:solidFill>
                <a:srgbClr val="FF0000"/>
              </a:solidFill>
              <a:latin typeface="Comic Sans MS" panose="030F0702030302020204" pitchFamily="66" charset="0"/>
            </a:endParaRPr>
          </a:p>
        </p:txBody>
      </p:sp>
      <p:pic>
        <p:nvPicPr>
          <p:cNvPr id="10242" name="Picture 2" descr="Beginning. Middle. End.. Consider the universality of narrative… | by Scott  Myers | Go Into The Story">
            <a:extLst>
              <a:ext uri="{FF2B5EF4-FFF2-40B4-BE49-F238E27FC236}">
                <a16:creationId xmlns:a16="http://schemas.microsoft.com/office/drawing/2014/main" id="{48300E8B-228F-4B0D-8951-A235D755D0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51818" y="1"/>
            <a:ext cx="2840181" cy="16771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88644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7F4A8B-F20C-42A6-BF40-87D461A0E198}"/>
              </a:ext>
            </a:extLst>
          </p:cNvPr>
          <p:cNvSpPr>
            <a:spLocks noGrp="1"/>
          </p:cNvSpPr>
          <p:nvPr>
            <p:ph type="ctrTitle"/>
          </p:nvPr>
        </p:nvSpPr>
        <p:spPr/>
        <p:txBody>
          <a:bodyPr>
            <a:normAutofit/>
          </a:bodyPr>
          <a:lstStyle/>
          <a:p>
            <a:r>
              <a:rPr lang="en-GB" sz="5200" dirty="0">
                <a:latin typeface="Comic Sans MS" panose="030F0702030302020204" pitchFamily="66" charset="0"/>
              </a:rPr>
              <a:t>Wednesday 11</a:t>
            </a:r>
            <a:r>
              <a:rPr lang="en-GB" sz="5200" baseline="30000" dirty="0">
                <a:latin typeface="Comic Sans MS" panose="030F0702030302020204" pitchFamily="66" charset="0"/>
              </a:rPr>
              <a:t>th</a:t>
            </a:r>
            <a:r>
              <a:rPr lang="en-GB" sz="5200" dirty="0">
                <a:latin typeface="Comic Sans MS" panose="030F0702030302020204" pitchFamily="66" charset="0"/>
              </a:rPr>
              <a:t> November 2020</a:t>
            </a:r>
          </a:p>
        </p:txBody>
      </p:sp>
      <p:sp>
        <p:nvSpPr>
          <p:cNvPr id="3" name="Subtitle 2">
            <a:extLst>
              <a:ext uri="{FF2B5EF4-FFF2-40B4-BE49-F238E27FC236}">
                <a16:creationId xmlns:a16="http://schemas.microsoft.com/office/drawing/2014/main" id="{2538906E-2F13-46F3-B94A-42710B90D562}"/>
              </a:ext>
            </a:extLst>
          </p:cNvPr>
          <p:cNvSpPr>
            <a:spLocks noGrp="1"/>
          </p:cNvSpPr>
          <p:nvPr>
            <p:ph type="subTitle" idx="1"/>
          </p:nvPr>
        </p:nvSpPr>
        <p:spPr>
          <a:xfrm>
            <a:off x="1100051" y="4455621"/>
            <a:ext cx="10058400" cy="1836322"/>
          </a:xfrm>
        </p:spPr>
        <p:txBody>
          <a:bodyPr>
            <a:normAutofit lnSpcReduction="10000"/>
          </a:bodyPr>
          <a:lstStyle/>
          <a:p>
            <a:pPr fontAlgn="base"/>
            <a:r>
              <a:rPr lang="en-GB" cap="none" dirty="0">
                <a:latin typeface="Comic Sans MS" panose="030F0702030302020204" pitchFamily="66" charset="0"/>
              </a:rPr>
              <a:t>LO: Write with purpose</a:t>
            </a:r>
          </a:p>
          <a:p>
            <a:pPr fontAlgn="base"/>
            <a:r>
              <a:rPr lang="en-GB" cap="none" dirty="0">
                <a:latin typeface="Comic Sans MS" panose="030F0702030302020204" pitchFamily="66" charset="0"/>
              </a:rPr>
              <a:t>      Use imaginative description. </a:t>
            </a:r>
          </a:p>
          <a:p>
            <a:pPr fontAlgn="base"/>
            <a:r>
              <a:rPr lang="en-GB" cap="none" dirty="0">
                <a:latin typeface="Comic Sans MS" panose="030F0702030302020204" pitchFamily="66" charset="0"/>
              </a:rPr>
              <a:t>      Use sentences appropriately.</a:t>
            </a:r>
          </a:p>
          <a:p>
            <a:pPr fontAlgn="base"/>
            <a:r>
              <a:rPr lang="en-US" cap="none" dirty="0">
                <a:latin typeface="Comic Sans MS" panose="030F0702030302020204" pitchFamily="66" charset="0"/>
              </a:rPr>
              <a:t>C: Roman Gods</a:t>
            </a:r>
            <a:endParaRPr lang="en-GB" cap="none" dirty="0">
              <a:latin typeface="Comic Sans MS" panose="030F0702030302020204" pitchFamily="66" charset="0"/>
            </a:endParaRPr>
          </a:p>
        </p:txBody>
      </p:sp>
    </p:spTree>
    <p:extLst>
      <p:ext uri="{BB962C8B-B14F-4D97-AF65-F5344CB8AC3E}">
        <p14:creationId xmlns:p14="http://schemas.microsoft.com/office/powerpoint/2010/main" val="41522601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6A6622-427E-4525-88FA-EAECB75CA559}"/>
              </a:ext>
            </a:extLst>
          </p:cNvPr>
          <p:cNvSpPr>
            <a:spLocks noGrp="1"/>
          </p:cNvSpPr>
          <p:nvPr>
            <p:ph type="title"/>
          </p:nvPr>
        </p:nvSpPr>
        <p:spPr/>
        <p:txBody>
          <a:bodyPr/>
          <a:lstStyle/>
          <a:p>
            <a:r>
              <a:rPr lang="en-GB" dirty="0">
                <a:latin typeface="Comic Sans MS" panose="030F0702030302020204" pitchFamily="66" charset="0"/>
              </a:rPr>
              <a:t>Starter:</a:t>
            </a:r>
          </a:p>
        </p:txBody>
      </p:sp>
      <p:sp>
        <p:nvSpPr>
          <p:cNvPr id="3" name="Content Placeholder 2">
            <a:extLst>
              <a:ext uri="{FF2B5EF4-FFF2-40B4-BE49-F238E27FC236}">
                <a16:creationId xmlns:a16="http://schemas.microsoft.com/office/drawing/2014/main" id="{E1A4D968-B177-490D-BA1B-713D3E085088}"/>
              </a:ext>
            </a:extLst>
          </p:cNvPr>
          <p:cNvSpPr>
            <a:spLocks noGrp="1"/>
          </p:cNvSpPr>
          <p:nvPr>
            <p:ph idx="1"/>
          </p:nvPr>
        </p:nvSpPr>
        <p:spPr/>
        <p:txBody>
          <a:bodyPr/>
          <a:lstStyle/>
          <a:p>
            <a:r>
              <a:rPr lang="en-GB" dirty="0">
                <a:latin typeface="Comic Sans MS" panose="030F0702030302020204" pitchFamily="66" charset="0"/>
              </a:rPr>
              <a:t>Spend 10 minutes looking back at your work from last lesson. </a:t>
            </a:r>
          </a:p>
          <a:p>
            <a:r>
              <a:rPr lang="en-GB" dirty="0">
                <a:latin typeface="Comic Sans MS" panose="030F0702030302020204" pitchFamily="66" charset="0"/>
              </a:rPr>
              <a:t>Use a red pen to make any corrections or improvements. </a:t>
            </a:r>
          </a:p>
        </p:txBody>
      </p:sp>
      <p:pic>
        <p:nvPicPr>
          <p:cNvPr id="11266" name="Picture 2" descr="Hand Writing Time To Improve Concept With Red Marker On Transparent.. Stock  Photo, Picture And Royalty Free Image. Image 20014735.">
            <a:extLst>
              <a:ext uri="{FF2B5EF4-FFF2-40B4-BE49-F238E27FC236}">
                <a16:creationId xmlns:a16="http://schemas.microsoft.com/office/drawing/2014/main" id="{BFDFEB74-FB6F-4580-B5C3-9C646A0EB7A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03126" y="3341251"/>
            <a:ext cx="4488873" cy="2990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98093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BFEFF4-E156-499D-BAC7-925967A4650D}"/>
              </a:ext>
            </a:extLst>
          </p:cNvPr>
          <p:cNvSpPr>
            <a:spLocks noGrp="1"/>
          </p:cNvSpPr>
          <p:nvPr>
            <p:ph type="title"/>
          </p:nvPr>
        </p:nvSpPr>
        <p:spPr/>
        <p:txBody>
          <a:bodyPr>
            <a:normAutofit/>
          </a:bodyPr>
          <a:lstStyle/>
          <a:p>
            <a:pPr algn="ctr"/>
            <a:r>
              <a:rPr lang="en-GB" sz="4400" dirty="0">
                <a:latin typeface="Comic Sans MS" panose="030F0702030302020204" pitchFamily="66" charset="0"/>
              </a:rPr>
              <a:t>Today you are going to be writing the </a:t>
            </a:r>
            <a:r>
              <a:rPr lang="en-GB" sz="4400" b="1" u="sng" dirty="0">
                <a:latin typeface="Comic Sans MS" panose="030F0702030302020204" pitchFamily="66" charset="0"/>
              </a:rPr>
              <a:t>middle</a:t>
            </a:r>
            <a:r>
              <a:rPr lang="en-GB" sz="4400" dirty="0">
                <a:latin typeface="Comic Sans MS" panose="030F0702030302020204" pitchFamily="66" charset="0"/>
              </a:rPr>
              <a:t> of your story.</a:t>
            </a:r>
          </a:p>
        </p:txBody>
      </p:sp>
      <p:sp>
        <p:nvSpPr>
          <p:cNvPr id="3" name="Content Placeholder 2">
            <a:extLst>
              <a:ext uri="{FF2B5EF4-FFF2-40B4-BE49-F238E27FC236}">
                <a16:creationId xmlns:a16="http://schemas.microsoft.com/office/drawing/2014/main" id="{DC333F9B-AF96-49F9-84ED-463E1B519C3C}"/>
              </a:ext>
            </a:extLst>
          </p:cNvPr>
          <p:cNvSpPr>
            <a:spLocks noGrp="1"/>
          </p:cNvSpPr>
          <p:nvPr>
            <p:ph idx="1"/>
          </p:nvPr>
        </p:nvSpPr>
        <p:spPr>
          <a:xfrm>
            <a:off x="1097280" y="2175164"/>
            <a:ext cx="7298575" cy="3693930"/>
          </a:xfrm>
        </p:spPr>
        <p:txBody>
          <a:bodyPr>
            <a:normAutofit/>
          </a:bodyPr>
          <a:lstStyle/>
          <a:p>
            <a:pPr algn="ctr"/>
            <a:r>
              <a:rPr lang="en-GB" sz="3200" dirty="0">
                <a:latin typeface="Comic Sans MS" panose="030F0702030302020204" pitchFamily="66" charset="0"/>
              </a:rPr>
              <a:t>Your middle should include:</a:t>
            </a:r>
          </a:p>
          <a:p>
            <a:pPr algn="ctr"/>
            <a:r>
              <a:rPr lang="en-GB" sz="3200" dirty="0">
                <a:latin typeface="Comic Sans MS" panose="030F0702030302020204" pitchFamily="66" charset="0"/>
              </a:rPr>
              <a:t>- a problem occurring</a:t>
            </a:r>
          </a:p>
          <a:p>
            <a:pPr algn="ctr"/>
            <a:r>
              <a:rPr lang="en-GB" sz="3200" dirty="0">
                <a:latin typeface="Comic Sans MS" panose="030F0702030302020204" pitchFamily="66" charset="0"/>
              </a:rPr>
              <a:t>- describing what the problem is</a:t>
            </a:r>
          </a:p>
          <a:p>
            <a:pPr algn="ctr"/>
            <a:r>
              <a:rPr lang="en-GB" sz="3200" dirty="0">
                <a:latin typeface="Comic Sans MS" panose="030F0702030302020204" pitchFamily="66" charset="0"/>
              </a:rPr>
              <a:t>- describing how your God reacts to the problem </a:t>
            </a:r>
            <a:br>
              <a:rPr lang="en-GB" sz="3200" dirty="0">
                <a:latin typeface="Comic Sans MS" panose="030F0702030302020204" pitchFamily="66" charset="0"/>
              </a:rPr>
            </a:br>
            <a:r>
              <a:rPr lang="en-GB" sz="3200" dirty="0">
                <a:latin typeface="Comic Sans MS" panose="030F0702030302020204" pitchFamily="66" charset="0"/>
              </a:rPr>
              <a:t>(e.g. his actions, feelings etc.)</a:t>
            </a:r>
          </a:p>
          <a:p>
            <a:pPr algn="ctr"/>
            <a:endParaRPr lang="en-GB" sz="3200" dirty="0">
              <a:latin typeface="Comic Sans MS" panose="030F0702030302020204" pitchFamily="66" charset="0"/>
            </a:endParaRPr>
          </a:p>
          <a:p>
            <a:pPr algn="ctr"/>
            <a:endParaRPr lang="en-GB" sz="3200" dirty="0">
              <a:latin typeface="Comic Sans MS" panose="030F0702030302020204" pitchFamily="66" charset="0"/>
            </a:endParaRPr>
          </a:p>
          <a:p>
            <a:pPr algn="ctr"/>
            <a:endParaRPr lang="en-GB" sz="3200" dirty="0">
              <a:latin typeface="Comic Sans MS" panose="030F0702030302020204" pitchFamily="66" charset="0"/>
            </a:endParaRPr>
          </a:p>
        </p:txBody>
      </p:sp>
      <p:pic>
        <p:nvPicPr>
          <p:cNvPr id="7170" name="Picture 2" descr="Beginning Middle &amp; Ending Charts for Writing Workshop: First &amp; Kindergarten  | Teaching writing, First grade writing, Writing workshop">
            <a:extLst>
              <a:ext uri="{FF2B5EF4-FFF2-40B4-BE49-F238E27FC236}">
                <a16:creationId xmlns:a16="http://schemas.microsoft.com/office/drawing/2014/main" id="{E24AF251-9C4C-4E59-B89D-FE61E7F046F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45236" y="1845734"/>
            <a:ext cx="3391766" cy="43967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43874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1E759-085F-487C-83E0-0B2ADAE63890}"/>
              </a:ext>
            </a:extLst>
          </p:cNvPr>
          <p:cNvSpPr>
            <a:spLocks noGrp="1"/>
          </p:cNvSpPr>
          <p:nvPr>
            <p:ph type="title"/>
          </p:nvPr>
        </p:nvSpPr>
        <p:spPr/>
        <p:txBody>
          <a:bodyPr/>
          <a:lstStyle/>
          <a:p>
            <a:r>
              <a:rPr lang="en-GB" dirty="0">
                <a:latin typeface="Comic Sans MS" panose="030F0702030302020204" pitchFamily="66" charset="0"/>
              </a:rPr>
              <a:t>Example</a:t>
            </a:r>
          </a:p>
        </p:txBody>
      </p:sp>
      <p:sp>
        <p:nvSpPr>
          <p:cNvPr id="3" name="Content Placeholder 2">
            <a:extLst>
              <a:ext uri="{FF2B5EF4-FFF2-40B4-BE49-F238E27FC236}">
                <a16:creationId xmlns:a16="http://schemas.microsoft.com/office/drawing/2014/main" id="{DAD03099-78D7-424D-B142-784A0A982A6D}"/>
              </a:ext>
            </a:extLst>
          </p:cNvPr>
          <p:cNvSpPr>
            <a:spLocks noGrp="1"/>
          </p:cNvSpPr>
          <p:nvPr>
            <p:ph idx="1"/>
          </p:nvPr>
        </p:nvSpPr>
        <p:spPr/>
        <p:txBody>
          <a:bodyPr>
            <a:normAutofit lnSpcReduction="10000"/>
          </a:bodyPr>
          <a:lstStyle/>
          <a:p>
            <a:r>
              <a:rPr lang="en-GB" dirty="0">
                <a:latin typeface="Comic Sans MS" panose="030F0702030302020204" pitchFamily="66" charset="0"/>
              </a:rPr>
              <a:t>Early one morning, Eddie was noisily getting ready for his important, godly duties. He woke up as the warm, golden sun began to rise, and he quickly dressed in his lengthy, clean tunic. After his breakfast of juicy, red grapes, Eddie jumped excitedly on his pink, slimy brain, and flew rapidly to the local school. As soon as he arrived, a large, noisy crowd of excited, eager children surrounded him. He smiled broadly, as they shouted at him, desperate to share what they had been learning. </a:t>
            </a:r>
          </a:p>
          <a:p>
            <a:r>
              <a:rPr lang="en-GB" dirty="0">
                <a:latin typeface="Comic Sans MS" panose="030F0702030302020204" pitchFamily="66" charset="0"/>
              </a:rPr>
              <a:t>One small, nervous child tiptoed over to Eddie and timidly pulled at the bottom of his brand new, hand-stitched tunic. Without hesitation, Eddie kindly knelt down. “What is XXXVIII add XLVIII?” asked the little, brown-haired boy. Immediately, Eddie’s thick, dark brow furrowed, while the fragile, glass lightbulb above his head flickered uncertainly. He repeated the question over and over again, but his brilliant, clever mind was blank! His bright, blue eyes bulged nervously, as he desperately looked around for someone to help him. Unsure of what to do, he promptly turned and ran quickly back to his safe, quiet house. </a:t>
            </a:r>
          </a:p>
        </p:txBody>
      </p:sp>
      <p:pic>
        <p:nvPicPr>
          <p:cNvPr id="4" name="Picture 2" descr="What Went Well / Even Better If School Feedback Stickers x 56 - Primary  Teaching Services: Amazon.co.uk: Office Products">
            <a:extLst>
              <a:ext uri="{FF2B5EF4-FFF2-40B4-BE49-F238E27FC236}">
                <a16:creationId xmlns:a16="http://schemas.microsoft.com/office/drawing/2014/main" id="{DC0F798A-62D5-480B-8A92-238D7A2BA3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15600" y="1"/>
            <a:ext cx="1676400" cy="16901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07539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0D4A434-DF9E-49E2-B73B-F19BD2BA8A47}"/>
              </a:ext>
            </a:extLst>
          </p:cNvPr>
          <p:cNvSpPr>
            <a:spLocks noGrp="1"/>
          </p:cNvSpPr>
          <p:nvPr>
            <p:ph idx="1"/>
          </p:nvPr>
        </p:nvSpPr>
        <p:spPr>
          <a:xfrm>
            <a:off x="566738" y="1896854"/>
            <a:ext cx="2590410" cy="4023360"/>
          </a:xfrm>
        </p:spPr>
        <p:txBody>
          <a:bodyPr/>
          <a:lstStyle/>
          <a:p>
            <a:pPr algn="ctr"/>
            <a:r>
              <a:rPr lang="en-GB" dirty="0">
                <a:latin typeface="Comic Sans MS" panose="030F0702030302020204" pitchFamily="66" charset="0"/>
              </a:rPr>
              <a:t>Look at the conjunction word mat and create sentences for your stories which use these conjunctions.</a:t>
            </a:r>
          </a:p>
        </p:txBody>
      </p:sp>
      <p:sp>
        <p:nvSpPr>
          <p:cNvPr id="5" name="Title 4">
            <a:extLst>
              <a:ext uri="{FF2B5EF4-FFF2-40B4-BE49-F238E27FC236}">
                <a16:creationId xmlns:a16="http://schemas.microsoft.com/office/drawing/2014/main" id="{0E515005-F088-4F31-83A9-A78F5F2BA078}"/>
              </a:ext>
            </a:extLst>
          </p:cNvPr>
          <p:cNvSpPr>
            <a:spLocks noGrp="1"/>
          </p:cNvSpPr>
          <p:nvPr>
            <p:ph type="title"/>
          </p:nvPr>
        </p:nvSpPr>
        <p:spPr/>
        <p:txBody>
          <a:bodyPr/>
          <a:lstStyle/>
          <a:p>
            <a:endParaRPr lang="en-GB"/>
          </a:p>
        </p:txBody>
      </p:sp>
      <p:pic>
        <p:nvPicPr>
          <p:cNvPr id="6" name="Picture 2" descr="Think-Pair-Share - Teaching Reading Comprehension Strategies">
            <a:extLst>
              <a:ext uri="{FF2B5EF4-FFF2-40B4-BE49-F238E27FC236}">
                <a16:creationId xmlns:a16="http://schemas.microsoft.com/office/drawing/2014/main" id="{598498A3-CDFD-4080-A6F0-1FF2022E3C5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5408" y="127109"/>
            <a:ext cx="2053070" cy="161025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DF90D908-0E8F-4B4A-9822-9913B18DF8B1}"/>
              </a:ext>
            </a:extLst>
          </p:cNvPr>
          <p:cNvPicPr>
            <a:picLocks noChangeAspect="1"/>
          </p:cNvPicPr>
          <p:nvPr/>
        </p:nvPicPr>
        <p:blipFill rotWithShape="1">
          <a:blip r:embed="rId3"/>
          <a:srcRect l="39205" t="20996" r="5909" b="10890"/>
          <a:stretch/>
        </p:blipFill>
        <p:spPr>
          <a:xfrm>
            <a:off x="3157148" y="0"/>
            <a:ext cx="9034852" cy="6303820"/>
          </a:xfrm>
          <a:prstGeom prst="rect">
            <a:avLst/>
          </a:prstGeom>
        </p:spPr>
      </p:pic>
    </p:spTree>
    <p:extLst>
      <p:ext uri="{BB962C8B-B14F-4D97-AF65-F5344CB8AC3E}">
        <p14:creationId xmlns:p14="http://schemas.microsoft.com/office/powerpoint/2010/main" val="32910922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5D036D-58D1-471A-8AAC-ECCF636716EE}"/>
              </a:ext>
            </a:extLst>
          </p:cNvPr>
          <p:cNvSpPr>
            <a:spLocks noGrp="1"/>
          </p:cNvSpPr>
          <p:nvPr>
            <p:ph type="title"/>
          </p:nvPr>
        </p:nvSpPr>
        <p:spPr/>
        <p:txBody>
          <a:bodyPr/>
          <a:lstStyle/>
          <a:p>
            <a:r>
              <a:rPr lang="en-GB" dirty="0">
                <a:latin typeface="Comic Sans MS" panose="030F0702030302020204" pitchFamily="66" charset="0"/>
              </a:rPr>
              <a:t>Activity</a:t>
            </a:r>
          </a:p>
        </p:txBody>
      </p:sp>
      <p:sp>
        <p:nvSpPr>
          <p:cNvPr id="3" name="Content Placeholder 2">
            <a:extLst>
              <a:ext uri="{FF2B5EF4-FFF2-40B4-BE49-F238E27FC236}">
                <a16:creationId xmlns:a16="http://schemas.microsoft.com/office/drawing/2014/main" id="{5F3FAAEB-A53F-415A-9E99-168FF7533C9F}"/>
              </a:ext>
            </a:extLst>
          </p:cNvPr>
          <p:cNvSpPr>
            <a:spLocks noGrp="1"/>
          </p:cNvSpPr>
          <p:nvPr>
            <p:ph sz="half" idx="1"/>
          </p:nvPr>
        </p:nvSpPr>
        <p:spPr/>
        <p:txBody>
          <a:bodyPr/>
          <a:lstStyle/>
          <a:p>
            <a:r>
              <a:rPr lang="en-GB" dirty="0">
                <a:latin typeface="Comic Sans MS" panose="030F0702030302020204" pitchFamily="66" charset="0"/>
              </a:rPr>
              <a:t>Write the </a:t>
            </a:r>
            <a:r>
              <a:rPr lang="en-GB" b="1" u="sng" dirty="0">
                <a:latin typeface="Comic Sans MS" panose="030F0702030302020204" pitchFamily="66" charset="0"/>
              </a:rPr>
              <a:t>middle</a:t>
            </a:r>
            <a:r>
              <a:rPr lang="en-GB" dirty="0">
                <a:latin typeface="Comic Sans MS" panose="030F0702030302020204" pitchFamily="66" charset="0"/>
              </a:rPr>
              <a:t> of your story. </a:t>
            </a:r>
          </a:p>
          <a:p>
            <a:endParaRPr lang="en-GB" dirty="0">
              <a:latin typeface="Comic Sans MS" panose="030F0702030302020204" pitchFamily="66" charset="0"/>
            </a:endParaRPr>
          </a:p>
          <a:p>
            <a:r>
              <a:rPr lang="en-GB" dirty="0">
                <a:latin typeface="Comic Sans MS" panose="030F0702030302020204" pitchFamily="66" charset="0"/>
              </a:rPr>
              <a:t>Your middle should include:</a:t>
            </a:r>
          </a:p>
          <a:p>
            <a:r>
              <a:rPr lang="en-GB" dirty="0">
                <a:latin typeface="Comic Sans MS" panose="030F0702030302020204" pitchFamily="66" charset="0"/>
              </a:rPr>
              <a:t>- a problem occurring</a:t>
            </a:r>
          </a:p>
          <a:p>
            <a:r>
              <a:rPr lang="en-GB" dirty="0">
                <a:latin typeface="Comic Sans MS" panose="030F0702030302020204" pitchFamily="66" charset="0"/>
              </a:rPr>
              <a:t>- describing what the problem is</a:t>
            </a:r>
          </a:p>
          <a:p>
            <a:r>
              <a:rPr lang="en-GB" dirty="0">
                <a:latin typeface="Comic Sans MS" panose="030F0702030302020204" pitchFamily="66" charset="0"/>
              </a:rPr>
              <a:t>- describing how your God reacts to the problem (e.g. his actions, feelings etc.)</a:t>
            </a:r>
          </a:p>
        </p:txBody>
      </p:sp>
      <p:sp>
        <p:nvSpPr>
          <p:cNvPr id="4" name="Content Placeholder 3">
            <a:extLst>
              <a:ext uri="{FF2B5EF4-FFF2-40B4-BE49-F238E27FC236}">
                <a16:creationId xmlns:a16="http://schemas.microsoft.com/office/drawing/2014/main" id="{F6F42EE2-8D73-40DF-8F10-DF9686D3291C}"/>
              </a:ext>
            </a:extLst>
          </p:cNvPr>
          <p:cNvSpPr>
            <a:spLocks noGrp="1"/>
          </p:cNvSpPr>
          <p:nvPr>
            <p:ph sz="half" idx="2"/>
          </p:nvPr>
        </p:nvSpPr>
        <p:spPr/>
        <p:txBody>
          <a:bodyPr/>
          <a:lstStyle/>
          <a:p>
            <a:r>
              <a:rPr lang="en-GB" dirty="0">
                <a:latin typeface="Comic Sans MS" panose="030F0702030302020204" pitchFamily="66" charset="0"/>
              </a:rPr>
              <a:t>Remember to include:</a:t>
            </a:r>
          </a:p>
          <a:p>
            <a:r>
              <a:rPr lang="en-GB" dirty="0">
                <a:latin typeface="Comic Sans MS" panose="030F0702030302020204" pitchFamily="66" charset="0"/>
              </a:rPr>
              <a:t>- correct punctuation</a:t>
            </a:r>
          </a:p>
          <a:p>
            <a:r>
              <a:rPr lang="en-GB" dirty="0">
                <a:latin typeface="Comic Sans MS" panose="030F0702030302020204" pitchFamily="66" charset="0"/>
              </a:rPr>
              <a:t>- expanded noun phrases</a:t>
            </a:r>
          </a:p>
          <a:p>
            <a:r>
              <a:rPr lang="en-GB" dirty="0">
                <a:latin typeface="Comic Sans MS" panose="030F0702030302020204" pitchFamily="66" charset="0"/>
              </a:rPr>
              <a:t>- conjunctions</a:t>
            </a:r>
          </a:p>
          <a:p>
            <a:endParaRPr lang="en-GB" dirty="0">
              <a:latin typeface="Comic Sans MS" panose="030F0702030302020204" pitchFamily="66" charset="0"/>
            </a:endParaRPr>
          </a:p>
          <a:p>
            <a:r>
              <a:rPr lang="en-GB" b="1" dirty="0">
                <a:solidFill>
                  <a:srgbClr val="FF0000"/>
                </a:solidFill>
                <a:latin typeface="Comic Sans MS" panose="030F0702030302020204" pitchFamily="66" charset="0"/>
              </a:rPr>
              <a:t>Red Pen: </a:t>
            </a:r>
            <a:r>
              <a:rPr lang="en-GB" dirty="0">
                <a:solidFill>
                  <a:srgbClr val="FF0000"/>
                </a:solidFill>
                <a:latin typeface="Comic Sans MS" panose="030F0702030302020204" pitchFamily="66" charset="0"/>
              </a:rPr>
              <a:t>use subordinate conjunctions at the start of a sentence. </a:t>
            </a:r>
            <a:endParaRPr lang="en-GB" b="1" dirty="0">
              <a:solidFill>
                <a:srgbClr val="FF0000"/>
              </a:solidFill>
              <a:latin typeface="Comic Sans MS" panose="030F0702030302020204" pitchFamily="66" charset="0"/>
            </a:endParaRPr>
          </a:p>
        </p:txBody>
      </p:sp>
      <p:pic>
        <p:nvPicPr>
          <p:cNvPr id="5" name="Picture 2" descr="Beginning. Middle. End.. Consider the universality of narrative… | by Scott  Myers | Go Into The Story">
            <a:extLst>
              <a:ext uri="{FF2B5EF4-FFF2-40B4-BE49-F238E27FC236}">
                <a16:creationId xmlns:a16="http://schemas.microsoft.com/office/drawing/2014/main" id="{AC9BF008-5050-49EC-A48C-EF3F496D24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51818" y="1"/>
            <a:ext cx="2840181" cy="16771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12719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7F4A8B-F20C-42A6-BF40-87D461A0E198}"/>
              </a:ext>
            </a:extLst>
          </p:cNvPr>
          <p:cNvSpPr>
            <a:spLocks noGrp="1"/>
          </p:cNvSpPr>
          <p:nvPr>
            <p:ph type="ctrTitle"/>
          </p:nvPr>
        </p:nvSpPr>
        <p:spPr/>
        <p:txBody>
          <a:bodyPr>
            <a:normAutofit/>
          </a:bodyPr>
          <a:lstStyle/>
          <a:p>
            <a:r>
              <a:rPr lang="en-GB" sz="5200" dirty="0">
                <a:latin typeface="Comic Sans MS" panose="030F0702030302020204" pitchFamily="66" charset="0"/>
              </a:rPr>
              <a:t>Thursday 12</a:t>
            </a:r>
            <a:r>
              <a:rPr lang="en-GB" sz="5200" baseline="30000" dirty="0">
                <a:latin typeface="Comic Sans MS" panose="030F0702030302020204" pitchFamily="66" charset="0"/>
              </a:rPr>
              <a:t>th</a:t>
            </a:r>
            <a:r>
              <a:rPr lang="en-GB" sz="5200" dirty="0">
                <a:latin typeface="Comic Sans MS" panose="030F0702030302020204" pitchFamily="66" charset="0"/>
              </a:rPr>
              <a:t> November 2020</a:t>
            </a:r>
          </a:p>
        </p:txBody>
      </p:sp>
      <p:sp>
        <p:nvSpPr>
          <p:cNvPr id="3" name="Subtitle 2">
            <a:extLst>
              <a:ext uri="{FF2B5EF4-FFF2-40B4-BE49-F238E27FC236}">
                <a16:creationId xmlns:a16="http://schemas.microsoft.com/office/drawing/2014/main" id="{2538906E-2F13-46F3-B94A-42710B90D562}"/>
              </a:ext>
            </a:extLst>
          </p:cNvPr>
          <p:cNvSpPr>
            <a:spLocks noGrp="1"/>
          </p:cNvSpPr>
          <p:nvPr>
            <p:ph type="subTitle" idx="1"/>
          </p:nvPr>
        </p:nvSpPr>
        <p:spPr>
          <a:xfrm>
            <a:off x="1100051" y="4455621"/>
            <a:ext cx="10058400" cy="1836322"/>
          </a:xfrm>
        </p:spPr>
        <p:txBody>
          <a:bodyPr>
            <a:normAutofit lnSpcReduction="10000"/>
          </a:bodyPr>
          <a:lstStyle/>
          <a:p>
            <a:pPr fontAlgn="base"/>
            <a:r>
              <a:rPr lang="en-GB" cap="none" dirty="0">
                <a:latin typeface="Comic Sans MS" panose="030F0702030302020204" pitchFamily="66" charset="0"/>
              </a:rPr>
              <a:t>LO: Write with purpose</a:t>
            </a:r>
          </a:p>
          <a:p>
            <a:pPr fontAlgn="base"/>
            <a:r>
              <a:rPr lang="en-GB" cap="none" dirty="0">
                <a:latin typeface="Comic Sans MS" panose="030F0702030302020204" pitchFamily="66" charset="0"/>
              </a:rPr>
              <a:t>      Use imaginative description. </a:t>
            </a:r>
          </a:p>
          <a:p>
            <a:pPr fontAlgn="base"/>
            <a:r>
              <a:rPr lang="en-GB" cap="none" dirty="0">
                <a:latin typeface="Comic Sans MS" panose="030F0702030302020204" pitchFamily="66" charset="0"/>
              </a:rPr>
              <a:t>      Use sentences appropriately.</a:t>
            </a:r>
          </a:p>
          <a:p>
            <a:pPr fontAlgn="base"/>
            <a:r>
              <a:rPr lang="en-US" cap="none" dirty="0">
                <a:latin typeface="Comic Sans MS" panose="030F0702030302020204" pitchFamily="66" charset="0"/>
              </a:rPr>
              <a:t>C: Roman Gods</a:t>
            </a:r>
            <a:endParaRPr lang="en-GB" cap="none" dirty="0">
              <a:latin typeface="Comic Sans MS" panose="030F0702030302020204" pitchFamily="66" charset="0"/>
            </a:endParaRPr>
          </a:p>
        </p:txBody>
      </p:sp>
    </p:spTree>
    <p:extLst>
      <p:ext uri="{BB962C8B-B14F-4D97-AF65-F5344CB8AC3E}">
        <p14:creationId xmlns:p14="http://schemas.microsoft.com/office/powerpoint/2010/main" val="30574647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6A6622-427E-4525-88FA-EAECB75CA559}"/>
              </a:ext>
            </a:extLst>
          </p:cNvPr>
          <p:cNvSpPr>
            <a:spLocks noGrp="1"/>
          </p:cNvSpPr>
          <p:nvPr>
            <p:ph type="title"/>
          </p:nvPr>
        </p:nvSpPr>
        <p:spPr/>
        <p:txBody>
          <a:bodyPr/>
          <a:lstStyle/>
          <a:p>
            <a:r>
              <a:rPr lang="en-GB" dirty="0">
                <a:latin typeface="Comic Sans MS" panose="030F0702030302020204" pitchFamily="66" charset="0"/>
              </a:rPr>
              <a:t>Starter:</a:t>
            </a:r>
          </a:p>
        </p:txBody>
      </p:sp>
      <p:sp>
        <p:nvSpPr>
          <p:cNvPr id="3" name="Content Placeholder 2">
            <a:extLst>
              <a:ext uri="{FF2B5EF4-FFF2-40B4-BE49-F238E27FC236}">
                <a16:creationId xmlns:a16="http://schemas.microsoft.com/office/drawing/2014/main" id="{E1A4D968-B177-490D-BA1B-713D3E085088}"/>
              </a:ext>
            </a:extLst>
          </p:cNvPr>
          <p:cNvSpPr>
            <a:spLocks noGrp="1"/>
          </p:cNvSpPr>
          <p:nvPr>
            <p:ph idx="1"/>
          </p:nvPr>
        </p:nvSpPr>
        <p:spPr/>
        <p:txBody>
          <a:bodyPr/>
          <a:lstStyle/>
          <a:p>
            <a:r>
              <a:rPr lang="en-GB" dirty="0">
                <a:latin typeface="Comic Sans MS" panose="030F0702030302020204" pitchFamily="66" charset="0"/>
              </a:rPr>
              <a:t>Spend 10 minutes looking back at your work from last lesson.</a:t>
            </a:r>
          </a:p>
          <a:p>
            <a:r>
              <a:rPr lang="en-GB" dirty="0">
                <a:latin typeface="Comic Sans MS" panose="030F0702030302020204" pitchFamily="66" charset="0"/>
              </a:rPr>
              <a:t>Use a red pen to make your corrections and improvements. </a:t>
            </a:r>
          </a:p>
        </p:txBody>
      </p:sp>
      <p:pic>
        <p:nvPicPr>
          <p:cNvPr id="4" name="Picture 2" descr="Hand Writing Time To Improve Concept With Red Marker On Transparent.. Stock  Photo, Picture And Royalty Free Image. Image 20014735.">
            <a:extLst>
              <a:ext uri="{FF2B5EF4-FFF2-40B4-BE49-F238E27FC236}">
                <a16:creationId xmlns:a16="http://schemas.microsoft.com/office/drawing/2014/main" id="{097EA285-6403-4604-A817-D943F9E2F2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03126" y="3341251"/>
            <a:ext cx="4488873" cy="2990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47267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BFEFF4-E156-499D-BAC7-925967A4650D}"/>
              </a:ext>
            </a:extLst>
          </p:cNvPr>
          <p:cNvSpPr>
            <a:spLocks noGrp="1"/>
          </p:cNvSpPr>
          <p:nvPr>
            <p:ph type="title"/>
          </p:nvPr>
        </p:nvSpPr>
        <p:spPr/>
        <p:txBody>
          <a:bodyPr>
            <a:normAutofit/>
          </a:bodyPr>
          <a:lstStyle/>
          <a:p>
            <a:pPr algn="ctr"/>
            <a:r>
              <a:rPr lang="en-GB" sz="4400" dirty="0">
                <a:latin typeface="Comic Sans MS" panose="030F0702030302020204" pitchFamily="66" charset="0"/>
              </a:rPr>
              <a:t>Today you are going to be writing the </a:t>
            </a:r>
            <a:r>
              <a:rPr lang="en-GB" sz="4400" b="1" u="sng" dirty="0">
                <a:latin typeface="Comic Sans MS" panose="030F0702030302020204" pitchFamily="66" charset="0"/>
              </a:rPr>
              <a:t>end</a:t>
            </a:r>
            <a:r>
              <a:rPr lang="en-GB" sz="4400" dirty="0">
                <a:latin typeface="Comic Sans MS" panose="030F0702030302020204" pitchFamily="66" charset="0"/>
              </a:rPr>
              <a:t> of your story.</a:t>
            </a:r>
          </a:p>
        </p:txBody>
      </p:sp>
      <p:sp>
        <p:nvSpPr>
          <p:cNvPr id="3" name="Content Placeholder 2">
            <a:extLst>
              <a:ext uri="{FF2B5EF4-FFF2-40B4-BE49-F238E27FC236}">
                <a16:creationId xmlns:a16="http://schemas.microsoft.com/office/drawing/2014/main" id="{DC333F9B-AF96-49F9-84ED-463E1B519C3C}"/>
              </a:ext>
            </a:extLst>
          </p:cNvPr>
          <p:cNvSpPr>
            <a:spLocks noGrp="1"/>
          </p:cNvSpPr>
          <p:nvPr>
            <p:ph idx="1"/>
          </p:nvPr>
        </p:nvSpPr>
        <p:spPr>
          <a:xfrm>
            <a:off x="1097280" y="2214562"/>
            <a:ext cx="7589521" cy="3654531"/>
          </a:xfrm>
        </p:spPr>
        <p:txBody>
          <a:bodyPr>
            <a:normAutofit lnSpcReduction="10000"/>
          </a:bodyPr>
          <a:lstStyle/>
          <a:p>
            <a:pPr algn="ctr"/>
            <a:r>
              <a:rPr lang="en-GB" sz="3200" dirty="0">
                <a:latin typeface="Comic Sans MS" panose="030F0702030302020204" pitchFamily="66" charset="0"/>
              </a:rPr>
              <a:t>Your end should include:</a:t>
            </a:r>
          </a:p>
          <a:p>
            <a:pPr algn="ctr"/>
            <a:r>
              <a:rPr lang="en-GB" sz="3200" dirty="0">
                <a:latin typeface="Comic Sans MS" panose="030F0702030302020204" pitchFamily="66" charset="0"/>
              </a:rPr>
              <a:t>- the problem being resolved</a:t>
            </a:r>
          </a:p>
          <a:p>
            <a:pPr algn="ctr"/>
            <a:r>
              <a:rPr lang="en-GB" sz="3200" dirty="0">
                <a:latin typeface="Comic Sans MS" panose="030F0702030302020204" pitchFamily="66" charset="0"/>
              </a:rPr>
              <a:t>- describing how the problem is resolved</a:t>
            </a:r>
          </a:p>
          <a:p>
            <a:pPr algn="ctr"/>
            <a:r>
              <a:rPr lang="en-GB" sz="3200" dirty="0">
                <a:latin typeface="Comic Sans MS" panose="030F0702030302020204" pitchFamily="66" charset="0"/>
              </a:rPr>
              <a:t>- describing how your God reacts to the solution </a:t>
            </a:r>
            <a:br>
              <a:rPr lang="en-GB" sz="3200" dirty="0">
                <a:latin typeface="Comic Sans MS" panose="030F0702030302020204" pitchFamily="66" charset="0"/>
              </a:rPr>
            </a:br>
            <a:r>
              <a:rPr lang="en-GB" sz="3200" dirty="0">
                <a:latin typeface="Comic Sans MS" panose="030F0702030302020204" pitchFamily="66" charset="0"/>
              </a:rPr>
              <a:t>(e.g. his actions, feelings etc.)</a:t>
            </a:r>
          </a:p>
          <a:p>
            <a:pPr algn="ctr"/>
            <a:endParaRPr lang="en-GB" sz="3200" dirty="0">
              <a:latin typeface="Comic Sans MS" panose="030F0702030302020204" pitchFamily="66" charset="0"/>
            </a:endParaRPr>
          </a:p>
          <a:p>
            <a:pPr algn="ctr"/>
            <a:endParaRPr lang="en-GB" sz="3200" dirty="0">
              <a:latin typeface="Comic Sans MS" panose="030F0702030302020204" pitchFamily="66" charset="0"/>
            </a:endParaRPr>
          </a:p>
          <a:p>
            <a:pPr algn="ctr"/>
            <a:endParaRPr lang="en-GB" sz="3200" dirty="0">
              <a:latin typeface="Comic Sans MS" panose="030F0702030302020204" pitchFamily="66" charset="0"/>
            </a:endParaRPr>
          </a:p>
        </p:txBody>
      </p:sp>
      <p:pic>
        <p:nvPicPr>
          <p:cNvPr id="6146" name="Picture 2" descr="ANCHOR CHARTS {BEGINNING MIDDLE &amp; END} WRITING WORKSHOP FOR FIRST &amp;  KINDERGARTEN - TeachersPayTeac… | Writing workshop, Kindergarten anchor  charts, Teaching writing">
            <a:extLst>
              <a:ext uri="{FF2B5EF4-FFF2-40B4-BE49-F238E27FC236}">
                <a16:creationId xmlns:a16="http://schemas.microsoft.com/office/drawing/2014/main" id="{3723E264-9727-4296-9675-47C745E744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86801" y="1840491"/>
            <a:ext cx="3407092" cy="44101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30978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1E759-085F-487C-83E0-0B2ADAE63890}"/>
              </a:ext>
            </a:extLst>
          </p:cNvPr>
          <p:cNvSpPr>
            <a:spLocks noGrp="1"/>
          </p:cNvSpPr>
          <p:nvPr>
            <p:ph type="title"/>
          </p:nvPr>
        </p:nvSpPr>
        <p:spPr/>
        <p:txBody>
          <a:bodyPr/>
          <a:lstStyle/>
          <a:p>
            <a:r>
              <a:rPr lang="en-GB" dirty="0">
                <a:latin typeface="Comic Sans MS" panose="030F0702030302020204" pitchFamily="66" charset="0"/>
              </a:rPr>
              <a:t>Example</a:t>
            </a:r>
          </a:p>
        </p:txBody>
      </p:sp>
      <p:sp>
        <p:nvSpPr>
          <p:cNvPr id="3" name="Content Placeholder 2">
            <a:extLst>
              <a:ext uri="{FF2B5EF4-FFF2-40B4-BE49-F238E27FC236}">
                <a16:creationId xmlns:a16="http://schemas.microsoft.com/office/drawing/2014/main" id="{DAD03099-78D7-424D-B142-784A0A982A6D}"/>
              </a:ext>
            </a:extLst>
          </p:cNvPr>
          <p:cNvSpPr>
            <a:spLocks noGrp="1"/>
          </p:cNvSpPr>
          <p:nvPr>
            <p:ph idx="1"/>
          </p:nvPr>
        </p:nvSpPr>
        <p:spPr/>
        <p:txBody>
          <a:bodyPr>
            <a:normAutofit fontScale="92500" lnSpcReduction="10000"/>
          </a:bodyPr>
          <a:lstStyle/>
          <a:p>
            <a:r>
              <a:rPr lang="en-GB" dirty="0">
                <a:latin typeface="Comic Sans MS" panose="030F0702030302020204" pitchFamily="66" charset="0"/>
              </a:rPr>
              <a:t>Thick, salty, wet tears fell from Eddie’s sad, dull, blue eyes, as he entered his familiar, comforting house. His usually bright, glowing lightbulb hovered darkly above his head. How could he be the God of Education if he couldn’t answer a simple question? Eddie repeated the many, confusing letters over and over again, but he still couldn’t work out the answer. He hung his head in shame. </a:t>
            </a:r>
          </a:p>
          <a:p>
            <a:r>
              <a:rPr lang="en-GB" dirty="0">
                <a:latin typeface="Comic Sans MS" panose="030F0702030302020204" pitchFamily="66" charset="0"/>
              </a:rPr>
              <a:t>As a gentle, quiet knock sounded on the door, Eddie jumped in surprise. He walked slowly and ashamedly to the towering, wooden front door, and opened it. To his surprise, there was a long, winding line of children queueing neatly one behind the other! “It doesn’t matter that you don’t know the answer Eddie!” They shouted happily. “We’ll work it out together!”</a:t>
            </a:r>
          </a:p>
          <a:p>
            <a:r>
              <a:rPr lang="en-GB" dirty="0">
                <a:latin typeface="Comic Sans MS" panose="030F0702030302020204" pitchFamily="66" charset="0"/>
              </a:rPr>
              <a:t>All of the kind, considered children bundled inside Eddie’s small, cramped house, and took out a piece of thick, yellow papyrus. Kindly, the considerate, caring children showed Eddie how to work out the difficult calculation. Afterwards, Eddie smiled happily, as he realised that no one can know everything, but we can always work things out together!</a:t>
            </a:r>
          </a:p>
          <a:p>
            <a:endParaRPr lang="en-GB" dirty="0">
              <a:latin typeface="Comic Sans MS" panose="030F0702030302020204" pitchFamily="66" charset="0"/>
            </a:endParaRPr>
          </a:p>
        </p:txBody>
      </p:sp>
      <p:pic>
        <p:nvPicPr>
          <p:cNvPr id="4" name="Picture 2" descr="What Went Well / Even Better If School Feedback Stickers x 56 - Primary  Teaching Services: Amazon.co.uk: Office Products">
            <a:extLst>
              <a:ext uri="{FF2B5EF4-FFF2-40B4-BE49-F238E27FC236}">
                <a16:creationId xmlns:a16="http://schemas.microsoft.com/office/drawing/2014/main" id="{060A7F22-6873-40CD-80C7-99980B5E59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07782" y="1"/>
            <a:ext cx="1884218" cy="18997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55358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0D4A434-DF9E-49E2-B73B-F19BD2BA8A47}"/>
              </a:ext>
            </a:extLst>
          </p:cNvPr>
          <p:cNvSpPr>
            <a:spLocks noGrp="1"/>
          </p:cNvSpPr>
          <p:nvPr>
            <p:ph idx="1"/>
          </p:nvPr>
        </p:nvSpPr>
        <p:spPr/>
        <p:txBody>
          <a:bodyPr/>
          <a:lstStyle/>
          <a:p>
            <a:r>
              <a:rPr lang="en-GB" dirty="0">
                <a:latin typeface="Comic Sans MS" panose="030F0702030302020204" pitchFamily="66" charset="0"/>
              </a:rPr>
              <a:t>We can add information to our expanded noun phrases using prepositions. </a:t>
            </a:r>
          </a:p>
          <a:p>
            <a:endParaRPr lang="en-GB" dirty="0">
              <a:latin typeface="Comic Sans MS" panose="030F0702030302020204" pitchFamily="66" charset="0"/>
            </a:endParaRPr>
          </a:p>
          <a:p>
            <a:r>
              <a:rPr lang="en-GB" dirty="0">
                <a:latin typeface="Comic Sans MS" panose="030F0702030302020204" pitchFamily="66" charset="0"/>
              </a:rPr>
              <a:t>What is a preposition? </a:t>
            </a:r>
          </a:p>
          <a:p>
            <a:endParaRPr lang="en-GB" dirty="0">
              <a:latin typeface="Comic Sans MS" panose="030F0702030302020204" pitchFamily="66" charset="0"/>
            </a:endParaRPr>
          </a:p>
          <a:p>
            <a:endParaRPr lang="en-GB" dirty="0">
              <a:latin typeface="Comic Sans MS" panose="030F0702030302020204" pitchFamily="66" charset="0"/>
            </a:endParaRPr>
          </a:p>
        </p:txBody>
      </p:sp>
      <p:sp>
        <p:nvSpPr>
          <p:cNvPr id="6" name="Title 5">
            <a:extLst>
              <a:ext uri="{FF2B5EF4-FFF2-40B4-BE49-F238E27FC236}">
                <a16:creationId xmlns:a16="http://schemas.microsoft.com/office/drawing/2014/main" id="{CF21203B-3078-4AA0-85A7-E11500F6FCA7}"/>
              </a:ext>
            </a:extLst>
          </p:cNvPr>
          <p:cNvSpPr>
            <a:spLocks noGrp="1"/>
          </p:cNvSpPr>
          <p:nvPr>
            <p:ph type="title"/>
          </p:nvPr>
        </p:nvSpPr>
        <p:spPr/>
        <p:txBody>
          <a:bodyPr/>
          <a:lstStyle/>
          <a:p>
            <a:r>
              <a:rPr lang="en-GB" dirty="0">
                <a:latin typeface="Comic Sans MS" panose="030F0702030302020204" pitchFamily="66" charset="0"/>
              </a:rPr>
              <a:t>Prepositions </a:t>
            </a:r>
          </a:p>
        </p:txBody>
      </p:sp>
      <p:pic>
        <p:nvPicPr>
          <p:cNvPr id="15362" name="Picture 2" descr="POLL | 🤔 or ⏳ for Thinking? - Cake">
            <a:extLst>
              <a:ext uri="{FF2B5EF4-FFF2-40B4-BE49-F238E27FC236}">
                <a16:creationId xmlns:a16="http://schemas.microsoft.com/office/drawing/2014/main" id="{FF594B8A-091C-4E1A-9196-52F7B683EF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25624" y="2218600"/>
            <a:ext cx="4115563" cy="40233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12510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School Posters | Prepositions Literacy Grammar Chart for the Classroom">
            <a:extLst>
              <a:ext uri="{FF2B5EF4-FFF2-40B4-BE49-F238E27FC236}">
                <a16:creationId xmlns:a16="http://schemas.microsoft.com/office/drawing/2014/main" id="{16680CA3-0A1A-4911-BF84-09E980FB362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5238"/>
          <a:stretch/>
        </p:blipFill>
        <p:spPr bwMode="auto">
          <a:xfrm>
            <a:off x="3509096" y="0"/>
            <a:ext cx="5173808" cy="63141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528278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F6A79F-FCC9-4507-B26D-2E1CAF18A22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F3A7822-35EE-47C0-B706-36E368E90D6E}"/>
              </a:ext>
            </a:extLst>
          </p:cNvPr>
          <p:cNvSpPr>
            <a:spLocks noGrp="1"/>
          </p:cNvSpPr>
          <p:nvPr>
            <p:ph idx="1"/>
          </p:nvPr>
        </p:nvSpPr>
        <p:spPr>
          <a:xfrm>
            <a:off x="1097280" y="1845734"/>
            <a:ext cx="6578138" cy="4023360"/>
          </a:xfrm>
        </p:spPr>
        <p:txBody>
          <a:bodyPr/>
          <a:lstStyle/>
          <a:p>
            <a:r>
              <a:rPr lang="en-GB" dirty="0">
                <a:latin typeface="Comic Sans MS" panose="030F0702030302020204" pitchFamily="66" charset="0"/>
              </a:rPr>
              <a:t>Look at the preposition word mat and create sentences for your stories which use prepositions to add information to your expanded noun phrases.</a:t>
            </a:r>
          </a:p>
          <a:p>
            <a:endParaRPr lang="en-GB" dirty="0">
              <a:latin typeface="Comic Sans MS" panose="030F0702030302020204" pitchFamily="66" charset="0"/>
            </a:endParaRPr>
          </a:p>
          <a:p>
            <a:r>
              <a:rPr lang="en-GB" dirty="0">
                <a:latin typeface="Comic Sans MS" panose="030F0702030302020204" pitchFamily="66" charset="0"/>
              </a:rPr>
              <a:t>For example:</a:t>
            </a:r>
          </a:p>
          <a:p>
            <a:r>
              <a:rPr lang="en-GB" i="1" dirty="0">
                <a:latin typeface="Comic Sans MS" panose="030F0702030302020204" pitchFamily="66" charset="0"/>
              </a:rPr>
              <a:t>She wears a blue, patterned dress which almost touches the floor.</a:t>
            </a:r>
          </a:p>
          <a:p>
            <a:r>
              <a:rPr lang="en-GB" i="1" dirty="0">
                <a:latin typeface="Comic Sans MS" panose="030F0702030302020204" pitchFamily="66" charset="0"/>
              </a:rPr>
              <a:t>He gripped his deadly, pointed spear with a wooden handle.</a:t>
            </a:r>
          </a:p>
        </p:txBody>
      </p:sp>
      <p:pic>
        <p:nvPicPr>
          <p:cNvPr id="4" name="Picture 2" descr="Think-Pair-Share - Teaching Reading Comprehension Strategies">
            <a:extLst>
              <a:ext uri="{FF2B5EF4-FFF2-40B4-BE49-F238E27FC236}">
                <a16:creationId xmlns:a16="http://schemas.microsoft.com/office/drawing/2014/main" id="{67A9F402-5D31-4BF2-930D-5651582E20D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69465" y="100650"/>
            <a:ext cx="2053070" cy="161025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School Posters | Prepositions Literacy Grammar Chart for the Classroom">
            <a:extLst>
              <a:ext uri="{FF2B5EF4-FFF2-40B4-BE49-F238E27FC236}">
                <a16:creationId xmlns:a16="http://schemas.microsoft.com/office/drawing/2014/main" id="{EF6D86B7-127A-435F-9B1D-3D144322B1E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1673" b="5239"/>
          <a:stretch/>
        </p:blipFill>
        <p:spPr bwMode="auto">
          <a:xfrm>
            <a:off x="7860772" y="1737360"/>
            <a:ext cx="4331228" cy="46347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40907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5D036D-58D1-471A-8AAC-ECCF636716EE}"/>
              </a:ext>
            </a:extLst>
          </p:cNvPr>
          <p:cNvSpPr>
            <a:spLocks noGrp="1"/>
          </p:cNvSpPr>
          <p:nvPr>
            <p:ph type="title"/>
          </p:nvPr>
        </p:nvSpPr>
        <p:spPr/>
        <p:txBody>
          <a:bodyPr/>
          <a:lstStyle/>
          <a:p>
            <a:r>
              <a:rPr lang="en-GB" dirty="0">
                <a:latin typeface="Comic Sans MS" panose="030F0702030302020204" pitchFamily="66" charset="0"/>
              </a:rPr>
              <a:t>Activity</a:t>
            </a:r>
          </a:p>
        </p:txBody>
      </p:sp>
      <p:sp>
        <p:nvSpPr>
          <p:cNvPr id="3" name="Content Placeholder 2">
            <a:extLst>
              <a:ext uri="{FF2B5EF4-FFF2-40B4-BE49-F238E27FC236}">
                <a16:creationId xmlns:a16="http://schemas.microsoft.com/office/drawing/2014/main" id="{5F3FAAEB-A53F-415A-9E99-168FF7533C9F}"/>
              </a:ext>
            </a:extLst>
          </p:cNvPr>
          <p:cNvSpPr>
            <a:spLocks noGrp="1"/>
          </p:cNvSpPr>
          <p:nvPr>
            <p:ph sz="half" idx="1"/>
          </p:nvPr>
        </p:nvSpPr>
        <p:spPr/>
        <p:txBody>
          <a:bodyPr/>
          <a:lstStyle/>
          <a:p>
            <a:r>
              <a:rPr lang="en-GB" dirty="0">
                <a:latin typeface="Comic Sans MS" panose="030F0702030302020204" pitchFamily="66" charset="0"/>
              </a:rPr>
              <a:t>Write the </a:t>
            </a:r>
            <a:r>
              <a:rPr lang="en-GB" b="1" u="sng" dirty="0">
                <a:latin typeface="Comic Sans MS" panose="030F0702030302020204" pitchFamily="66" charset="0"/>
              </a:rPr>
              <a:t>end</a:t>
            </a:r>
            <a:r>
              <a:rPr lang="en-GB" dirty="0">
                <a:latin typeface="Comic Sans MS" panose="030F0702030302020204" pitchFamily="66" charset="0"/>
              </a:rPr>
              <a:t> of your story. </a:t>
            </a:r>
          </a:p>
          <a:p>
            <a:endParaRPr lang="en-GB" dirty="0">
              <a:latin typeface="Comic Sans MS" panose="030F0702030302020204" pitchFamily="66" charset="0"/>
            </a:endParaRPr>
          </a:p>
          <a:p>
            <a:r>
              <a:rPr lang="en-GB" dirty="0">
                <a:latin typeface="Comic Sans MS" panose="030F0702030302020204" pitchFamily="66" charset="0"/>
              </a:rPr>
              <a:t>Your end should include:</a:t>
            </a:r>
          </a:p>
          <a:p>
            <a:r>
              <a:rPr lang="en-GB" dirty="0">
                <a:latin typeface="Comic Sans MS" panose="030F0702030302020204" pitchFamily="66" charset="0"/>
              </a:rPr>
              <a:t>- the problem being resolved</a:t>
            </a:r>
          </a:p>
          <a:p>
            <a:r>
              <a:rPr lang="en-GB" dirty="0">
                <a:latin typeface="Comic Sans MS" panose="030F0702030302020204" pitchFamily="66" charset="0"/>
              </a:rPr>
              <a:t>- describing how the problem is resolved</a:t>
            </a:r>
          </a:p>
          <a:p>
            <a:r>
              <a:rPr lang="en-GB" dirty="0">
                <a:latin typeface="Comic Sans MS" panose="030F0702030302020204" pitchFamily="66" charset="0"/>
              </a:rPr>
              <a:t>- describing how your God reacts to the solution (e.g. his actions, feelings etc.)</a:t>
            </a:r>
          </a:p>
        </p:txBody>
      </p:sp>
      <p:sp>
        <p:nvSpPr>
          <p:cNvPr id="4" name="Content Placeholder 3">
            <a:extLst>
              <a:ext uri="{FF2B5EF4-FFF2-40B4-BE49-F238E27FC236}">
                <a16:creationId xmlns:a16="http://schemas.microsoft.com/office/drawing/2014/main" id="{F6F42EE2-8D73-40DF-8F10-DF9686D3291C}"/>
              </a:ext>
            </a:extLst>
          </p:cNvPr>
          <p:cNvSpPr>
            <a:spLocks noGrp="1"/>
          </p:cNvSpPr>
          <p:nvPr>
            <p:ph sz="half" idx="2"/>
          </p:nvPr>
        </p:nvSpPr>
        <p:spPr/>
        <p:txBody>
          <a:bodyPr/>
          <a:lstStyle/>
          <a:p>
            <a:r>
              <a:rPr lang="en-GB" dirty="0">
                <a:latin typeface="Comic Sans MS" panose="030F0702030302020204" pitchFamily="66" charset="0"/>
              </a:rPr>
              <a:t>Remember to include:</a:t>
            </a:r>
          </a:p>
          <a:p>
            <a:r>
              <a:rPr lang="en-GB" dirty="0">
                <a:latin typeface="Comic Sans MS" panose="030F0702030302020204" pitchFamily="66" charset="0"/>
              </a:rPr>
              <a:t>- correct punctuation</a:t>
            </a:r>
          </a:p>
          <a:p>
            <a:r>
              <a:rPr lang="en-GB" dirty="0">
                <a:latin typeface="Comic Sans MS" panose="030F0702030302020204" pitchFamily="66" charset="0"/>
              </a:rPr>
              <a:t>- expanded noun phrases</a:t>
            </a:r>
          </a:p>
          <a:p>
            <a:r>
              <a:rPr lang="en-GB" dirty="0">
                <a:latin typeface="Comic Sans MS" panose="030F0702030302020204" pitchFamily="66" charset="0"/>
              </a:rPr>
              <a:t>- conjunctions</a:t>
            </a:r>
          </a:p>
          <a:p>
            <a:endParaRPr lang="en-GB" dirty="0">
              <a:latin typeface="Comic Sans MS" panose="030F0702030302020204" pitchFamily="66" charset="0"/>
            </a:endParaRPr>
          </a:p>
          <a:p>
            <a:r>
              <a:rPr lang="en-GB" b="1" dirty="0">
                <a:latin typeface="Comic Sans MS" panose="030F0702030302020204" pitchFamily="66" charset="0"/>
              </a:rPr>
              <a:t>Red Pen: </a:t>
            </a:r>
            <a:r>
              <a:rPr lang="en-GB" dirty="0">
                <a:latin typeface="Comic Sans MS" panose="030F0702030302020204" pitchFamily="66" charset="0"/>
              </a:rPr>
              <a:t>add extra information to your expanded noun phrases using prepositions. </a:t>
            </a:r>
            <a:endParaRPr lang="en-GB" b="1" dirty="0">
              <a:latin typeface="Comic Sans MS" panose="030F0702030302020204" pitchFamily="66" charset="0"/>
            </a:endParaRPr>
          </a:p>
        </p:txBody>
      </p:sp>
      <p:pic>
        <p:nvPicPr>
          <p:cNvPr id="5" name="Picture 2" descr="Beginning. Middle. End.. Consider the universality of narrative… | by Scott  Myers | Go Into The Story">
            <a:extLst>
              <a:ext uri="{FF2B5EF4-FFF2-40B4-BE49-F238E27FC236}">
                <a16:creationId xmlns:a16="http://schemas.microsoft.com/office/drawing/2014/main" id="{5FED42D9-DDC1-437F-B003-755E7B213CE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51818" y="1"/>
            <a:ext cx="2840181" cy="16771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6404197"/>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docProps/app.xml><?xml version="1.0" encoding="utf-8"?>
<Properties xmlns="http://schemas.openxmlformats.org/officeDocument/2006/extended-properties" xmlns:vt="http://schemas.openxmlformats.org/officeDocument/2006/docPropsVTypes">
  <Template>Retrospect</Template>
  <TotalTime>2841</TotalTime>
  <Words>1611</Words>
  <Application>Microsoft Office PowerPoint</Application>
  <PresentationFormat>Widescreen</PresentationFormat>
  <Paragraphs>144</Paragraphs>
  <Slides>26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26</vt:i4>
      </vt:variant>
    </vt:vector>
  </HeadingPairs>
  <TitlesOfParts>
    <vt:vector size="30" baseType="lpstr">
      <vt:lpstr>Calibri</vt:lpstr>
      <vt:lpstr>Calibri Light</vt:lpstr>
      <vt:lpstr>Comic Sans MS</vt:lpstr>
      <vt:lpstr>Retrospect</vt:lpstr>
      <vt:lpstr>Monday 9th November 2020</vt:lpstr>
      <vt:lpstr>Starter: Five Sentence Story</vt:lpstr>
      <vt:lpstr>PowerPoint Presentation</vt:lpstr>
      <vt:lpstr>My story plan</vt:lpstr>
      <vt:lpstr>What could happen in your story?</vt:lpstr>
      <vt:lpstr>Activity: complete the planning template. </vt:lpstr>
      <vt:lpstr>Tuesday 10th November 2020</vt:lpstr>
      <vt:lpstr>Starter: How many different words can you think of? </vt:lpstr>
      <vt:lpstr>Today you are going to be writing the beginning of your story.</vt:lpstr>
      <vt:lpstr>Example</vt:lpstr>
      <vt:lpstr>PowerPoint Presentation</vt:lpstr>
      <vt:lpstr>Activity</vt:lpstr>
      <vt:lpstr>Wednesday 11th November 2020</vt:lpstr>
      <vt:lpstr>Starter:</vt:lpstr>
      <vt:lpstr>Today you are going to be writing the middle of your story.</vt:lpstr>
      <vt:lpstr>Example</vt:lpstr>
      <vt:lpstr>PowerPoint Presentation</vt:lpstr>
      <vt:lpstr>Activity</vt:lpstr>
      <vt:lpstr>Thursday 12th November 2020</vt:lpstr>
      <vt:lpstr>Starter:</vt:lpstr>
      <vt:lpstr>Today you are going to be writing the end of your story.</vt:lpstr>
      <vt:lpstr>Example</vt:lpstr>
      <vt:lpstr>Prepositions </vt:lpstr>
      <vt:lpstr>PowerPoint Presentation</vt:lpstr>
      <vt:lpstr>PowerPoint Presentation</vt:lpstr>
      <vt:lpstr>Activity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9th November 2020</dc:title>
  <dc:creator>Emily Fenner</dc:creator>
  <cp:lastModifiedBy>Emily Fenner</cp:lastModifiedBy>
  <cp:revision>23</cp:revision>
  <dcterms:created xsi:type="dcterms:W3CDTF">2020-11-05T14:39:21Z</dcterms:created>
  <dcterms:modified xsi:type="dcterms:W3CDTF">2020-11-07T14:07:22Z</dcterms:modified>
</cp:coreProperties>
</file>