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10.xml" ContentType="application/vnd.openxmlformats-officedocument.theme+xml"/>
  <Override PartName="/ppt/slideLayouts/slideLayout24.xml" ContentType="application/vnd.openxmlformats-officedocument.presentationml.slideLayout+xml"/>
  <Override PartName="/ppt/theme/theme11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50" r:id="rId11"/>
    <p:sldMasterId id="2147483652" r:id="rId12"/>
    <p:sldMasterId id="2147483654" r:id="rId13"/>
    <p:sldMasterId id="2147483666" r:id="rId14"/>
    <p:sldMasterId id="2147483685" r:id="rId15"/>
  </p:sldMasterIdLst>
  <p:notesMasterIdLst>
    <p:notesMasterId r:id="rId28"/>
  </p:notesMasterIdLst>
  <p:sldIdLst>
    <p:sldId id="309" r:id="rId16"/>
    <p:sldId id="310" r:id="rId17"/>
    <p:sldId id="297" r:id="rId18"/>
    <p:sldId id="304" r:id="rId19"/>
    <p:sldId id="260" r:id="rId20"/>
    <p:sldId id="298" r:id="rId21"/>
    <p:sldId id="305" r:id="rId22"/>
    <p:sldId id="306" r:id="rId23"/>
    <p:sldId id="308" r:id="rId24"/>
    <p:sldId id="301" r:id="rId25"/>
    <p:sldId id="302" r:id="rId26"/>
    <p:sldId id="303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66" d="100"/>
          <a:sy n="66" d="100"/>
        </p:scale>
        <p:origin x="78" y="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" Type="http://schemas.openxmlformats.org/officeDocument/2006/relationships/customXml" Target="../customXml/item3.xml"/><Relationship Id="rId21" Type="http://schemas.openxmlformats.org/officeDocument/2006/relationships/slide" Target="slides/slide6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8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344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972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25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795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873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466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862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260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613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007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8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623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4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9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080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114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91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52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34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8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95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275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5" Type="http://schemas.openxmlformats.org/officeDocument/2006/relationships/image" Target="../media/image1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1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495" y="966444"/>
            <a:ext cx="7059010" cy="4925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00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456" y="462657"/>
            <a:ext cx="8379088" cy="576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41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1) 10, 20, ___, 40, 50, 60, ___ , 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2) 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___, 350, 360, 370, 380, ___, 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2800" dirty="0">
                    <a:latin typeface="Calibri" panose="020F0502020204030204" pitchFamily="34" charset="0"/>
                  </a:rPr>
                  <a:t>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</a:t>
                </a:r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blipFill>
                <a:blip r:embed="rId5"/>
                <a:stretch>
                  <a:fillRect l="-2213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713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1) 10, 20, ___, 40, 50, 60, ___ , 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2)  ___, 350, 360, 370, 380, ___, 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2800" dirty="0">
                    <a:latin typeface="Calibri" panose="020F0502020204030204" pitchFamily="34" charset="0"/>
                  </a:rPr>
                  <a:t>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</a:t>
                </a:r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blipFill>
                <a:blip r:embed="rId5"/>
                <a:stretch>
                  <a:fillRect l="-2213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162594" y="324099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3920" y="324099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7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92951" y="324099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80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2625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340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016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390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67203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400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12400" y="2886280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01443" y="4161500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70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777900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80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71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72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73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74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75</a:t>
            </a:r>
            <a:endParaRPr lang="en-GB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76</a:t>
            </a:r>
            <a:endParaRPr lang="en-GB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77</a:t>
            </a:r>
            <a:endParaRPr lang="en-GB" sz="2400" dirty="0"/>
          </a:p>
        </p:txBody>
      </p:sp>
      <p:sp>
        <p:nvSpPr>
          <p:cNvPr id="74" name="TextBox 73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78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79</a:t>
            </a:r>
            <a:endParaRPr lang="en-GB" sz="24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73 to the nearest 10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017870" y="21416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10</a:t>
            </a:r>
            <a:endParaRPr lang="en-GB" sz="2000" dirty="0"/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39905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266683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993461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3720239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4470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5173795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5900573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627351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7354130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74"/>
          <p:cNvSpPr txBox="1"/>
          <p:nvPr/>
        </p:nvSpPr>
        <p:spPr>
          <a:xfrm>
            <a:off x="813127" y="4380016"/>
            <a:ext cx="6656502" cy="111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nearest multiple of ten to ___ is ___.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 is ___ when rounded to the nearest ten.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93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73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2728687" y="3559238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8" name="Right Bracket 77"/>
          <p:cNvSpPr/>
          <p:nvPr/>
        </p:nvSpPr>
        <p:spPr>
          <a:xfrm rot="16200000">
            <a:off x="3168423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Right Bracket 78"/>
          <p:cNvSpPr/>
          <p:nvPr/>
        </p:nvSpPr>
        <p:spPr>
          <a:xfrm rot="16200000">
            <a:off x="3889981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Right Bracket 79"/>
          <p:cNvSpPr/>
          <p:nvPr/>
        </p:nvSpPr>
        <p:spPr>
          <a:xfrm rot="16200000">
            <a:off x="4611541" y="2372332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1" name="Right Bracket 80"/>
          <p:cNvSpPr/>
          <p:nvPr/>
        </p:nvSpPr>
        <p:spPr>
          <a:xfrm rot="16200000">
            <a:off x="5333104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2" name="Right Bracket 81"/>
          <p:cNvSpPr/>
          <p:nvPr/>
        </p:nvSpPr>
        <p:spPr>
          <a:xfrm rot="16200000">
            <a:off x="6050702" y="2376297"/>
            <a:ext cx="360000" cy="713631"/>
          </a:xfrm>
          <a:prstGeom prst="rightBracket">
            <a:avLst>
              <a:gd name="adj" fmla="val 9911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3" name="Right Bracket 82"/>
          <p:cNvSpPr/>
          <p:nvPr/>
        </p:nvSpPr>
        <p:spPr>
          <a:xfrm rot="16200000">
            <a:off x="6776225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4" name="Right Bracket 83"/>
          <p:cNvSpPr/>
          <p:nvPr/>
        </p:nvSpPr>
        <p:spPr>
          <a:xfrm rot="16200000">
            <a:off x="7493968" y="2376150"/>
            <a:ext cx="360000" cy="713925"/>
          </a:xfrm>
          <a:prstGeom prst="rightBracket">
            <a:avLst>
              <a:gd name="adj" fmla="val 99156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5" name="Right Bracket 84"/>
          <p:cNvSpPr/>
          <p:nvPr/>
        </p:nvSpPr>
        <p:spPr>
          <a:xfrm rot="5400000" flipH="1">
            <a:off x="2446860" y="237233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1725299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1003739" y="2372335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73938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</a:t>
            </a:r>
            <a:endParaRPr lang="en-GB" sz="2400" dirty="0"/>
          </a:p>
        </p:txBody>
      </p:sp>
      <p:sp>
        <p:nvSpPr>
          <p:cNvPr id="89" name="TextBox 88"/>
          <p:cNvSpPr txBox="1"/>
          <p:nvPr/>
        </p:nvSpPr>
        <p:spPr>
          <a:xfrm>
            <a:off x="532491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</a:t>
            </a:r>
            <a:endParaRPr lang="en-GB" sz="2400" dirty="0"/>
          </a:p>
        </p:txBody>
      </p:sp>
      <p:sp>
        <p:nvSpPr>
          <p:cNvPr id="90" name="TextBox 89"/>
          <p:cNvSpPr txBox="1"/>
          <p:nvPr/>
        </p:nvSpPr>
        <p:spPr>
          <a:xfrm>
            <a:off x="338469" y="4560384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73 is closer to 70 than 80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30765" y="5282759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73 rounded to the nearest 10 is 70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70</a:t>
            </a:r>
            <a:endParaRPr lang="en-GB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77651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80</a:t>
            </a:r>
            <a:endParaRPr lang="en-GB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71</a:t>
            </a:r>
            <a:endParaRPr lang="en-GB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72</a:t>
            </a:r>
            <a:endParaRPr lang="en-GB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73</a:t>
            </a:r>
            <a:endParaRPr lang="en-GB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74</a:t>
            </a:r>
            <a:endParaRPr lang="en-GB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75</a:t>
            </a:r>
            <a:endParaRPr lang="en-GB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76</a:t>
            </a:r>
            <a:endParaRPr lang="en-GB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77</a:t>
            </a:r>
            <a:endParaRPr lang="en-GB" sz="2400" dirty="0"/>
          </a:p>
        </p:txBody>
      </p:sp>
      <p:sp>
        <p:nvSpPr>
          <p:cNvPr id="92" name="TextBox 91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78</a:t>
            </a:r>
            <a:endParaRPr lang="en-GB" sz="2400" dirty="0"/>
          </a:p>
        </p:txBody>
      </p:sp>
      <p:sp>
        <p:nvSpPr>
          <p:cNvPr id="93" name="TextBox 92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79</a:t>
            </a:r>
            <a:endParaRPr lang="en-GB" sz="2400" dirty="0"/>
          </a:p>
        </p:txBody>
      </p:sp>
      <p:grpSp>
        <p:nvGrpSpPr>
          <p:cNvPr id="94" name="Group 9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5" name="Straight Connector 9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6992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/>
      <p:bldP spid="89" grpId="0"/>
      <p:bldP spid="90" grpId="0"/>
      <p:bldP spid="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78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6334556" y="3559499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84" name="Right Bracket 83"/>
          <p:cNvSpPr/>
          <p:nvPr/>
        </p:nvSpPr>
        <p:spPr>
          <a:xfrm rot="16200000">
            <a:off x="7133188" y="2015369"/>
            <a:ext cx="360000" cy="1435487"/>
          </a:xfrm>
          <a:prstGeom prst="rightBracket">
            <a:avLst>
              <a:gd name="adj" fmla="val 199373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3529201" y="-153128"/>
            <a:ext cx="360000" cy="5772485"/>
          </a:xfrm>
          <a:prstGeom prst="rightBracket">
            <a:avLst>
              <a:gd name="adj" fmla="val 80173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540894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</a:t>
            </a:r>
            <a:endParaRPr lang="en-GB" sz="2400" dirty="0"/>
          </a:p>
        </p:txBody>
      </p:sp>
      <p:sp>
        <p:nvSpPr>
          <p:cNvPr id="89" name="TextBox 88"/>
          <p:cNvSpPr txBox="1"/>
          <p:nvPr/>
        </p:nvSpPr>
        <p:spPr>
          <a:xfrm>
            <a:off x="7173587" y="211416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70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776964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80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71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72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73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74</a:t>
            </a:r>
            <a:endParaRPr lang="en-GB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75</a:t>
            </a:r>
            <a:endParaRPr lang="en-GB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76</a:t>
            </a:r>
            <a:endParaRPr lang="en-GB" sz="2400" dirty="0"/>
          </a:p>
        </p:txBody>
      </p:sp>
      <p:sp>
        <p:nvSpPr>
          <p:cNvPr id="74" name="TextBox 73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77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78</a:t>
            </a:r>
            <a:endParaRPr lang="en-GB" sz="2400" dirty="0"/>
          </a:p>
        </p:txBody>
      </p:sp>
      <p:sp>
        <p:nvSpPr>
          <p:cNvPr id="94" name="TextBox 93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79</a:t>
            </a:r>
            <a:endParaRPr lang="en-GB" sz="2400" dirty="0"/>
          </a:p>
        </p:txBody>
      </p:sp>
      <p:grpSp>
        <p:nvGrpSpPr>
          <p:cNvPr id="95" name="Group 94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6" name="Straight Connector 95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4" name="TextBox 74"/>
          <p:cNvSpPr txBox="1"/>
          <p:nvPr/>
        </p:nvSpPr>
        <p:spPr>
          <a:xfrm>
            <a:off x="846303" y="4811929"/>
            <a:ext cx="6656502" cy="111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nearest multiple of ten to ___ is ___.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 is ___ when rounded to the nearest ten.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75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84" grpId="0" animBg="1"/>
      <p:bldP spid="87" grpId="0" animBg="1"/>
      <p:bldP spid="88" grpId="0"/>
      <p:bldP spid="8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64"/>
          <p:cNvSpPr txBox="1"/>
          <p:nvPr/>
        </p:nvSpPr>
        <p:spPr>
          <a:xfrm>
            <a:off x="602825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77628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130240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1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200799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2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275659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3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346817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4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4179752" y="350564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5</a:t>
            </a:r>
            <a:endParaRPr lang="en-GB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490439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6</a:t>
            </a:r>
            <a:endParaRPr lang="en-GB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564210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7</a:t>
            </a:r>
            <a:endParaRPr lang="en-GB" sz="2400" dirty="0"/>
          </a:p>
        </p:txBody>
      </p:sp>
      <p:sp>
        <p:nvSpPr>
          <p:cNvPr id="74" name="TextBox 73"/>
          <p:cNvSpPr txBox="1"/>
          <p:nvPr/>
        </p:nvSpPr>
        <p:spPr>
          <a:xfrm>
            <a:off x="634062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8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707832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9</a:t>
            </a:r>
            <a:endParaRPr lang="en-GB" sz="24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</a:t>
            </a:r>
            <a:r>
              <a:rPr lang="en-GB" sz="3200" dirty="0"/>
              <a:t>3</a:t>
            </a:r>
            <a:r>
              <a:rPr lang="en-GB" sz="3200" dirty="0" smtClean="0"/>
              <a:t>5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4169216" y="3534833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Box 87"/>
          <p:cNvSpPr txBox="1"/>
          <p:nvPr/>
        </p:nvSpPr>
        <p:spPr>
          <a:xfrm>
            <a:off x="2470346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068533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</a:t>
            </a:r>
            <a:endParaRPr lang="en-GB" sz="2400" dirty="0"/>
          </a:p>
        </p:txBody>
      </p:sp>
      <p:sp>
        <p:nvSpPr>
          <p:cNvPr id="91" name="TextBox 90"/>
          <p:cNvSpPr txBox="1"/>
          <p:nvPr/>
        </p:nvSpPr>
        <p:spPr>
          <a:xfrm>
            <a:off x="667512" y="487777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3</a:t>
            </a:r>
            <a:r>
              <a:rPr lang="en-GB" sz="3200" dirty="0" smtClean="0"/>
              <a:t>5 rounded to the nearest 10 is 40</a:t>
            </a:r>
          </a:p>
        </p:txBody>
      </p:sp>
      <p:sp>
        <p:nvSpPr>
          <p:cNvPr id="34" name="Right Bracket 33"/>
          <p:cNvSpPr/>
          <p:nvPr/>
        </p:nvSpPr>
        <p:spPr>
          <a:xfrm rot="16200000">
            <a:off x="6050847" y="933027"/>
            <a:ext cx="360000" cy="3600171"/>
          </a:xfrm>
          <a:prstGeom prst="rightBracket">
            <a:avLst>
              <a:gd name="adj" fmla="val 500024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Right Bracket 34"/>
          <p:cNvSpPr/>
          <p:nvPr/>
        </p:nvSpPr>
        <p:spPr>
          <a:xfrm rot="5400000" flipH="1">
            <a:off x="2446860" y="929214"/>
            <a:ext cx="360000" cy="3607802"/>
          </a:xfrm>
          <a:prstGeom prst="rightBracket">
            <a:avLst>
              <a:gd name="adj" fmla="val 80173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96406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7" grpId="0" animBg="1"/>
      <p:bldP spid="88" grpId="0"/>
      <p:bldP spid="89" grpId="0"/>
      <p:bldP spid="91" grpId="0"/>
      <p:bldP spid="34" grpId="0" animBg="1"/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58083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140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7629697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150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121096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141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192962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142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265208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143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337673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144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408831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145</a:t>
            </a:r>
            <a:endParaRPr lang="en-GB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479989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146</a:t>
            </a:r>
            <a:endParaRPr lang="en-GB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553759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147</a:t>
            </a:r>
            <a:endParaRPr lang="en-GB" sz="2400" dirty="0"/>
          </a:p>
        </p:txBody>
      </p:sp>
      <p:sp>
        <p:nvSpPr>
          <p:cNvPr id="74" name="TextBox 73"/>
          <p:cNvSpPr txBox="1"/>
          <p:nvPr/>
        </p:nvSpPr>
        <p:spPr>
          <a:xfrm>
            <a:off x="62622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148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6973824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149</a:t>
            </a:r>
            <a:endParaRPr lang="en-GB" sz="24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144 to the nearest 10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2129151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728306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35" name="Right Bracket 34"/>
          <p:cNvSpPr/>
          <p:nvPr/>
        </p:nvSpPr>
        <p:spPr>
          <a:xfrm rot="16200000">
            <a:off x="5690069" y="572248"/>
            <a:ext cx="360000" cy="4321730"/>
          </a:xfrm>
          <a:prstGeom prst="rightBracket">
            <a:avLst>
              <a:gd name="adj" fmla="val 600240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6" name="Right Bracket 35"/>
          <p:cNvSpPr/>
          <p:nvPr/>
        </p:nvSpPr>
        <p:spPr>
          <a:xfrm rot="5400000" flipH="1">
            <a:off x="2086080" y="1289994"/>
            <a:ext cx="360000" cy="2886241"/>
          </a:xfrm>
          <a:prstGeom prst="rightBracket">
            <a:avLst>
              <a:gd name="adj" fmla="val 40086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3458416" y="3519654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74"/>
          <p:cNvSpPr txBox="1"/>
          <p:nvPr/>
        </p:nvSpPr>
        <p:spPr>
          <a:xfrm>
            <a:off x="905192" y="4627383"/>
            <a:ext cx="6656502" cy="111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nearest multiple of ten to ___ is ___.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 is ___ when rounded to the nearest ten.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144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88" grpId="0"/>
      <p:bldP spid="89" grpId="0"/>
      <p:bldP spid="35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</a:t>
            </a:r>
            <a:r>
              <a:rPr lang="en-GB" dirty="0" smtClean="0"/>
              <a:t>on </a:t>
            </a:r>
            <a:r>
              <a:rPr lang="en-GB" dirty="0" smtClean="0"/>
              <a:t>the </a:t>
            </a:r>
            <a:r>
              <a:rPr lang="en-GB" dirty="0" smtClean="0"/>
              <a:t>worksheet.</a:t>
            </a:r>
            <a:br>
              <a:rPr lang="en-GB" dirty="0" smtClean="0"/>
            </a:br>
            <a:r>
              <a:rPr lang="en-GB" dirty="0" smtClean="0"/>
              <a:t>Extension – annotate with sentences using the stem sentence.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50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.1|0.7|3|1.8|0.8|5.6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8.2|9.3|2.4|16.7|2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.8|2.3|1.2|5.3|2.2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.1|1|1.8|0.9|1.8|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.6|1.4|8.5|1.3|1|1.7|1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3|0.8|7|1.1|2.9|0.9|3.2|1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3461</TotalTime>
  <Words>277</Words>
  <Application>Microsoft Office PowerPoint</Application>
  <PresentationFormat>On-screen Show (4:3)</PresentationFormat>
  <Paragraphs>107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12</vt:i4>
      </vt:variant>
    </vt:vector>
  </HeadingPairs>
  <TitlesOfParts>
    <vt:vector size="31" baseType="lpstr">
      <vt:lpstr>Arial</vt:lpstr>
      <vt:lpstr>Calibri</vt:lpstr>
      <vt:lpstr>Calibri Light</vt:lpstr>
      <vt:lpstr>Cambria Math</vt:lpstr>
      <vt:lpstr>Comic Sans MS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2_Custom Design</vt:lpstr>
      <vt:lpstr>3_Custom Design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on the worksheet. Extension – annotate with sentences using the stem sentence.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189</cp:revision>
  <dcterms:created xsi:type="dcterms:W3CDTF">2019-07-05T11:02:13Z</dcterms:created>
  <dcterms:modified xsi:type="dcterms:W3CDTF">2020-09-18T15:37:31Z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