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76" r:id="rId3"/>
    <p:sldId id="264" r:id="rId4"/>
    <p:sldId id="268" r:id="rId5"/>
    <p:sldId id="269" r:id="rId6"/>
    <p:sldId id="270" r:id="rId7"/>
    <p:sldId id="271" r:id="rId8"/>
    <p:sldId id="272" r:id="rId9"/>
    <p:sldId id="273" r:id="rId10"/>
    <p:sldId id="274" r:id="rId11"/>
    <p:sldId id="277" r:id="rId12"/>
    <p:sldId id="267" r:id="rId13"/>
    <p:sldId id="275" r:id="rId14"/>
  </p:sldIdLst>
  <p:sldSz cx="9144000" cy="6858000" type="screen4x3"/>
  <p:notesSz cx="6858000" cy="9144000"/>
  <p:embeddedFontLst>
    <p:embeddedFont>
      <p:font typeface="Twinkl" panose="020B0604020202020204" pitchFamily="2" charset="0"/>
      <p:regular r:id="rId17"/>
      <p:bold r:id="rId18"/>
    </p:embeddedFont>
    <p:embeddedFont>
      <p:font typeface="Calibri" panose="020F0502020204030204"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606" autoAdjust="0"/>
    <p:restoredTop sz="94660"/>
  </p:normalViewPr>
  <p:slideViewPr>
    <p:cSldViewPr snapToGrid="0" showGuides="1">
      <p:cViewPr varScale="1">
        <p:scale>
          <a:sx n="69" d="100"/>
          <a:sy n="69" d="100"/>
        </p:scale>
        <p:origin x="1392"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08/04/2021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08/04/2021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ing.com/videos/search?q=bbc+class+clips+rosh+hashanah&amp;docid=608013425425846179&amp;mid=81776138A50BBDD9030681776138A50BBDD90306&amp;view=detail&amp;FORM=VIR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94520" y="1618734"/>
            <a:ext cx="5346789" cy="584775"/>
          </a:xfrm>
          <a:prstGeom prst="rect">
            <a:avLst/>
          </a:prstGeom>
        </p:spPr>
        <p:txBody>
          <a:bodyPr wrap="square">
            <a:spAutoFit/>
          </a:bodyPr>
          <a:lstStyle/>
          <a:p>
            <a:r>
              <a:rPr lang="en-GB" sz="3200" dirty="0">
                <a:hlinkClick r:id="rId2"/>
              </a:rPr>
              <a:t>Rosh Hashanah - Bing video</a:t>
            </a:r>
            <a:endParaRPr lang="en-GB" sz="3200" dirty="0"/>
          </a:p>
        </p:txBody>
      </p:sp>
    </p:spTree>
    <p:extLst>
      <p:ext uri="{BB962C8B-B14F-4D97-AF65-F5344CB8AC3E}">
        <p14:creationId xmlns:p14="http://schemas.microsoft.com/office/powerpoint/2010/main" val="3471440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New Year</a:t>
            </a:r>
          </a:p>
        </p:txBody>
      </p:sp>
      <p:grpSp>
        <p:nvGrpSpPr>
          <p:cNvPr id="11" name="Group 10">
            <a:extLst>
              <a:ext uri="{FF2B5EF4-FFF2-40B4-BE49-F238E27FC236}">
                <a16:creationId xmlns:a16="http://schemas.microsoft.com/office/drawing/2014/main" id="{2844D0A1-C982-430E-9082-26A39B0E2CE3}"/>
              </a:ext>
            </a:extLst>
          </p:cNvPr>
          <p:cNvGrpSpPr/>
          <p:nvPr/>
        </p:nvGrpSpPr>
        <p:grpSpPr>
          <a:xfrm>
            <a:off x="1411287" y="1464813"/>
            <a:ext cx="7275515" cy="1572002"/>
            <a:chOff x="1411287" y="1464813"/>
            <a:chExt cx="7275515" cy="1572002"/>
          </a:xfrm>
        </p:grpSpPr>
        <p:sp>
          <p:nvSpPr>
            <p:cNvPr id="10" name="Rectangle 9">
              <a:extLst>
                <a:ext uri="{FF2B5EF4-FFF2-40B4-BE49-F238E27FC236}">
                  <a16:creationId xmlns:a16="http://schemas.microsoft.com/office/drawing/2014/main" id="{C11F123D-F316-4B6B-9B8F-E5A7AB69BFFA}"/>
                </a:ext>
              </a:extLst>
            </p:cNvPr>
            <p:cNvSpPr/>
            <p:nvPr/>
          </p:nvSpPr>
          <p:spPr>
            <a:xfrm>
              <a:off x="1411287" y="1464813"/>
              <a:ext cx="7275515" cy="157200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65696" y="1555891"/>
              <a:ext cx="6156878" cy="1384995"/>
            </a:xfrm>
            <a:prstGeom prst="rect">
              <a:avLst/>
            </a:prstGeom>
          </p:spPr>
          <p:txBody>
            <a:bodyPr wrap="square" lIns="0" tIns="0" rIns="0" bIns="0">
              <a:spAutoFit/>
            </a:bodyPr>
            <a:lstStyle/>
            <a:p>
              <a:r>
                <a:rPr lang="en-GB" altLang="en-US" dirty="0"/>
                <a:t>New Year is a time when people think about the year that has passed and make promises about what they’ll do next year. Sometimes, we call these promises New Year resolutions. Have you ever made a New Year’s resolution? What was it? Did you keep it?</a:t>
              </a:r>
              <a:endParaRPr lang="en-GB" dirty="0"/>
            </a:p>
          </p:txBody>
        </p:sp>
      </p:grpSp>
      <p:sp>
        <p:nvSpPr>
          <p:cNvPr id="6" name="talk about it">
            <a:extLst>
              <a:ext uri="{FF2B5EF4-FFF2-40B4-BE49-F238E27FC236}">
                <a16:creationId xmlns:a16="http://schemas.microsoft.com/office/drawing/2014/main" id="{5B2155BF-52A2-4C49-8C2B-A4AEAA2E193F}"/>
              </a:ext>
            </a:extLst>
          </p:cNvPr>
          <p:cNvSpPr/>
          <p:nvPr/>
        </p:nvSpPr>
        <p:spPr>
          <a:xfrm>
            <a:off x="587870" y="1456423"/>
            <a:ext cx="1625684" cy="159419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a:t>
            </a:r>
          </a:p>
          <a:p>
            <a:pPr algn="ctr">
              <a:defRPr/>
            </a:pPr>
            <a:r>
              <a:rPr lang="en-GB" dirty="0">
                <a:solidFill>
                  <a:schemeClr val="bg1"/>
                </a:solidFill>
              </a:rPr>
              <a:t>It</a:t>
            </a:r>
          </a:p>
        </p:txBody>
      </p:sp>
      <p:sp>
        <p:nvSpPr>
          <p:cNvPr id="2" name="Rectangle 1">
            <a:extLst>
              <a:ext uri="{FF2B5EF4-FFF2-40B4-BE49-F238E27FC236}">
                <a16:creationId xmlns:a16="http://schemas.microsoft.com/office/drawing/2014/main" id="{99F34D87-819A-411C-9300-6AC7F758CA61}"/>
              </a:ext>
            </a:extLst>
          </p:cNvPr>
          <p:cNvSpPr/>
          <p:nvPr/>
        </p:nvSpPr>
        <p:spPr>
          <a:xfrm>
            <a:off x="755650" y="3358895"/>
            <a:ext cx="7650439" cy="1200329"/>
          </a:xfrm>
          <a:prstGeom prst="rect">
            <a:avLst/>
          </a:prstGeom>
        </p:spPr>
        <p:txBody>
          <a:bodyPr wrap="square">
            <a:spAutoFit/>
          </a:bodyPr>
          <a:lstStyle/>
          <a:p>
            <a:r>
              <a:rPr lang="en-GB" dirty="0">
                <a:latin typeface="Twinkl" pitchFamily="50" charset="0"/>
              </a:rPr>
              <a:t>All across the world, people have different New Year festivals. This is because in the past (and sometimes still today) different countries and groups of people had their own calendars and celebrated events such as New Year’s Eve at different times. </a:t>
            </a:r>
            <a:endParaRPr lang="en-GB" dirty="0"/>
          </a:p>
        </p:txBody>
      </p:sp>
      <p:grpSp>
        <p:nvGrpSpPr>
          <p:cNvPr id="15" name="Group 14">
            <a:extLst>
              <a:ext uri="{FF2B5EF4-FFF2-40B4-BE49-F238E27FC236}">
                <a16:creationId xmlns:a16="http://schemas.microsoft.com/office/drawing/2014/main" id="{FBEAE936-0DA4-4AB2-BD0A-2E050D7A6D3D}"/>
              </a:ext>
            </a:extLst>
          </p:cNvPr>
          <p:cNvGrpSpPr/>
          <p:nvPr/>
        </p:nvGrpSpPr>
        <p:grpSpPr>
          <a:xfrm>
            <a:off x="457198" y="4720271"/>
            <a:ext cx="7370690" cy="438772"/>
            <a:chOff x="457198" y="4720271"/>
            <a:chExt cx="7370690" cy="438772"/>
          </a:xfrm>
        </p:grpSpPr>
        <p:sp>
          <p:nvSpPr>
            <p:cNvPr id="14" name="Rectangle 13">
              <a:extLst>
                <a:ext uri="{FF2B5EF4-FFF2-40B4-BE49-F238E27FC236}">
                  <a16:creationId xmlns:a16="http://schemas.microsoft.com/office/drawing/2014/main" id="{A07B4364-4098-4D46-86BF-085428CB9A58}"/>
                </a:ext>
              </a:extLst>
            </p:cNvPr>
            <p:cNvSpPr/>
            <p:nvPr/>
          </p:nvSpPr>
          <p:spPr>
            <a:xfrm>
              <a:off x="457198" y="4720271"/>
              <a:ext cx="7344563" cy="43877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3D2A8AF2-4898-45C8-8A71-5647B9D56C05}"/>
                </a:ext>
              </a:extLst>
            </p:cNvPr>
            <p:cNvSpPr/>
            <p:nvPr/>
          </p:nvSpPr>
          <p:spPr>
            <a:xfrm>
              <a:off x="781777" y="4755107"/>
              <a:ext cx="7046111" cy="369332"/>
            </a:xfrm>
            <a:prstGeom prst="rect">
              <a:avLst/>
            </a:prstGeom>
          </p:spPr>
          <p:txBody>
            <a:bodyPr wrap="square">
              <a:spAutoFit/>
            </a:bodyPr>
            <a:lstStyle/>
            <a:p>
              <a:pPr>
                <a:defRPr/>
              </a:pPr>
              <a:r>
                <a:rPr lang="en-GB" dirty="0">
                  <a:latin typeface="Twinkl" pitchFamily="50" charset="0"/>
                </a:rPr>
                <a:t>Many people celebrate New Year’s Day on 1</a:t>
              </a:r>
              <a:r>
                <a:rPr lang="en-GB" baseline="30000" dirty="0">
                  <a:latin typeface="Twinkl" pitchFamily="50" charset="0"/>
                </a:rPr>
                <a:t>st</a:t>
              </a:r>
              <a:r>
                <a:rPr lang="en-GB" dirty="0">
                  <a:latin typeface="Twinkl" pitchFamily="50" charset="0"/>
                </a:rPr>
                <a:t> January.</a:t>
              </a:r>
            </a:p>
          </p:txBody>
        </p:sp>
      </p:grpSp>
      <p:grpSp>
        <p:nvGrpSpPr>
          <p:cNvPr id="17" name="Group 16">
            <a:extLst>
              <a:ext uri="{FF2B5EF4-FFF2-40B4-BE49-F238E27FC236}">
                <a16:creationId xmlns:a16="http://schemas.microsoft.com/office/drawing/2014/main" id="{34F9758C-9F22-4FB3-8CB7-15E38DDF5284}"/>
              </a:ext>
            </a:extLst>
          </p:cNvPr>
          <p:cNvGrpSpPr/>
          <p:nvPr/>
        </p:nvGrpSpPr>
        <p:grpSpPr>
          <a:xfrm>
            <a:off x="457198" y="5247197"/>
            <a:ext cx="6318071" cy="718173"/>
            <a:chOff x="457198" y="5247197"/>
            <a:chExt cx="6318071" cy="718173"/>
          </a:xfrm>
        </p:grpSpPr>
        <p:sp>
          <p:nvSpPr>
            <p:cNvPr id="16" name="Rectangle 15">
              <a:extLst>
                <a:ext uri="{FF2B5EF4-FFF2-40B4-BE49-F238E27FC236}">
                  <a16:creationId xmlns:a16="http://schemas.microsoft.com/office/drawing/2014/main" id="{FE9B46EB-707C-4963-9C5E-B95773AD2CCE}"/>
                </a:ext>
              </a:extLst>
            </p:cNvPr>
            <p:cNvSpPr/>
            <p:nvPr/>
          </p:nvSpPr>
          <p:spPr>
            <a:xfrm>
              <a:off x="457198" y="5247197"/>
              <a:ext cx="6318071" cy="718173"/>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AC21910-1BBD-4D50-84A1-F70F3E2B2828}"/>
                </a:ext>
              </a:extLst>
            </p:cNvPr>
            <p:cNvSpPr/>
            <p:nvPr/>
          </p:nvSpPr>
          <p:spPr>
            <a:xfrm>
              <a:off x="755650" y="5254842"/>
              <a:ext cx="4974031" cy="646331"/>
            </a:xfrm>
            <a:prstGeom prst="rect">
              <a:avLst/>
            </a:prstGeom>
          </p:spPr>
          <p:txBody>
            <a:bodyPr wrap="square">
              <a:spAutoFit/>
            </a:bodyPr>
            <a:lstStyle/>
            <a:p>
              <a:pPr>
                <a:defRPr/>
              </a:pPr>
              <a:r>
                <a:rPr lang="en-GB" dirty="0">
                  <a:latin typeface="Twinkl" pitchFamily="50" charset="0"/>
                </a:rPr>
                <a:t>Chinese New Year (sometimes called Lunar New Year) is in January or February.</a:t>
              </a:r>
            </a:p>
          </p:txBody>
        </p:sp>
      </p:grpSp>
      <p:pic>
        <p:nvPicPr>
          <p:cNvPr id="13" name="Picture 12">
            <a:extLst>
              <a:ext uri="{FF2B5EF4-FFF2-40B4-BE49-F238E27FC236}">
                <a16:creationId xmlns:a16="http://schemas.microsoft.com/office/drawing/2014/main" id="{ACFF744A-E139-4028-95BA-FE55DD32AA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501692">
            <a:off x="6555033" y="4851158"/>
            <a:ext cx="1737547" cy="974685"/>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childTnLst>
              </p:cTn>
              <p:nextCondLst>
                <p:cond evt="onClick" delay="0">
                  <p:tgtEl>
                    <p:spTgt spid="6"/>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E906-B689-4D16-BB8D-6D9F09EE1863}"/>
              </a:ext>
            </a:extLst>
          </p:cNvPr>
          <p:cNvSpPr>
            <a:spLocks noGrp="1"/>
          </p:cNvSpPr>
          <p:nvPr>
            <p:ph type="title"/>
          </p:nvPr>
        </p:nvSpPr>
        <p:spPr/>
        <p:txBody>
          <a:bodyPr/>
          <a:lstStyle/>
          <a:p>
            <a:r>
              <a:rPr lang="en-GB" dirty="0"/>
              <a:t>Rosh Hashanah</a:t>
            </a:r>
          </a:p>
        </p:txBody>
      </p:sp>
      <p:sp>
        <p:nvSpPr>
          <p:cNvPr id="3" name="Rectangle 2">
            <a:extLst>
              <a:ext uri="{FF2B5EF4-FFF2-40B4-BE49-F238E27FC236}">
                <a16:creationId xmlns:a16="http://schemas.microsoft.com/office/drawing/2014/main" id="{A0C6BD31-C986-4970-80F6-C2E75086A31B}"/>
              </a:ext>
            </a:extLst>
          </p:cNvPr>
          <p:cNvSpPr/>
          <p:nvPr/>
        </p:nvSpPr>
        <p:spPr>
          <a:xfrm>
            <a:off x="2577740" y="1473201"/>
            <a:ext cx="5421083" cy="1200329"/>
          </a:xfrm>
          <a:prstGeom prst="rect">
            <a:avLst/>
          </a:prstGeom>
        </p:spPr>
        <p:txBody>
          <a:bodyPr wrap="square">
            <a:spAutoFit/>
          </a:bodyPr>
          <a:lstStyle/>
          <a:p>
            <a:pPr>
              <a:spcBef>
                <a:spcPct val="0"/>
              </a:spcBef>
            </a:pPr>
            <a:r>
              <a:rPr lang="en-GB" altLang="en-US" dirty="0"/>
              <a:t>Rosh Hashanah is a festival that is celebrated by people who belong to the Jewish faith. It celebrates the Jewish New Year and beginnings. Rosh Hashanah lasts for two days.</a:t>
            </a:r>
          </a:p>
        </p:txBody>
      </p:sp>
      <p:sp>
        <p:nvSpPr>
          <p:cNvPr id="4" name="Rectangle 3">
            <a:extLst>
              <a:ext uri="{FF2B5EF4-FFF2-40B4-BE49-F238E27FC236}">
                <a16:creationId xmlns:a16="http://schemas.microsoft.com/office/drawing/2014/main" id="{9534D88C-27F8-434B-9D7A-F5FBA02CFA94}"/>
              </a:ext>
            </a:extLst>
          </p:cNvPr>
          <p:cNvSpPr/>
          <p:nvPr/>
        </p:nvSpPr>
        <p:spPr>
          <a:xfrm>
            <a:off x="2577740" y="3538140"/>
            <a:ext cx="5421083" cy="646331"/>
          </a:xfrm>
          <a:prstGeom prst="rect">
            <a:avLst/>
          </a:prstGeom>
        </p:spPr>
        <p:txBody>
          <a:bodyPr wrap="square">
            <a:spAutoFit/>
          </a:bodyPr>
          <a:lstStyle/>
          <a:p>
            <a:pPr>
              <a:spcBef>
                <a:spcPct val="0"/>
              </a:spcBef>
            </a:pPr>
            <a:r>
              <a:rPr lang="en-GB" altLang="en-US" dirty="0"/>
              <a:t>It is celebrated in the autumn, although the exact day changes each year. </a:t>
            </a:r>
          </a:p>
        </p:txBody>
      </p:sp>
      <p:sp>
        <p:nvSpPr>
          <p:cNvPr id="5" name="Rectangle 4">
            <a:extLst>
              <a:ext uri="{FF2B5EF4-FFF2-40B4-BE49-F238E27FC236}">
                <a16:creationId xmlns:a16="http://schemas.microsoft.com/office/drawing/2014/main" id="{604E9281-EFC2-403F-A0B3-69492365BB10}"/>
              </a:ext>
            </a:extLst>
          </p:cNvPr>
          <p:cNvSpPr/>
          <p:nvPr/>
        </p:nvSpPr>
        <p:spPr>
          <a:xfrm>
            <a:off x="2577740" y="4946013"/>
            <a:ext cx="5421083" cy="1200329"/>
          </a:xfrm>
          <a:prstGeom prst="rect">
            <a:avLst/>
          </a:prstGeom>
        </p:spPr>
        <p:txBody>
          <a:bodyPr wrap="square">
            <a:spAutoFit/>
          </a:bodyPr>
          <a:lstStyle/>
          <a:p>
            <a:pPr>
              <a:spcBef>
                <a:spcPct val="0"/>
              </a:spcBef>
            </a:pPr>
            <a:r>
              <a:rPr lang="en-GB" altLang="en-US" dirty="0"/>
              <a:t>Rosh Hashanah means ‘head of the year’. Just like the brain in your head controls everything you do, Jewish people believe their actions during Rosh Hashanah will affect the rest of the year.</a:t>
            </a:r>
          </a:p>
        </p:txBody>
      </p:sp>
      <p:sp>
        <p:nvSpPr>
          <p:cNvPr id="6" name="Oval 5">
            <a:extLst>
              <a:ext uri="{FF2B5EF4-FFF2-40B4-BE49-F238E27FC236}">
                <a16:creationId xmlns:a16="http://schemas.microsoft.com/office/drawing/2014/main" id="{EBE7E91F-1C69-468D-9392-ACE7370F0D60}"/>
              </a:ext>
            </a:extLst>
          </p:cNvPr>
          <p:cNvSpPr/>
          <p:nvPr/>
        </p:nvSpPr>
        <p:spPr>
          <a:xfrm>
            <a:off x="866503" y="1293178"/>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BBA7725D-9F58-4397-BDC0-BAB3C34A5490}"/>
              </a:ext>
            </a:extLst>
          </p:cNvPr>
          <p:cNvSpPr/>
          <p:nvPr/>
        </p:nvSpPr>
        <p:spPr>
          <a:xfrm>
            <a:off x="866503" y="3024526"/>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7DAB0F0A-2394-481E-8DE5-095098D93992}"/>
              </a:ext>
            </a:extLst>
          </p:cNvPr>
          <p:cNvSpPr/>
          <p:nvPr/>
        </p:nvSpPr>
        <p:spPr>
          <a:xfrm>
            <a:off x="866503" y="4755875"/>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9FAE2CE-3E26-4D0C-AF54-003145D77E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6154" y="1142435"/>
            <a:ext cx="1421303" cy="1636777"/>
          </a:xfrm>
          <a:prstGeom prst="rect">
            <a:avLst/>
          </a:prstGeom>
        </p:spPr>
      </p:pic>
      <p:pic>
        <p:nvPicPr>
          <p:cNvPr id="12" name="Picture 11">
            <a:extLst>
              <a:ext uri="{FF2B5EF4-FFF2-40B4-BE49-F238E27FC236}">
                <a16:creationId xmlns:a16="http://schemas.microsoft.com/office/drawing/2014/main" id="{BB3A5302-C3E4-4C2F-AA9A-B63F889821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092" y="4798158"/>
            <a:ext cx="1014548" cy="1496037"/>
          </a:xfrm>
          <a:prstGeom prst="rect">
            <a:avLst/>
          </a:prstGeom>
        </p:spPr>
      </p:pic>
      <p:pic>
        <p:nvPicPr>
          <p:cNvPr id="14" name="Picture 13">
            <a:extLst>
              <a:ext uri="{FF2B5EF4-FFF2-40B4-BE49-F238E27FC236}">
                <a16:creationId xmlns:a16="http://schemas.microsoft.com/office/drawing/2014/main" id="{0FE9DFE3-3D18-41C3-A21C-0227A39958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7328" y="3189077"/>
            <a:ext cx="1400129" cy="1251503"/>
          </a:xfrm>
          <a:prstGeom prst="rect">
            <a:avLst/>
          </a:prstGeom>
        </p:spPr>
      </p:pic>
    </p:spTree>
    <p:extLst>
      <p:ext uri="{BB962C8B-B14F-4D97-AF65-F5344CB8AC3E}">
        <p14:creationId xmlns:p14="http://schemas.microsoft.com/office/powerpoint/2010/main" val="98671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D8426-967D-4DDA-A755-68B258438521}"/>
              </a:ext>
            </a:extLst>
          </p:cNvPr>
          <p:cNvSpPr>
            <a:spLocks noGrp="1"/>
          </p:cNvSpPr>
          <p:nvPr>
            <p:ph type="title"/>
          </p:nvPr>
        </p:nvSpPr>
        <p:spPr/>
        <p:txBody>
          <a:bodyPr/>
          <a:lstStyle/>
          <a:p>
            <a:r>
              <a:rPr lang="en-GB" sz="3600" dirty="0"/>
              <a:t>How is Rosh Hashanah Celebrated?</a:t>
            </a:r>
          </a:p>
        </p:txBody>
      </p:sp>
      <p:sp>
        <p:nvSpPr>
          <p:cNvPr id="3" name="Rectangle 2">
            <a:extLst>
              <a:ext uri="{FF2B5EF4-FFF2-40B4-BE49-F238E27FC236}">
                <a16:creationId xmlns:a16="http://schemas.microsoft.com/office/drawing/2014/main" id="{C974653F-C248-4A80-9FB7-B47C8EE8C6E1}"/>
              </a:ext>
            </a:extLst>
          </p:cNvPr>
          <p:cNvSpPr/>
          <p:nvPr/>
        </p:nvSpPr>
        <p:spPr>
          <a:xfrm>
            <a:off x="849086" y="1735521"/>
            <a:ext cx="4572000" cy="1754326"/>
          </a:xfrm>
          <a:prstGeom prst="rect">
            <a:avLst/>
          </a:prstGeom>
        </p:spPr>
        <p:txBody>
          <a:bodyPr>
            <a:spAutoFit/>
          </a:bodyPr>
          <a:lstStyle/>
          <a:p>
            <a:pPr>
              <a:spcBef>
                <a:spcPct val="0"/>
              </a:spcBef>
            </a:pPr>
            <a:r>
              <a:rPr lang="en-GB" altLang="en-US" dirty="0"/>
              <a:t>Jewish people don’t go to work during Rosh Hashanah.</a:t>
            </a:r>
          </a:p>
          <a:p>
            <a:pPr>
              <a:spcBef>
                <a:spcPct val="0"/>
              </a:spcBef>
            </a:pPr>
            <a:endParaRPr lang="en-GB" altLang="en-US" dirty="0"/>
          </a:p>
          <a:p>
            <a:pPr>
              <a:spcBef>
                <a:spcPct val="0"/>
              </a:spcBef>
            </a:pPr>
            <a:r>
              <a:rPr lang="en-GB" altLang="en-US" dirty="0"/>
              <a:t>They will visit the synagogue, which is the place where Jewish people go to pray and learn about God.</a:t>
            </a:r>
          </a:p>
        </p:txBody>
      </p:sp>
      <p:pic>
        <p:nvPicPr>
          <p:cNvPr id="4" name="Picture 1">
            <a:extLst>
              <a:ext uri="{FF2B5EF4-FFF2-40B4-BE49-F238E27FC236}">
                <a16:creationId xmlns:a16="http://schemas.microsoft.com/office/drawing/2014/main" id="{55B33BB2-CB4C-4678-8E8C-D37995EDDC8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68541" y="1602602"/>
            <a:ext cx="2665413" cy="397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777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34DFE-31B6-4E77-91CA-84F3A9CB13EE}"/>
              </a:ext>
            </a:extLst>
          </p:cNvPr>
          <p:cNvSpPr>
            <a:spLocks noGrp="1"/>
          </p:cNvSpPr>
          <p:nvPr>
            <p:ph type="title"/>
          </p:nvPr>
        </p:nvSpPr>
        <p:spPr/>
        <p:txBody>
          <a:bodyPr/>
          <a:lstStyle/>
          <a:p>
            <a:r>
              <a:rPr lang="en-GB" sz="3600" dirty="0"/>
              <a:t>How is Rosh Hashanah Celebrated?</a:t>
            </a:r>
          </a:p>
        </p:txBody>
      </p:sp>
      <p:sp>
        <p:nvSpPr>
          <p:cNvPr id="3" name="Rectangle 2">
            <a:extLst>
              <a:ext uri="{FF2B5EF4-FFF2-40B4-BE49-F238E27FC236}">
                <a16:creationId xmlns:a16="http://schemas.microsoft.com/office/drawing/2014/main" id="{79E03984-D8ED-441B-B10E-B0BE9020A233}"/>
              </a:ext>
            </a:extLst>
          </p:cNvPr>
          <p:cNvSpPr/>
          <p:nvPr/>
        </p:nvSpPr>
        <p:spPr>
          <a:xfrm>
            <a:off x="840378" y="1473200"/>
            <a:ext cx="4079966" cy="4247317"/>
          </a:xfrm>
          <a:prstGeom prst="rect">
            <a:avLst/>
          </a:prstGeom>
        </p:spPr>
        <p:txBody>
          <a:bodyPr wrap="square">
            <a:spAutoFit/>
          </a:bodyPr>
          <a:lstStyle/>
          <a:p>
            <a:pPr>
              <a:spcBef>
                <a:spcPct val="0"/>
              </a:spcBef>
            </a:pPr>
            <a:r>
              <a:rPr lang="en-GB" altLang="en-US" dirty="0"/>
              <a:t>A special horn called a ‘shofar’ is blown to signal the start of the new year.</a:t>
            </a:r>
          </a:p>
          <a:p>
            <a:pPr>
              <a:spcBef>
                <a:spcPct val="0"/>
              </a:spcBef>
            </a:pPr>
            <a:endParaRPr lang="en-GB" altLang="en-US" dirty="0"/>
          </a:p>
          <a:p>
            <a:pPr>
              <a:spcBef>
                <a:spcPct val="0"/>
              </a:spcBef>
            </a:pPr>
            <a:r>
              <a:rPr lang="en-GB" altLang="en-US" dirty="0"/>
              <a:t>A shofar is made from a ram’s horn.</a:t>
            </a:r>
          </a:p>
          <a:p>
            <a:pPr>
              <a:spcBef>
                <a:spcPct val="0"/>
              </a:spcBef>
            </a:pPr>
            <a:endParaRPr lang="en-GB" altLang="en-US" dirty="0"/>
          </a:p>
          <a:p>
            <a:pPr>
              <a:spcBef>
                <a:spcPct val="0"/>
              </a:spcBef>
            </a:pPr>
            <a:r>
              <a:rPr lang="en-GB" altLang="en-US" dirty="0"/>
              <a:t>The shofar can be blown up to 100 times each day of Rosh Hashanah. It is very loud!</a:t>
            </a:r>
          </a:p>
          <a:p>
            <a:pPr>
              <a:spcBef>
                <a:spcPct val="0"/>
              </a:spcBef>
            </a:pPr>
            <a:endParaRPr lang="en-GB" altLang="en-US" dirty="0"/>
          </a:p>
          <a:p>
            <a:pPr>
              <a:spcBef>
                <a:spcPct val="0"/>
              </a:spcBef>
            </a:pPr>
            <a:r>
              <a:rPr lang="en-GB" altLang="en-US" dirty="0"/>
              <a:t>Hearing the shofar is an important part of Rosh Hashanah. If someone is ill and can’t get to a synagogue, they might ask someone to visit their house to blow the shofar.</a:t>
            </a:r>
          </a:p>
        </p:txBody>
      </p:sp>
      <p:pic>
        <p:nvPicPr>
          <p:cNvPr id="5" name="Picture 4">
            <a:extLst>
              <a:ext uri="{FF2B5EF4-FFF2-40B4-BE49-F238E27FC236}">
                <a16:creationId xmlns:a16="http://schemas.microsoft.com/office/drawing/2014/main" id="{99F2433B-5D30-404B-BD4C-7D6FEAE1A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2293" y="1404829"/>
            <a:ext cx="2631329" cy="4695525"/>
          </a:xfrm>
          <a:prstGeom prst="rect">
            <a:avLst/>
          </a:prstGeom>
        </p:spPr>
      </p:pic>
    </p:spTree>
    <p:extLst>
      <p:ext uri="{BB962C8B-B14F-4D97-AF65-F5344CB8AC3E}">
        <p14:creationId xmlns:p14="http://schemas.microsoft.com/office/powerpoint/2010/main" val="265937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7BF6CE-CD47-4BF3-9348-CA77F6789B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0457" y="1326055"/>
            <a:ext cx="5947954" cy="4205890"/>
          </a:xfrm>
          <a:prstGeom prst="rect">
            <a:avLst/>
          </a:prstGeom>
        </p:spPr>
      </p:pic>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grpSp>
        <p:nvGrpSpPr>
          <p:cNvPr id="5" name="Group 4">
            <a:extLst>
              <a:ext uri="{FF2B5EF4-FFF2-40B4-BE49-F238E27FC236}">
                <a16:creationId xmlns:a16="http://schemas.microsoft.com/office/drawing/2014/main" id="{7FB36F19-8127-4248-80A0-16D1F3911807}"/>
              </a:ext>
            </a:extLst>
          </p:cNvPr>
          <p:cNvGrpSpPr/>
          <p:nvPr/>
        </p:nvGrpSpPr>
        <p:grpSpPr>
          <a:xfrm>
            <a:off x="457198" y="5068389"/>
            <a:ext cx="8220075" cy="870857"/>
            <a:chOff x="457198" y="5068389"/>
            <a:chExt cx="8220075" cy="870857"/>
          </a:xfrm>
        </p:grpSpPr>
        <p:sp>
          <p:nvSpPr>
            <p:cNvPr id="4" name="Rectangle 3">
              <a:extLst>
                <a:ext uri="{FF2B5EF4-FFF2-40B4-BE49-F238E27FC236}">
                  <a16:creationId xmlns:a16="http://schemas.microsoft.com/office/drawing/2014/main" id="{AE378D7A-5147-45C8-B17E-5C8380F4CC03}"/>
                </a:ext>
              </a:extLst>
            </p:cNvPr>
            <p:cNvSpPr/>
            <p:nvPr/>
          </p:nvSpPr>
          <p:spPr>
            <a:xfrm>
              <a:off x="457198" y="5068389"/>
              <a:ext cx="8220075" cy="87085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4E5D7C0-0A01-4600-A356-AFB25EBDC5BB}"/>
                </a:ext>
              </a:extLst>
            </p:cNvPr>
            <p:cNvSpPr/>
            <p:nvPr/>
          </p:nvSpPr>
          <p:spPr>
            <a:xfrm>
              <a:off x="876978" y="5153187"/>
              <a:ext cx="7380514" cy="646331"/>
            </a:xfrm>
            <a:prstGeom prst="rect">
              <a:avLst/>
            </a:prstGeom>
          </p:spPr>
          <p:txBody>
            <a:bodyPr wrap="square">
              <a:spAutoFit/>
            </a:bodyPr>
            <a:lstStyle/>
            <a:p>
              <a:pPr algn="ctr">
                <a:spcBef>
                  <a:spcPct val="0"/>
                </a:spcBef>
              </a:pPr>
              <a:r>
                <a:rPr lang="en-GB" altLang="en-US" dirty="0"/>
                <a:t>Family meals are an important part of Jewish life. At Rosh Hashanah, families eat together, light candles and say prayers. </a:t>
              </a:r>
            </a:p>
          </p:txBody>
        </p:sp>
      </p:grpSp>
    </p:spTree>
    <p:extLst>
      <p:ext uri="{BB962C8B-B14F-4D97-AF65-F5344CB8AC3E}">
        <p14:creationId xmlns:p14="http://schemas.microsoft.com/office/powerpoint/2010/main" val="235664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sp>
        <p:nvSpPr>
          <p:cNvPr id="6" name="Rectangle 5">
            <a:extLst>
              <a:ext uri="{FF2B5EF4-FFF2-40B4-BE49-F238E27FC236}">
                <a16:creationId xmlns:a16="http://schemas.microsoft.com/office/drawing/2014/main" id="{FC0CA689-1E92-4C4B-BFF3-41D30397C38C}"/>
              </a:ext>
            </a:extLst>
          </p:cNvPr>
          <p:cNvSpPr/>
          <p:nvPr/>
        </p:nvSpPr>
        <p:spPr>
          <a:xfrm>
            <a:off x="805543" y="1381538"/>
            <a:ext cx="7537268" cy="369332"/>
          </a:xfrm>
          <a:prstGeom prst="rect">
            <a:avLst/>
          </a:prstGeom>
        </p:spPr>
        <p:txBody>
          <a:bodyPr wrap="square">
            <a:spAutoFit/>
          </a:bodyPr>
          <a:lstStyle/>
          <a:p>
            <a:pPr>
              <a:spcBef>
                <a:spcPct val="0"/>
              </a:spcBef>
            </a:pPr>
            <a:r>
              <a:rPr lang="en-GB" altLang="en-US" dirty="0"/>
              <a:t>As part of meals during Rosh Hashanah, people eat special food. </a:t>
            </a:r>
          </a:p>
        </p:txBody>
      </p:sp>
      <p:sp>
        <p:nvSpPr>
          <p:cNvPr id="7" name="Rectangle 6">
            <a:extLst>
              <a:ext uri="{FF2B5EF4-FFF2-40B4-BE49-F238E27FC236}">
                <a16:creationId xmlns:a16="http://schemas.microsoft.com/office/drawing/2014/main" id="{AD99395E-8804-4722-97B3-7B47DDC5548B}"/>
              </a:ext>
            </a:extLst>
          </p:cNvPr>
          <p:cNvSpPr/>
          <p:nvPr/>
        </p:nvSpPr>
        <p:spPr>
          <a:xfrm>
            <a:off x="918752" y="4368467"/>
            <a:ext cx="2556964" cy="1477328"/>
          </a:xfrm>
          <a:prstGeom prst="rect">
            <a:avLst/>
          </a:prstGeom>
        </p:spPr>
        <p:txBody>
          <a:bodyPr wrap="square">
            <a:spAutoFit/>
          </a:bodyPr>
          <a:lstStyle/>
          <a:p>
            <a:pPr algn="ctr">
              <a:lnSpc>
                <a:spcPct val="100000"/>
              </a:lnSpc>
              <a:spcBef>
                <a:spcPct val="0"/>
              </a:spcBef>
              <a:buFontTx/>
              <a:buNone/>
            </a:pPr>
            <a:r>
              <a:rPr lang="en-GB" altLang="en-US" dirty="0"/>
              <a:t>Sweet food like apples and honey make people think about the good things ahead in the new year.</a:t>
            </a:r>
          </a:p>
        </p:txBody>
      </p:sp>
      <p:sp>
        <p:nvSpPr>
          <p:cNvPr id="8" name="TextBox 2">
            <a:extLst>
              <a:ext uri="{FF2B5EF4-FFF2-40B4-BE49-F238E27FC236}">
                <a16:creationId xmlns:a16="http://schemas.microsoft.com/office/drawing/2014/main" id="{A6ACDFFA-B2DD-4FF6-B183-6251544D2F04}"/>
              </a:ext>
            </a:extLst>
          </p:cNvPr>
          <p:cNvSpPr txBox="1">
            <a:spLocks noChangeArrowheads="1"/>
          </p:cNvSpPr>
          <p:nvPr/>
        </p:nvSpPr>
        <p:spPr bwMode="auto">
          <a:xfrm>
            <a:off x="3543527" y="3716318"/>
            <a:ext cx="23860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tx1"/>
                </a:solidFill>
              </a:rPr>
              <a:t>Challah bread is dipped in honey.</a:t>
            </a:r>
          </a:p>
        </p:txBody>
      </p:sp>
      <p:sp>
        <p:nvSpPr>
          <p:cNvPr id="9" name="TextBox 3">
            <a:extLst>
              <a:ext uri="{FF2B5EF4-FFF2-40B4-BE49-F238E27FC236}">
                <a16:creationId xmlns:a16="http://schemas.microsoft.com/office/drawing/2014/main" id="{6DB275E6-7B17-4AC3-9C5B-A6374DB83D9D}"/>
              </a:ext>
            </a:extLst>
          </p:cNvPr>
          <p:cNvSpPr txBox="1">
            <a:spLocks noChangeArrowheads="1"/>
          </p:cNvSpPr>
          <p:nvPr/>
        </p:nvSpPr>
        <p:spPr bwMode="auto">
          <a:xfrm>
            <a:off x="5846988" y="4445299"/>
            <a:ext cx="283028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tx1"/>
                </a:solidFill>
              </a:rPr>
              <a:t>Pomegranates are eaten to express the wish that in the new year, people will do as many good deeds as the number of seeds in a pomegranate.</a:t>
            </a:r>
          </a:p>
        </p:txBody>
      </p:sp>
      <p:sp>
        <p:nvSpPr>
          <p:cNvPr id="11" name="Oval 10">
            <a:extLst>
              <a:ext uri="{FF2B5EF4-FFF2-40B4-BE49-F238E27FC236}">
                <a16:creationId xmlns:a16="http://schemas.microsoft.com/office/drawing/2014/main" id="{782DA2C9-878D-4F1C-8B4A-CD5D96BD8D56}"/>
              </a:ext>
            </a:extLst>
          </p:cNvPr>
          <p:cNvSpPr/>
          <p:nvPr/>
        </p:nvSpPr>
        <p:spPr>
          <a:xfrm>
            <a:off x="6261282" y="2334921"/>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CA69255-AFF8-474A-B284-EDC86AABE56D}"/>
              </a:ext>
            </a:extLst>
          </p:cNvPr>
          <p:cNvSpPr/>
          <p:nvPr/>
        </p:nvSpPr>
        <p:spPr>
          <a:xfrm>
            <a:off x="3934454" y="2015727"/>
            <a:ext cx="1604157" cy="160415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24B15D8-4CC4-45AB-B00E-AB020C5B8CA4}"/>
              </a:ext>
            </a:extLst>
          </p:cNvPr>
          <p:cNvSpPr/>
          <p:nvPr/>
        </p:nvSpPr>
        <p:spPr>
          <a:xfrm>
            <a:off x="1182687" y="2182521"/>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BF9E9677-3C88-4E5A-BED1-905AD72687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7747" y="2783994"/>
            <a:ext cx="1596165" cy="1212232"/>
          </a:xfrm>
          <a:prstGeom prst="rect">
            <a:avLst/>
          </a:prstGeom>
        </p:spPr>
      </p:pic>
      <p:pic>
        <p:nvPicPr>
          <p:cNvPr id="17" name="Picture 16">
            <a:extLst>
              <a:ext uri="{FF2B5EF4-FFF2-40B4-BE49-F238E27FC236}">
                <a16:creationId xmlns:a16="http://schemas.microsoft.com/office/drawing/2014/main" id="{5FF58CA5-9BB7-4374-802F-DAE1670910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31" y="2702777"/>
            <a:ext cx="1854207" cy="988583"/>
          </a:xfrm>
          <a:prstGeom prst="rect">
            <a:avLst/>
          </a:prstGeom>
        </p:spPr>
      </p:pic>
      <p:pic>
        <p:nvPicPr>
          <p:cNvPr id="19" name="Picture 18">
            <a:extLst>
              <a:ext uri="{FF2B5EF4-FFF2-40B4-BE49-F238E27FC236}">
                <a16:creationId xmlns:a16="http://schemas.microsoft.com/office/drawing/2014/main" id="{CA28E434-8F23-4DCA-BC69-127F0ABFF7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6947" y="2251667"/>
            <a:ext cx="1339169" cy="1162392"/>
          </a:xfrm>
          <a:prstGeom prst="rect">
            <a:avLst/>
          </a:prstGeom>
        </p:spPr>
      </p:pic>
    </p:spTree>
    <p:extLst>
      <p:ext uri="{BB962C8B-B14F-4D97-AF65-F5344CB8AC3E}">
        <p14:creationId xmlns:p14="http://schemas.microsoft.com/office/powerpoint/2010/main" val="84333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sp>
        <p:nvSpPr>
          <p:cNvPr id="6" name="Rectangle 5">
            <a:extLst>
              <a:ext uri="{FF2B5EF4-FFF2-40B4-BE49-F238E27FC236}">
                <a16:creationId xmlns:a16="http://schemas.microsoft.com/office/drawing/2014/main" id="{FC0CA689-1E92-4C4B-BFF3-41D30397C38C}"/>
              </a:ext>
            </a:extLst>
          </p:cNvPr>
          <p:cNvSpPr/>
          <p:nvPr/>
        </p:nvSpPr>
        <p:spPr>
          <a:xfrm>
            <a:off x="805543" y="4952052"/>
            <a:ext cx="7537268" cy="1200329"/>
          </a:xfrm>
          <a:prstGeom prst="rect">
            <a:avLst/>
          </a:prstGeom>
        </p:spPr>
        <p:txBody>
          <a:bodyPr wrap="square">
            <a:spAutoFit/>
          </a:bodyPr>
          <a:lstStyle/>
          <a:p>
            <a:pPr>
              <a:spcBef>
                <a:spcPct val="0"/>
              </a:spcBef>
            </a:pPr>
            <a:r>
              <a:rPr lang="en-GB" altLang="en-US" dirty="0"/>
              <a:t>On the first afternoon of Rosh Hashanah, Jewish people will often visit a lake, river or the sea and say special prayers. They think about their sins (things that they have done wrong) and imagine throwing these into the water. This makes people feel free from their sins.</a:t>
            </a:r>
          </a:p>
        </p:txBody>
      </p:sp>
      <p:pic>
        <p:nvPicPr>
          <p:cNvPr id="4" name="Picture 3">
            <a:extLst>
              <a:ext uri="{FF2B5EF4-FFF2-40B4-BE49-F238E27FC236}">
                <a16:creationId xmlns:a16="http://schemas.microsoft.com/office/drawing/2014/main" id="{5EA01FD9-B535-47E5-881E-A69190618A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455" y="1394823"/>
            <a:ext cx="4793444" cy="3389518"/>
          </a:xfrm>
          <a:prstGeom prst="roundRect">
            <a:avLst>
              <a:gd name="adj" fmla="val 8182"/>
            </a:avLst>
          </a:prstGeom>
          <a:ln w="12700">
            <a:solidFill>
              <a:schemeClr val="accent2"/>
            </a:solidFill>
          </a:ln>
        </p:spPr>
      </p:pic>
    </p:spTree>
    <p:extLst>
      <p:ext uri="{BB962C8B-B14F-4D97-AF65-F5344CB8AC3E}">
        <p14:creationId xmlns:p14="http://schemas.microsoft.com/office/powerpoint/2010/main" val="190532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02A41-CF79-4196-AA7E-6381CD34CBCF}"/>
              </a:ext>
            </a:extLst>
          </p:cNvPr>
          <p:cNvSpPr>
            <a:spLocks noGrp="1"/>
          </p:cNvSpPr>
          <p:nvPr>
            <p:ph type="title"/>
          </p:nvPr>
        </p:nvSpPr>
        <p:spPr/>
        <p:txBody>
          <a:bodyPr/>
          <a:lstStyle/>
          <a:p>
            <a:r>
              <a:rPr lang="en-GB" dirty="0"/>
              <a:t>Yom Kippur</a:t>
            </a:r>
          </a:p>
        </p:txBody>
      </p:sp>
      <p:sp>
        <p:nvSpPr>
          <p:cNvPr id="3" name="Rectangle 2">
            <a:extLst>
              <a:ext uri="{FF2B5EF4-FFF2-40B4-BE49-F238E27FC236}">
                <a16:creationId xmlns:a16="http://schemas.microsoft.com/office/drawing/2014/main" id="{6DCCA92D-85AD-4279-8712-4DA281C752EA}"/>
              </a:ext>
            </a:extLst>
          </p:cNvPr>
          <p:cNvSpPr/>
          <p:nvPr/>
        </p:nvSpPr>
        <p:spPr>
          <a:xfrm>
            <a:off x="718457" y="1473201"/>
            <a:ext cx="7702732" cy="646331"/>
          </a:xfrm>
          <a:prstGeom prst="rect">
            <a:avLst/>
          </a:prstGeom>
        </p:spPr>
        <p:txBody>
          <a:bodyPr wrap="square">
            <a:spAutoFit/>
          </a:bodyPr>
          <a:lstStyle/>
          <a:p>
            <a:pPr>
              <a:spcBef>
                <a:spcPct val="0"/>
              </a:spcBef>
            </a:pPr>
            <a:r>
              <a:rPr lang="en-GB" altLang="en-US" dirty="0"/>
              <a:t>A week after Rosh Hashanah has finished, there is another Jewish festival called Yom Kippur. </a:t>
            </a:r>
          </a:p>
        </p:txBody>
      </p:sp>
      <p:sp>
        <p:nvSpPr>
          <p:cNvPr id="4" name="Oval 3">
            <a:extLst>
              <a:ext uri="{FF2B5EF4-FFF2-40B4-BE49-F238E27FC236}">
                <a16:creationId xmlns:a16="http://schemas.microsoft.com/office/drawing/2014/main" id="{07D7B1F0-927A-4C36-A2EC-A08075AA2AD8}"/>
              </a:ext>
            </a:extLst>
          </p:cNvPr>
          <p:cNvSpPr/>
          <p:nvPr/>
        </p:nvSpPr>
        <p:spPr>
          <a:xfrm>
            <a:off x="2480264" y="3898110"/>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4D928E5-0705-4D66-9DB6-B05EBEF91E46}"/>
              </a:ext>
            </a:extLst>
          </p:cNvPr>
          <p:cNvSpPr/>
          <p:nvPr/>
        </p:nvSpPr>
        <p:spPr>
          <a:xfrm>
            <a:off x="4731430" y="3898110"/>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253382E-8468-4133-9CEE-174956A5B8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28271" y="4076186"/>
            <a:ext cx="5235414" cy="3702042"/>
          </a:xfrm>
          <a:prstGeom prst="rect">
            <a:avLst/>
          </a:prstGeom>
        </p:spPr>
      </p:pic>
      <p:pic>
        <p:nvPicPr>
          <p:cNvPr id="9" name="Picture 8">
            <a:extLst>
              <a:ext uri="{FF2B5EF4-FFF2-40B4-BE49-F238E27FC236}">
                <a16:creationId xmlns:a16="http://schemas.microsoft.com/office/drawing/2014/main" id="{85D85F94-6DBD-46C2-B18B-AC807EA8AD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18457" y="4076186"/>
            <a:ext cx="5538459" cy="3916330"/>
          </a:xfrm>
          <a:prstGeom prst="rect">
            <a:avLst/>
          </a:prstGeom>
        </p:spPr>
      </p:pic>
      <p:sp>
        <p:nvSpPr>
          <p:cNvPr id="10" name="Rectangle 9">
            <a:extLst>
              <a:ext uri="{FF2B5EF4-FFF2-40B4-BE49-F238E27FC236}">
                <a16:creationId xmlns:a16="http://schemas.microsoft.com/office/drawing/2014/main" id="{FE94FDFC-F2D7-4288-96A3-170DB7162E69}"/>
              </a:ext>
            </a:extLst>
          </p:cNvPr>
          <p:cNvSpPr/>
          <p:nvPr/>
        </p:nvSpPr>
        <p:spPr>
          <a:xfrm>
            <a:off x="718457" y="2278745"/>
            <a:ext cx="7645228" cy="1200329"/>
          </a:xfrm>
          <a:prstGeom prst="rect">
            <a:avLst/>
          </a:prstGeom>
        </p:spPr>
        <p:txBody>
          <a:bodyPr wrap="square">
            <a:spAutoFit/>
          </a:bodyPr>
          <a:lstStyle/>
          <a:p>
            <a:r>
              <a:rPr lang="en-GB" dirty="0"/>
              <a:t>The time in-between Rosh Hashanah and Yom Kippur is a time for Jewish people to try and be kind and good. They use this time to try to sort out any arguments they have had with people. They believe that if they do this, God will forgive them for anything they have done wrong.</a:t>
            </a:r>
          </a:p>
        </p:txBody>
      </p:sp>
    </p:spTree>
    <p:extLst>
      <p:ext uri="{BB962C8B-B14F-4D97-AF65-F5344CB8AC3E}">
        <p14:creationId xmlns:p14="http://schemas.microsoft.com/office/powerpoint/2010/main" val="406952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1674" y="478895"/>
            <a:ext cx="8506690" cy="1876378"/>
          </a:xfrm>
        </p:spPr>
        <p:txBody>
          <a:bodyPr/>
          <a:lstStyle/>
          <a:p>
            <a:r>
              <a:rPr lang="en-US" sz="2800" dirty="0"/>
              <a:t>Rosh Hashanah is the Jewish way of celebrating the New Year. How do you and your families celebrate the new year? </a:t>
            </a:r>
            <a:r>
              <a:rPr lang="en-GB" dirty="0"/>
              <a:t/>
            </a:r>
            <a:br>
              <a:rPr lang="en-GB" dirty="0"/>
            </a:br>
            <a:endParaRPr lang="en-GB" dirty="0"/>
          </a:p>
        </p:txBody>
      </p:sp>
      <p:pic>
        <p:nvPicPr>
          <p:cNvPr id="5" name="Picture 4"/>
          <p:cNvPicPr>
            <a:picLocks noChangeAspect="1"/>
          </p:cNvPicPr>
          <p:nvPr/>
        </p:nvPicPr>
        <p:blipFill rotWithShape="1">
          <a:blip r:embed="rId2"/>
          <a:srcRect l="27474" t="36222" r="28894" b="29907"/>
          <a:stretch/>
        </p:blipFill>
        <p:spPr>
          <a:xfrm>
            <a:off x="397165" y="1708728"/>
            <a:ext cx="8451272" cy="3990108"/>
          </a:xfrm>
          <a:prstGeom prst="rect">
            <a:avLst/>
          </a:prstGeom>
        </p:spPr>
      </p:pic>
    </p:spTree>
    <p:extLst>
      <p:ext uri="{BB962C8B-B14F-4D97-AF65-F5344CB8AC3E}">
        <p14:creationId xmlns:p14="http://schemas.microsoft.com/office/powerpoint/2010/main" val="13575220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86047" y="3223492"/>
            <a:ext cx="5162375" cy="3175644"/>
          </a:xfrm>
          <a:prstGeom prst="rect">
            <a:avLst/>
          </a:prstGeom>
        </p:spPr>
      </p:pic>
      <p:sp>
        <p:nvSpPr>
          <p:cNvPr id="4" name="Cloud Callout 3"/>
          <p:cNvSpPr/>
          <p:nvPr/>
        </p:nvSpPr>
        <p:spPr>
          <a:xfrm>
            <a:off x="5235472" y="1149928"/>
            <a:ext cx="2655164" cy="1801091"/>
          </a:xfrm>
          <a:prstGeom prst="cloudCallout">
            <a:avLst>
              <a:gd name="adj1" fmla="val -52141"/>
              <a:gd name="adj2" fmla="val 11583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loud Callout 4"/>
          <p:cNvSpPr/>
          <p:nvPr/>
        </p:nvSpPr>
        <p:spPr>
          <a:xfrm>
            <a:off x="45658" y="2050474"/>
            <a:ext cx="2655164" cy="1801091"/>
          </a:xfrm>
          <a:prstGeom prst="cloudCallout">
            <a:avLst>
              <a:gd name="adj1" fmla="val 54306"/>
              <a:gd name="adj2" fmla="val 7480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v</a:t>
            </a:r>
            <a:endParaRPr lang="en-GB" dirty="0"/>
          </a:p>
        </p:txBody>
      </p:sp>
      <p:sp>
        <p:nvSpPr>
          <p:cNvPr id="6" name="Cloud Callout 5"/>
          <p:cNvSpPr/>
          <p:nvPr/>
        </p:nvSpPr>
        <p:spPr>
          <a:xfrm>
            <a:off x="6563054" y="3071090"/>
            <a:ext cx="2655164" cy="1801091"/>
          </a:xfrm>
          <a:prstGeom prst="cloudCallout">
            <a:avLst>
              <a:gd name="adj1" fmla="val -49010"/>
              <a:gd name="adj2" fmla="val 4352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loud Callout 6"/>
          <p:cNvSpPr/>
          <p:nvPr/>
        </p:nvSpPr>
        <p:spPr>
          <a:xfrm>
            <a:off x="2423462" y="337127"/>
            <a:ext cx="2655164" cy="1801091"/>
          </a:xfrm>
          <a:prstGeom prst="cloudCallout">
            <a:avLst>
              <a:gd name="adj1" fmla="val 16737"/>
              <a:gd name="adj2" fmla="val 1025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88499283"/>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157</TotalTime>
  <Words>613</Words>
  <Application>Microsoft Office PowerPoint</Application>
  <PresentationFormat>On-screen Show (4:3)</PresentationFormat>
  <Paragraphs>38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Twinkl</vt:lpstr>
      <vt:lpstr>Arial</vt:lpstr>
      <vt:lpstr>Calibri</vt:lpstr>
      <vt:lpstr>Office Theme</vt:lpstr>
      <vt:lpstr>PowerPoint Presentation</vt:lpstr>
      <vt:lpstr>PowerPoint Presentation</vt:lpstr>
      <vt:lpstr>New Year</vt:lpstr>
      <vt:lpstr>Rosh Hashanah</vt:lpstr>
      <vt:lpstr>How is Rosh Hashanah Celebrated?</vt:lpstr>
      <vt:lpstr>How is Rosh Hashanah Celebrated?</vt:lpstr>
      <vt:lpstr>How is Rosh Hashanah Celebrated?</vt:lpstr>
      <vt:lpstr>How is Rosh Hashanah Celebrated?</vt:lpstr>
      <vt:lpstr>How is Rosh Hashanah Celebrated?</vt:lpstr>
      <vt:lpstr>Yom Kippur</vt:lpstr>
      <vt:lpstr>Rosh Hashanah is the Jewish way of celebrating the New Year. How do you and your families celebrate the new year?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Sophie Corah</cp:lastModifiedBy>
  <cp:revision>11</cp:revision>
  <dcterms:created xsi:type="dcterms:W3CDTF">2020-04-13T12:09:49Z</dcterms:created>
  <dcterms:modified xsi:type="dcterms:W3CDTF">2021-04-08T14:20:36Z</dcterms:modified>
</cp:coreProperties>
</file>