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 id="258" r:id="rId7"/>
    <p:sldId id="259" r:id="rId8"/>
    <p:sldId id="260" r:id="rId9"/>
    <p:sldId id="261" r:id="rId10"/>
    <p:sldId id="263" r:id="rId11"/>
    <p:sldId id="265" r:id="rId12"/>
    <p:sldId id="264" r:id="rId13"/>
    <p:sldId id="266" r:id="rId14"/>
    <p:sldId id="267" r:id="rId15"/>
    <p:sldId id="269" r:id="rId16"/>
    <p:sldId id="270" r:id="rId17"/>
    <p:sldId id="272" r:id="rId18"/>
    <p:sldId id="271"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145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10" name="Picture 9" descr="paperBackingColor.jpg"/>
          <p:cNvPicPr>
            <a:picLocks noChangeAspect="1"/>
          </p:cNvPicPr>
          <p:nvPr/>
        </p:nvPicPr>
        <p:blipFill>
          <a:blip r:embed="rId2"/>
          <a:srcRect l="469" t="13915"/>
          <a:stretch>
            <a:fillRect/>
          </a:stretch>
        </p:blipFill>
        <p:spPr>
          <a:xfrm>
            <a:off x="1613903" y="699248"/>
            <a:ext cx="5916194"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4" name="Date Placeholder 3"/>
          <p:cNvSpPr>
            <a:spLocks noGrp="1"/>
          </p:cNvSpPr>
          <p:nvPr>
            <p:ph type="dt" sz="half" idx="10"/>
          </p:nvPr>
        </p:nvSpPr>
        <p:spPr/>
        <p:txBody>
          <a:body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41E49-FF3E-C14A-8BE7-4363FD611159}" type="slidenum">
              <a:rPr lang="en-US" smtClean="0"/>
              <a:t>‹#›</a:t>
            </a:fld>
            <a:endParaRPr lang="en-US"/>
          </a:p>
        </p:txBody>
      </p:sp>
      <p:sp>
        <p:nvSpPr>
          <p:cNvPr id="2" name="Title 1"/>
          <p:cNvSpPr>
            <a:spLocks noGrp="1"/>
          </p:cNvSpPr>
          <p:nvPr>
            <p:ph type="ctrTitle"/>
          </p:nvPr>
        </p:nvSpPr>
        <p:spPr>
          <a:xfrm>
            <a:off x="1709569" y="1143000"/>
            <a:ext cx="5724862" cy="1846961"/>
          </a:xfrm>
        </p:spPr>
        <p:txBody>
          <a:bodyPr vert="horz" lIns="91440" tIns="45720" rIns="91440" bIns="45720" rtlCol="0" anchor="b" anchorCtr="0">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709569" y="2994212"/>
            <a:ext cx="5724862" cy="1007200"/>
          </a:xfrm>
        </p:spPr>
        <p:txBody>
          <a:bodyPr vert="horz" lIns="91440" tIns="45720" rIns="91440" bIns="45720"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3">
        <a:schemeClr val="bg2"/>
      </p:bgRef>
    </p:bg>
    <p:spTree>
      <p:nvGrpSpPr>
        <p:cNvPr id="1" name=""/>
        <p:cNvGrpSpPr/>
        <p:nvPr/>
      </p:nvGrpSpPr>
      <p:grpSpPr>
        <a:xfrm>
          <a:off x="0" y="0"/>
          <a:ext cx="0" cy="0"/>
          <a:chOff x="0" y="0"/>
          <a:chExt cx="0" cy="0"/>
        </a:xfrm>
      </p:grpSpPr>
      <p:pic>
        <p:nvPicPr>
          <p:cNvPr id="12" name="Picture 11" descr="titlePhotoBacking-r.png"/>
          <p:cNvPicPr>
            <a:picLocks noChangeAspect="1"/>
          </p:cNvPicPr>
          <p:nvPr/>
        </p:nvPicPr>
        <p:blipFill>
          <a:blip r:embed="rId2"/>
          <a:srcRect l="17353" t="9412" r="17500" b="32353"/>
          <a:stretch>
            <a:fillRect/>
          </a:stretch>
        </p:blipFill>
        <p:spPr>
          <a:xfrm>
            <a:off x="1586753" y="645459"/>
            <a:ext cx="5957047" cy="3993776"/>
          </a:xfrm>
          <a:prstGeom prst="rect">
            <a:avLst/>
          </a:prstGeom>
        </p:spPr>
      </p:pic>
      <p:sp>
        <p:nvSpPr>
          <p:cNvPr id="4" name="Date Placeholder 3"/>
          <p:cNvSpPr>
            <a:spLocks noGrp="1"/>
          </p:cNvSpPr>
          <p:nvPr>
            <p:ph type="dt" sz="half" idx="10"/>
          </p:nvPr>
        </p:nvSpPr>
        <p:spPr>
          <a:xfrm>
            <a:off x="457200" y="6324600"/>
            <a:ext cx="2133600" cy="273050"/>
          </a:xfrm>
        </p:spPr>
        <p:txBody>
          <a:bodyPr/>
          <a:lstStyle>
            <a:lvl1pPr>
              <a:defRPr sz="1400">
                <a:solidFill>
                  <a:schemeClr val="tx2">
                    <a:lumMod val="75000"/>
                  </a:schemeClr>
                </a:solidFill>
              </a:defRPr>
            </a:lvl1p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a:xfrm>
            <a:off x="3124200" y="6324600"/>
            <a:ext cx="2895600" cy="273050"/>
          </a:xfrm>
        </p:spPr>
        <p:txBody>
          <a:bodyPr/>
          <a:lstStyle>
            <a:lvl1pPr>
              <a:defRPr sz="1400">
                <a:solidFill>
                  <a:schemeClr val="tx2">
                    <a:lumMod val="75000"/>
                  </a:schemeClr>
                </a:solidFill>
              </a:defRPr>
            </a:lvl1pPr>
          </a:lstStyle>
          <a:p>
            <a:endParaRPr lang="en-US"/>
          </a:p>
        </p:txBody>
      </p:sp>
      <p:sp>
        <p:nvSpPr>
          <p:cNvPr id="6" name="Slide Number Placeholder 5"/>
          <p:cNvSpPr>
            <a:spLocks noGrp="1"/>
          </p:cNvSpPr>
          <p:nvPr>
            <p:ph type="sldNum" sz="quarter" idx="12"/>
          </p:nvPr>
        </p:nvSpPr>
        <p:spPr>
          <a:xfrm>
            <a:off x="6553200" y="6324600"/>
            <a:ext cx="2133600" cy="273050"/>
          </a:xfrm>
        </p:spPr>
        <p:txBody>
          <a:bodyPr/>
          <a:lstStyle>
            <a:lvl1pPr>
              <a:defRPr sz="1400">
                <a:solidFill>
                  <a:schemeClr val="tx2">
                    <a:lumMod val="75000"/>
                  </a:schemeClr>
                </a:solidFill>
              </a:defRPr>
            </a:lvl1pPr>
          </a:lstStyle>
          <a:p>
            <a:fld id="{04C41E49-FF3E-C14A-8BE7-4363FD611159}" type="slidenum">
              <a:rPr lang="en-US" smtClean="0"/>
              <a:t>‹#›</a:t>
            </a:fld>
            <a:endParaRPr lang="en-US"/>
          </a:p>
        </p:txBody>
      </p:sp>
      <p:sp>
        <p:nvSpPr>
          <p:cNvPr id="2" name="Title 1"/>
          <p:cNvSpPr>
            <a:spLocks noGrp="1"/>
          </p:cNvSpPr>
          <p:nvPr>
            <p:ph type="ctrTitle"/>
          </p:nvPr>
        </p:nvSpPr>
        <p:spPr>
          <a:xfrm>
            <a:off x="524435" y="4953000"/>
            <a:ext cx="8095130" cy="857250"/>
          </a:xfrm>
        </p:spPr>
        <p:txBody>
          <a:bodyPr anchor="b" anchorCtr="0">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GB" smtClean="0"/>
              <a:t>Click to edit Master title style</a:t>
            </a:r>
            <a:endParaRPr/>
          </a:p>
        </p:txBody>
      </p:sp>
      <p:sp>
        <p:nvSpPr>
          <p:cNvPr id="3" name="Subtitle 2"/>
          <p:cNvSpPr>
            <a:spLocks noGrp="1"/>
          </p:cNvSpPr>
          <p:nvPr>
            <p:ph type="subTitle" idx="1"/>
          </p:nvPr>
        </p:nvSpPr>
        <p:spPr>
          <a:xfrm>
            <a:off x="524435" y="5791200"/>
            <a:ext cx="8095130"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11" name="Picture Placeholder 10"/>
          <p:cNvSpPr>
            <a:spLocks noGrp="1"/>
          </p:cNvSpPr>
          <p:nvPr>
            <p:ph type="pic" sz="quarter" idx="13"/>
          </p:nvPr>
        </p:nvSpPr>
        <p:spPr>
          <a:xfrm>
            <a:off x="1764792" y="804672"/>
            <a:ext cx="5638800" cy="3657600"/>
          </a:xfrm>
        </p:spPr>
        <p:txBody>
          <a:bodyPr/>
          <a:lstStyle>
            <a:lvl1pPr>
              <a:buNone/>
              <a:defRPr>
                <a:solidFill>
                  <a:schemeClr val="bg2"/>
                </a:solidFill>
              </a:defRPr>
            </a:lvl1pPr>
          </a:lstStyle>
          <a:p>
            <a:r>
              <a:rPr lang="en-GB" smtClean="0"/>
              <a:t>Drag picture to placeholder or click icon to add</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90818" y="2514600"/>
            <a:ext cx="8162365" cy="914400"/>
          </a:xfrm>
        </p:spPr>
        <p:txBody>
          <a:bodyPr anchor="b" anchorCtr="0"/>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GB" smtClean="0"/>
              <a:t>Click to edit Master title style</a:t>
            </a:r>
            <a:endParaRPr/>
          </a:p>
        </p:txBody>
      </p:sp>
      <p:sp>
        <p:nvSpPr>
          <p:cNvPr id="3" name="Text Placeholder 2"/>
          <p:cNvSpPr>
            <a:spLocks noGrp="1"/>
          </p:cNvSpPr>
          <p:nvPr>
            <p:ph type="body" idx="1"/>
          </p:nvPr>
        </p:nvSpPr>
        <p:spPr>
          <a:xfrm>
            <a:off x="490818" y="3429000"/>
            <a:ext cx="8162365" cy="701000"/>
          </a:xfrm>
        </p:spPr>
        <p:txBody>
          <a:bodyPr anchor="t" anchorCtr="0">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400" kern="1200">
                <a:solidFill>
                  <a:schemeClr val="tx2">
                    <a:lumMod val="75000"/>
                  </a:schemeClr>
                </a:solidFill>
                <a:latin typeface="+mn-lt"/>
                <a:ea typeface="+mn-ea"/>
                <a:cs typeface="+mn-cs"/>
              </a:defRPr>
            </a:lvl1p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400" kern="1200">
                <a:solidFill>
                  <a:schemeClr val="tx2">
                    <a:lumMod val="75000"/>
                  </a:schemeClr>
                </a:solidFill>
                <a:latin typeface="+mn-lt"/>
                <a:ea typeface="+mn-ea"/>
                <a:cs typeface="+mn-cs"/>
              </a:defRPr>
            </a:lvl1pPr>
          </a:lstStyle>
          <a:p>
            <a:endParaRPr lang="en-US"/>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400" kern="1200">
                <a:solidFill>
                  <a:schemeClr val="tx2">
                    <a:lumMod val="75000"/>
                  </a:schemeClr>
                </a:solidFill>
                <a:latin typeface="+mn-lt"/>
                <a:ea typeface="+mn-ea"/>
                <a:cs typeface="+mn-cs"/>
              </a:defRPr>
            </a:lvl1pPr>
          </a:lstStyle>
          <a:p>
            <a:fld id="{04C41E49-FF3E-C14A-8BE7-4363FD611159}"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6482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D0B2388F-74B8-9C45-A32A-C14C836C9A0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723900" y="1598613"/>
            <a:ext cx="3773488"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723900" y="2174875"/>
            <a:ext cx="3773488" cy="3997325"/>
          </a:xfrm>
        </p:spPr>
        <p:txBody>
          <a:bodyPr/>
          <a:lstStyle>
            <a:lvl1pPr>
              <a:defRPr sz="2400"/>
            </a:lvl1pPr>
            <a:lvl2pPr>
              <a:defRPr sz="2200"/>
            </a:lvl2pPr>
            <a:lvl3pPr>
              <a:defRPr sz="2000"/>
            </a:lvl3pPr>
            <a:lvl4pPr>
              <a:defRPr sz="1800"/>
            </a:lvl4pPr>
            <a:lvl5pPr>
              <a:defRPr sz="1800"/>
            </a:lvl5pPr>
            <a:lvl6pPr>
              <a:defRPr sz="1600"/>
            </a:lvl6pPr>
            <a:lvl7pPr marL="2290763" indent="-344488">
              <a:defRPr sz="1600"/>
            </a:lvl7pPr>
            <a:lvl8pPr marL="2290763" indent="-344488">
              <a:defRPr sz="1600"/>
            </a:lvl8pPr>
            <a:lvl9pPr marL="2290763" indent="-344488">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645026" y="1598613"/>
            <a:ext cx="3776472"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6" y="2174875"/>
            <a:ext cx="3776472" cy="3997325"/>
          </a:xfrm>
        </p:spPr>
        <p:txBody>
          <a:bodyPr/>
          <a:lstStyle>
            <a:lvl1pPr>
              <a:defRPr sz="2400"/>
            </a:lvl1pPr>
            <a:lvl2pPr>
              <a:defRPr sz="2200"/>
            </a:lvl2pPr>
            <a:lvl3pPr>
              <a:defRPr sz="2000"/>
            </a:lvl3pPr>
            <a:lvl4pPr>
              <a:defRPr sz="1800"/>
            </a:lvl4pPr>
            <a:lvl5pPr>
              <a:defRPr sz="1800"/>
            </a:lvl5pPr>
            <a:lvl6pPr>
              <a:defRPr sz="1600"/>
            </a:lvl6pPr>
            <a:lvl7pPr marL="2290763" indent="-344488">
              <a:defRPr sz="1600"/>
            </a:lvl7pPr>
            <a:lvl8pPr marL="2290763" indent="-344488">
              <a:defRPr sz="1600"/>
            </a:lvl8pPr>
            <a:lvl9pPr marL="2290763" indent="-344488">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D0B2388F-74B8-9C45-A32A-C14C836C9A0F}"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723900" y="1586753"/>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D0B2388F-74B8-9C45-A32A-C14C836C9A0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41E49-FF3E-C14A-8BE7-4363FD611159}" type="slidenum">
              <a:rPr lang="en-US" smtClean="0"/>
              <a:t>‹#›</a:t>
            </a:fld>
            <a:endParaRPr lang="en-US"/>
          </a:p>
        </p:txBody>
      </p:sp>
      <p:sp>
        <p:nvSpPr>
          <p:cNvPr id="8" name="Content Placeholder 2"/>
          <p:cNvSpPr>
            <a:spLocks noGrp="1"/>
          </p:cNvSpPr>
          <p:nvPr>
            <p:ph sz="half" idx="13"/>
          </p:nvPr>
        </p:nvSpPr>
        <p:spPr>
          <a:xfrm>
            <a:off x="723900" y="3914170"/>
            <a:ext cx="7707406"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723900" y="1586753"/>
            <a:ext cx="3776472"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D0B2388F-74B8-9C45-A32A-C14C836C9A0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41E49-FF3E-C14A-8BE7-4363FD611159}" type="slidenum">
              <a:rPr lang="en-US" smtClean="0"/>
              <a:t>‹#›</a:t>
            </a:fld>
            <a:endParaRPr lang="en-US"/>
          </a:p>
        </p:txBody>
      </p:sp>
      <p:sp>
        <p:nvSpPr>
          <p:cNvPr id="8"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D0B2388F-74B8-9C45-A32A-C14C836C9A0F}"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C41E49-FF3E-C14A-8BE7-4363FD611159}" type="slidenum">
              <a:rPr lang="en-US" smtClean="0"/>
              <a:t>‹#›</a:t>
            </a:fld>
            <a:endParaRPr lang="en-US"/>
          </a:p>
        </p:txBody>
      </p:sp>
      <p:sp>
        <p:nvSpPr>
          <p:cNvPr id="6" name="Content Placeholder 2"/>
          <p:cNvSpPr>
            <a:spLocks noGrp="1"/>
          </p:cNvSpPr>
          <p:nvPr>
            <p:ph sz="half" idx="1"/>
          </p:nvPr>
        </p:nvSpPr>
        <p:spPr>
          <a:xfrm>
            <a:off x="7239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Content Placeholder 3"/>
          <p:cNvSpPr>
            <a:spLocks noGrp="1"/>
          </p:cNvSpPr>
          <p:nvPr>
            <p:ph sz="half" idx="2"/>
          </p:nvPr>
        </p:nvSpPr>
        <p:spPr>
          <a:xfrm>
            <a:off x="4648200" y="1586753"/>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8" name="Content Placeholder 2"/>
          <p:cNvSpPr>
            <a:spLocks noGrp="1"/>
          </p:cNvSpPr>
          <p:nvPr>
            <p:ph sz="half" idx="13"/>
          </p:nvPr>
        </p:nvSpPr>
        <p:spPr>
          <a:xfrm>
            <a:off x="7239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9" name="Content Placeholder 3"/>
          <p:cNvSpPr>
            <a:spLocks noGrp="1"/>
          </p:cNvSpPr>
          <p:nvPr>
            <p:ph sz="half" idx="14"/>
          </p:nvPr>
        </p:nvSpPr>
        <p:spPr>
          <a:xfrm>
            <a:off x="4648200" y="3913094"/>
            <a:ext cx="3776472"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D0B2388F-74B8-9C45-A32A-C14C836C9A0F}"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2388F-74B8-9C45-A32A-C14C836C9A0F}" type="datetimeFigureOut">
              <a:rPr lang="en-US" smtClean="0"/>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0363" y="1143000"/>
            <a:ext cx="3807662" cy="1341344"/>
          </a:xfrm>
        </p:spPr>
        <p:txBody>
          <a:bodyPr anchor="b"/>
          <a:lstStyle>
            <a:lvl1pPr algn="ctr">
              <a:defRPr sz="4400" b="0"/>
            </a:lvl1pPr>
          </a:lstStyle>
          <a:p>
            <a:r>
              <a:rPr lang="en-GB" smtClean="0"/>
              <a:t>Click to edit Master title style</a:t>
            </a:r>
            <a:endParaRPr/>
          </a:p>
        </p:txBody>
      </p:sp>
      <p:sp>
        <p:nvSpPr>
          <p:cNvPr id="3" name="Content Placeholder 2"/>
          <p:cNvSpPr>
            <a:spLocks noGrp="1"/>
          </p:cNvSpPr>
          <p:nvPr>
            <p:ph idx="1"/>
          </p:nvPr>
        </p:nvSpPr>
        <p:spPr>
          <a:xfrm>
            <a:off x="4648199" y="605118"/>
            <a:ext cx="3776472" cy="5565495"/>
          </a:xfrm>
        </p:spPr>
        <p:txBody>
          <a:bodyPr>
            <a:normAutofit/>
          </a:bodyPr>
          <a:lstStyle>
            <a:lvl1pPr>
              <a:defRPr sz="2400"/>
            </a:lvl1pPr>
            <a:lvl2pPr>
              <a:defRPr sz="2200"/>
            </a:lvl2pPr>
            <a:lvl3pPr>
              <a:defRPr sz="2000"/>
            </a:lvl3pPr>
            <a:lvl4pPr>
              <a:defRPr sz="1800"/>
            </a:lvl4pPr>
            <a:lvl5pPr>
              <a:defRPr sz="1800"/>
            </a:lvl5pPr>
            <a:lvl6pPr>
              <a:defRPr sz="2000"/>
            </a:lvl6pPr>
            <a:lvl7pPr marL="2290763" indent="-344488">
              <a:defRPr sz="2000"/>
            </a:lvl7pPr>
            <a:lvl8pPr marL="2290763" indent="-344488">
              <a:defRPr sz="2000"/>
            </a:lvl8pPr>
            <a:lvl9pPr marL="2290763" indent="-344488">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710363" y="2618815"/>
            <a:ext cx="3807662" cy="3133164"/>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0B2388F-74B8-9C45-A32A-C14C836C9A0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0B2388F-74B8-9C45-A32A-C14C836C9A0F}"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41E49-FF3E-C14A-8BE7-4363FD611159}" type="slidenum">
              <a:rPr lang="en-US" smtClean="0"/>
              <a:t>‹#›</a:t>
            </a:fld>
            <a:endParaRPr lang="en-US"/>
          </a:p>
        </p:txBody>
      </p:sp>
      <p:pic>
        <p:nvPicPr>
          <p:cNvPr id="10" name="Picture 9" descr="pictureCaptionBacking.png"/>
          <p:cNvPicPr>
            <a:picLocks noChangeAspect="1"/>
          </p:cNvPicPr>
          <p:nvPr/>
        </p:nvPicPr>
        <p:blipFill>
          <a:blip r:embed="rId2"/>
          <a:srcRect l="52272" t="8889" r="5152" b="16566"/>
          <a:stretch>
            <a:fillRect/>
          </a:stretch>
        </p:blipFill>
        <p:spPr>
          <a:xfrm>
            <a:off x="4594412" y="663388"/>
            <a:ext cx="3893127" cy="5112327"/>
          </a:xfrm>
          <a:prstGeom prst="rect">
            <a:avLst/>
          </a:prstGeom>
        </p:spPr>
      </p:pic>
      <p:sp>
        <p:nvSpPr>
          <p:cNvPr id="11" name="Title 1"/>
          <p:cNvSpPr>
            <a:spLocks noGrp="1"/>
          </p:cNvSpPr>
          <p:nvPr>
            <p:ph type="title"/>
          </p:nvPr>
        </p:nvSpPr>
        <p:spPr>
          <a:xfrm>
            <a:off x="725487" y="1143000"/>
            <a:ext cx="3792537" cy="1341344"/>
          </a:xfrm>
        </p:spPr>
        <p:txBody>
          <a:bodyPr anchor="b"/>
          <a:lstStyle>
            <a:lvl1pPr algn="ctr">
              <a:defRPr sz="4400" b="0"/>
            </a:lvl1pPr>
          </a:lstStyle>
          <a:p>
            <a:r>
              <a:rPr lang="en-GB" smtClean="0"/>
              <a:t>Click to edit Master title style</a:t>
            </a:r>
            <a:endParaRPr/>
          </a:p>
        </p:txBody>
      </p:sp>
      <p:sp>
        <p:nvSpPr>
          <p:cNvPr id="12" name="Text Placeholder 3"/>
          <p:cNvSpPr>
            <a:spLocks noGrp="1"/>
          </p:cNvSpPr>
          <p:nvPr>
            <p:ph type="body" sz="half" idx="2"/>
          </p:nvPr>
        </p:nvSpPr>
        <p:spPr>
          <a:xfrm>
            <a:off x="725487" y="2618815"/>
            <a:ext cx="3792537" cy="3133164"/>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3" name="Picture Placeholder 2"/>
          <p:cNvSpPr>
            <a:spLocks noGrp="1"/>
          </p:cNvSpPr>
          <p:nvPr>
            <p:ph type="pic" idx="1"/>
          </p:nvPr>
        </p:nvSpPr>
        <p:spPr>
          <a:xfrm>
            <a:off x="4829938" y="864971"/>
            <a:ext cx="3422075" cy="47091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25487" y="462896"/>
            <a:ext cx="7718425" cy="828021"/>
          </a:xfrm>
        </p:spPr>
        <p:txBody>
          <a:bodyPr/>
          <a:lstStyle/>
          <a:p>
            <a:r>
              <a:rPr lang="en-GB" smtClean="0"/>
              <a:t>Click to edit Master title style</a:t>
            </a:r>
            <a:endParaRPr/>
          </a:p>
        </p:txBody>
      </p:sp>
      <p:sp>
        <p:nvSpPr>
          <p:cNvPr id="3" name="Vertical Text Placeholder 2"/>
          <p:cNvSpPr>
            <a:spLocks noGrp="1"/>
          </p:cNvSpPr>
          <p:nvPr>
            <p:ph type="body" orient="vert" idx="1"/>
          </p:nvPr>
        </p:nvSpPr>
        <p:spPr>
          <a:xfrm>
            <a:off x="725489" y="1598613"/>
            <a:ext cx="7718424" cy="45720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685801"/>
            <a:ext cx="1066800" cy="5484812"/>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725488" y="685757"/>
            <a:ext cx="6437312" cy="5482221"/>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D0B2388F-74B8-9C45-A32A-C14C836C9A0F}"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41E49-FF3E-C14A-8BE7-4363FD61115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26141" y="314979"/>
            <a:ext cx="7691719" cy="1143000"/>
          </a:xfrm>
          <a:prstGeom prst="rect">
            <a:avLst/>
          </a:prstGeom>
        </p:spPr>
        <p:txBody>
          <a:bodyPr vert="horz" lIns="91440" tIns="45720" rIns="91440" bIns="45720" rtlCol="0" anchor="ctr">
            <a:noAutofit/>
          </a:bodyPr>
          <a:lstStyle/>
          <a:p>
            <a:r>
              <a:rPr/>
              <a:t>Click to edit title style</a:t>
            </a:r>
          </a:p>
        </p:txBody>
      </p:sp>
      <p:sp>
        <p:nvSpPr>
          <p:cNvPr id="3" name="Text Placeholder 2"/>
          <p:cNvSpPr>
            <a:spLocks noGrp="1"/>
          </p:cNvSpPr>
          <p:nvPr>
            <p:ph type="body" idx="1"/>
          </p:nvPr>
        </p:nvSpPr>
        <p:spPr>
          <a:xfrm>
            <a:off x="726141" y="1586753"/>
            <a:ext cx="7691719" cy="4571999"/>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400">
                <a:solidFill>
                  <a:schemeClr val="tx1">
                    <a:lumMod val="65000"/>
                    <a:lumOff val="35000"/>
                  </a:schemeClr>
                </a:solidFill>
              </a:defRPr>
            </a:lvl1pPr>
          </a:lstStyle>
          <a:p>
            <a:fld id="{D0B2388F-74B8-9C45-A32A-C14C836C9A0F}" type="datetimeFigureOut">
              <a:rPr lang="en-US" smtClean="0"/>
              <a:t>6/13/2020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4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fld id="{04C41E49-FF3E-C14A-8BE7-4363FD61115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ctr" defTabSz="914400" rtl="0" eaLnBrk="1" latinLnBrk="0" hangingPunct="1">
        <a:spcBef>
          <a:spcPct val="0"/>
        </a:spcBef>
        <a:buNone/>
        <a:defRPr sz="5400" kern="1200">
          <a:solidFill>
            <a:schemeClr val="tx1">
              <a:lumMod val="85000"/>
              <a:lumOff val="15000"/>
            </a:schemeClr>
          </a:solidFill>
          <a:latin typeface="+mj-lt"/>
          <a:ea typeface="+mj-ea"/>
          <a:cs typeface="+mj-cs"/>
        </a:defRPr>
      </a:lvl1pPr>
    </p:titleStyle>
    <p:body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1946275" indent="-346075"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290763" indent="-344488" algn="l" defTabSz="914400" rtl="0" eaLnBrk="1" latinLnBrk="0" hangingPunct="1">
        <a:spcBef>
          <a:spcPct val="20000"/>
        </a:spcBef>
        <a:buClr>
          <a:schemeClr val="bg1">
            <a:lumMod val="65000"/>
          </a:schemeClr>
        </a:buClr>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6pPr>
      <a:lvl7pPr marL="2625725" indent="-344488" algn="l" defTabSz="914400" rtl="0" eaLnBrk="1" latinLnBrk="0" hangingPunct="1">
        <a:spcBef>
          <a:spcPct val="20000"/>
        </a:spcBef>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7pPr>
      <a:lvl8pPr marL="2970213" indent="-344488" algn="l" defTabSz="914400" rtl="0" eaLnBrk="1" latinLnBrk="0" hangingPunct="1">
        <a:spcBef>
          <a:spcPct val="20000"/>
        </a:spcBef>
        <a:buClr>
          <a:schemeClr val="bg1">
            <a:lumMod val="65000"/>
          </a:schemeClr>
        </a:buClr>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8pPr>
      <a:lvl9pPr marL="3313113" indent="-344488" algn="l" defTabSz="914400" rtl="0" eaLnBrk="1" latinLnBrk="0" hangingPunct="1">
        <a:spcBef>
          <a:spcPct val="20000"/>
        </a:spcBef>
        <a:buSzPct val="90000"/>
        <a:buFont typeface="Wingdings" pitchFamily="2" charset="2"/>
        <a:buChar char="v"/>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bc.co.uk/bitesize/clips/zthb4j6" TargetMode="External"/><Relationship Id="rId2" Type="http://schemas.openxmlformats.org/officeDocument/2006/relationships/hyperlink" Target="https://www.bbc.co.uk/bitesize/topics/zxsbcdm/articles/z9tdq6f" TargetMode="External"/><Relationship Id="rId1" Type="http://schemas.openxmlformats.org/officeDocument/2006/relationships/slideLayout" Target="../slideLayouts/slideLayout2.xml"/><Relationship Id="rId5" Type="http://schemas.openxmlformats.org/officeDocument/2006/relationships/hyperlink" Target="https://www.historyextra.com/period/anglo-saxon/king-alfred-great-facts-life-death-famous-buried/" TargetMode="External"/><Relationship Id="rId4" Type="http://schemas.openxmlformats.org/officeDocument/2006/relationships/hyperlink" Target="http://www.bbc.co.uk/history/historic_figures/alfred_the_great.shtm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s://www.bbc.co.uk/teach/school-radio/english-ks1-english-viking-sagas/zkyqd6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historiska.se/norse-mythology/mythological-world-of-the-vikings/"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8WbGEXzZgbY" TargetMode="External"/><Relationship Id="rId2" Type="http://schemas.openxmlformats.org/officeDocument/2006/relationships/hyperlink" Target="https://www.bbc.co.uk/bitesize/clips/zyy9wx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9569" y="1197138"/>
            <a:ext cx="5724862" cy="1195215"/>
          </a:xfrm>
        </p:spPr>
        <p:txBody>
          <a:bodyPr/>
          <a:lstStyle/>
          <a:p>
            <a:r>
              <a:rPr lang="en-US" dirty="0" smtClean="0"/>
              <a:t>Alfred the Great</a:t>
            </a:r>
            <a:endParaRPr lang="en-US" dirty="0"/>
          </a:p>
        </p:txBody>
      </p:sp>
      <p:sp>
        <p:nvSpPr>
          <p:cNvPr id="3" name="Subtitle 2"/>
          <p:cNvSpPr>
            <a:spLocks noGrp="1"/>
          </p:cNvSpPr>
          <p:nvPr>
            <p:ph type="subTitle" idx="1"/>
          </p:nvPr>
        </p:nvSpPr>
        <p:spPr/>
        <p:txBody>
          <a:bodyPr/>
          <a:lstStyle/>
          <a:p>
            <a:r>
              <a:rPr lang="en-US" dirty="0" smtClean="0"/>
              <a:t>Was he really that great?</a:t>
            </a:r>
            <a:endParaRPr lang="en-US" dirty="0"/>
          </a:p>
        </p:txBody>
      </p:sp>
    </p:spTree>
    <p:extLst>
      <p:ext uri="{BB962C8B-B14F-4D97-AF65-F5344CB8AC3E}">
        <p14:creationId xmlns:p14="http://schemas.microsoft.com/office/powerpoint/2010/main" val="2337349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10179"/>
            <a:ext cx="7691719" cy="1143000"/>
          </a:xfrm>
        </p:spPr>
        <p:txBody>
          <a:bodyPr/>
          <a:lstStyle/>
          <a:p>
            <a:r>
              <a:rPr lang="en-US" dirty="0" smtClean="0"/>
              <a:t>Anglo-Saxon kingdoms</a:t>
            </a:r>
            <a:endParaRPr lang="en-US" dirty="0"/>
          </a:p>
        </p:txBody>
      </p:sp>
      <p:pic>
        <p:nvPicPr>
          <p:cNvPr id="5" name="Picture 4" descr="Screen Shot 2020-06-11 at 20.22.0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1994" y="1059800"/>
            <a:ext cx="4927599" cy="5798200"/>
          </a:xfrm>
          <a:prstGeom prst="rect">
            <a:avLst/>
          </a:prstGeom>
        </p:spPr>
      </p:pic>
      <p:sp>
        <p:nvSpPr>
          <p:cNvPr id="6" name="TextBox 5"/>
          <p:cNvSpPr txBox="1"/>
          <p:nvPr/>
        </p:nvSpPr>
        <p:spPr>
          <a:xfrm>
            <a:off x="149175" y="1574801"/>
            <a:ext cx="3439200" cy="5078314"/>
          </a:xfrm>
          <a:prstGeom prst="rect">
            <a:avLst/>
          </a:prstGeom>
          <a:noFill/>
        </p:spPr>
        <p:txBody>
          <a:bodyPr wrap="none" rtlCol="0">
            <a:spAutoFit/>
          </a:bodyPr>
          <a:lstStyle/>
          <a:p>
            <a:r>
              <a:rPr lang="en-US" dirty="0" smtClean="0"/>
              <a:t>The Anglo-Saxons invaded as</a:t>
            </a:r>
          </a:p>
          <a:p>
            <a:r>
              <a:rPr lang="en-US" dirty="0"/>
              <a:t>d</a:t>
            </a:r>
            <a:r>
              <a:rPr lang="en-US" dirty="0" smtClean="0"/>
              <a:t>ifferent tribes and Britain.</a:t>
            </a:r>
          </a:p>
          <a:p>
            <a:endParaRPr lang="en-US" dirty="0"/>
          </a:p>
          <a:p>
            <a:r>
              <a:rPr lang="en-US" dirty="0" smtClean="0"/>
              <a:t>This led to the formation of </a:t>
            </a:r>
          </a:p>
          <a:p>
            <a:r>
              <a:rPr lang="en-US" dirty="0"/>
              <a:t>d</a:t>
            </a:r>
            <a:r>
              <a:rPr lang="en-US" dirty="0" smtClean="0"/>
              <a:t>ifferent kingdoms, each with</a:t>
            </a:r>
          </a:p>
          <a:p>
            <a:r>
              <a:rPr lang="en-US" dirty="0"/>
              <a:t>t</a:t>
            </a:r>
            <a:r>
              <a:rPr lang="en-US" dirty="0" smtClean="0"/>
              <a:t>heir own king.</a:t>
            </a:r>
          </a:p>
          <a:p>
            <a:endParaRPr lang="en-US" dirty="0"/>
          </a:p>
          <a:p>
            <a:r>
              <a:rPr lang="en-US" dirty="0" smtClean="0"/>
              <a:t>The 7 main kingdoms during  the</a:t>
            </a:r>
          </a:p>
          <a:p>
            <a:r>
              <a:rPr lang="en-US" dirty="0" smtClean="0"/>
              <a:t>early days of the Anglo-Saxons</a:t>
            </a:r>
          </a:p>
          <a:p>
            <a:r>
              <a:rPr lang="en-US" dirty="0"/>
              <a:t>w</a:t>
            </a:r>
            <a:r>
              <a:rPr lang="en-US" dirty="0" smtClean="0"/>
              <a:t>ere:</a:t>
            </a:r>
          </a:p>
          <a:p>
            <a:endParaRPr lang="en-US" dirty="0"/>
          </a:p>
          <a:p>
            <a:r>
              <a:rPr lang="en-US" dirty="0" err="1" smtClean="0"/>
              <a:t>Northumbria</a:t>
            </a:r>
            <a:endParaRPr lang="en-US" dirty="0" smtClean="0"/>
          </a:p>
          <a:p>
            <a:r>
              <a:rPr lang="en-US" dirty="0" smtClean="0"/>
              <a:t>Mercia</a:t>
            </a:r>
          </a:p>
          <a:p>
            <a:r>
              <a:rPr lang="en-US" dirty="0" smtClean="0"/>
              <a:t>East Anglia</a:t>
            </a:r>
          </a:p>
          <a:p>
            <a:r>
              <a:rPr lang="en-US" dirty="0" smtClean="0"/>
              <a:t>Essex</a:t>
            </a:r>
          </a:p>
          <a:p>
            <a:r>
              <a:rPr lang="en-US" dirty="0" smtClean="0"/>
              <a:t>Kent</a:t>
            </a:r>
          </a:p>
          <a:p>
            <a:r>
              <a:rPr lang="en-US" dirty="0" smtClean="0"/>
              <a:t>Sussex</a:t>
            </a:r>
          </a:p>
          <a:p>
            <a:r>
              <a:rPr lang="en-US" dirty="0" err="1" smtClean="0"/>
              <a:t>Wessex</a:t>
            </a:r>
            <a:endParaRPr lang="en-US" dirty="0"/>
          </a:p>
        </p:txBody>
      </p:sp>
    </p:spTree>
    <p:extLst>
      <p:ext uri="{BB962C8B-B14F-4D97-AF65-F5344CB8AC3E}">
        <p14:creationId xmlns:p14="http://schemas.microsoft.com/office/powerpoint/2010/main" val="568605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16932"/>
            <a:ext cx="7691719" cy="975133"/>
          </a:xfrm>
        </p:spPr>
        <p:txBody>
          <a:bodyPr/>
          <a:lstStyle/>
          <a:p>
            <a:r>
              <a:rPr lang="en-US" dirty="0" smtClean="0"/>
              <a:t>Anglo-Saxon kingdoms</a:t>
            </a:r>
            <a:endParaRPr lang="en-US" dirty="0"/>
          </a:p>
        </p:txBody>
      </p:sp>
      <p:sp>
        <p:nvSpPr>
          <p:cNvPr id="3" name="Content Placeholder 2"/>
          <p:cNvSpPr>
            <a:spLocks noGrp="1"/>
          </p:cNvSpPr>
          <p:nvPr>
            <p:ph idx="1"/>
          </p:nvPr>
        </p:nvSpPr>
        <p:spPr>
          <a:xfrm>
            <a:off x="268942" y="1178333"/>
            <a:ext cx="3524126" cy="5442600"/>
          </a:xfrm>
        </p:spPr>
        <p:txBody>
          <a:bodyPr>
            <a:normAutofit fontScale="92500"/>
          </a:bodyPr>
          <a:lstStyle/>
          <a:p>
            <a:pPr marL="0" indent="0">
              <a:buNone/>
            </a:pPr>
            <a:r>
              <a:rPr lang="en-US" dirty="0" smtClean="0"/>
              <a:t>The boundaries for the different kingdoms changed through time as the different kingdoms had wars between themselves.</a:t>
            </a:r>
          </a:p>
          <a:p>
            <a:pPr marL="0" indent="0">
              <a:buNone/>
            </a:pPr>
            <a:r>
              <a:rPr lang="en-US" dirty="0" smtClean="0"/>
              <a:t>The Anglo-Saxons would call a king “</a:t>
            </a:r>
            <a:r>
              <a:rPr lang="en-US" dirty="0" err="1" smtClean="0"/>
              <a:t>cyning</a:t>
            </a:r>
            <a:r>
              <a:rPr lang="en-US" dirty="0" smtClean="0"/>
              <a:t>”.</a:t>
            </a:r>
          </a:p>
          <a:p>
            <a:pPr marL="0" indent="0">
              <a:buNone/>
            </a:pPr>
            <a:r>
              <a:rPr lang="en-US" dirty="0" smtClean="0"/>
              <a:t>From time to time, one king would become more powerful than the rest and he would claim to be “</a:t>
            </a:r>
            <a:r>
              <a:rPr lang="en-US" dirty="0" err="1" smtClean="0"/>
              <a:t>bretwalda</a:t>
            </a:r>
            <a:r>
              <a:rPr lang="en-US" dirty="0" smtClean="0"/>
              <a:t>”, which meant ruler of all of Britain.</a:t>
            </a:r>
          </a:p>
          <a:p>
            <a:pPr marL="0" indent="0">
              <a:buNone/>
            </a:pPr>
            <a:endParaRPr lang="en-US" dirty="0" smtClean="0"/>
          </a:p>
        </p:txBody>
      </p:sp>
      <p:pic>
        <p:nvPicPr>
          <p:cNvPr id="4" name="Picture 3" descr="Screen Shot 2020-06-11 at 20.22.0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0268" y="1059800"/>
            <a:ext cx="4927599" cy="5798200"/>
          </a:xfrm>
          <a:prstGeom prst="rect">
            <a:avLst/>
          </a:prstGeom>
        </p:spPr>
      </p:pic>
    </p:spTree>
    <p:extLst>
      <p:ext uri="{BB962C8B-B14F-4D97-AF65-F5344CB8AC3E}">
        <p14:creationId xmlns:p14="http://schemas.microsoft.com/office/powerpoint/2010/main" val="3581726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145646"/>
            <a:ext cx="7691719" cy="1143000"/>
          </a:xfrm>
        </p:spPr>
        <p:txBody>
          <a:bodyPr/>
          <a:lstStyle/>
          <a:p>
            <a:r>
              <a:rPr lang="en-US" dirty="0" smtClean="0"/>
              <a:t>Anglo-Saxon kingdoms</a:t>
            </a:r>
            <a:endParaRPr lang="en-US" dirty="0"/>
          </a:p>
        </p:txBody>
      </p:sp>
      <p:sp>
        <p:nvSpPr>
          <p:cNvPr id="3" name="Content Placeholder 2"/>
          <p:cNvSpPr>
            <a:spLocks noGrp="1"/>
          </p:cNvSpPr>
          <p:nvPr>
            <p:ph idx="1"/>
          </p:nvPr>
        </p:nvSpPr>
        <p:spPr>
          <a:xfrm>
            <a:off x="726142" y="1586753"/>
            <a:ext cx="3930526" cy="4571999"/>
          </a:xfrm>
        </p:spPr>
        <p:txBody>
          <a:bodyPr/>
          <a:lstStyle/>
          <a:p>
            <a:pPr marL="0" indent="0">
              <a:buNone/>
            </a:pPr>
            <a:r>
              <a:rPr lang="en-US" dirty="0" smtClean="0"/>
              <a:t>Eventually, there were 4 Anglo-Saxon kingdoms:</a:t>
            </a:r>
          </a:p>
          <a:p>
            <a:pPr marL="0" indent="0">
              <a:buNone/>
            </a:pPr>
            <a:r>
              <a:rPr lang="en-US" dirty="0" err="1" smtClean="0"/>
              <a:t>Northumbria</a:t>
            </a:r>
            <a:endParaRPr lang="en-US" dirty="0"/>
          </a:p>
          <a:p>
            <a:pPr marL="0" indent="0">
              <a:buNone/>
            </a:pPr>
            <a:r>
              <a:rPr lang="en-US" dirty="0" smtClean="0"/>
              <a:t>Mercia</a:t>
            </a:r>
          </a:p>
          <a:p>
            <a:pPr marL="0" indent="0">
              <a:buNone/>
            </a:pPr>
            <a:r>
              <a:rPr lang="en-US" dirty="0" smtClean="0"/>
              <a:t>East Anglia</a:t>
            </a:r>
          </a:p>
          <a:p>
            <a:pPr marL="0" indent="0">
              <a:buNone/>
            </a:pPr>
            <a:r>
              <a:rPr lang="en-US" dirty="0" err="1" smtClean="0"/>
              <a:t>Wessex</a:t>
            </a:r>
            <a:endParaRPr lang="en-US" dirty="0"/>
          </a:p>
        </p:txBody>
      </p:sp>
      <p:pic>
        <p:nvPicPr>
          <p:cNvPr id="4" name="Picture 3" descr="mercia.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3733" y="1586753"/>
            <a:ext cx="4280509" cy="5222221"/>
          </a:xfrm>
          <a:prstGeom prst="rect">
            <a:avLst/>
          </a:prstGeom>
        </p:spPr>
      </p:pic>
    </p:spTree>
    <p:extLst>
      <p:ext uri="{BB962C8B-B14F-4D97-AF65-F5344CB8AC3E}">
        <p14:creationId xmlns:p14="http://schemas.microsoft.com/office/powerpoint/2010/main" val="31509168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0"/>
            <a:ext cx="7691719" cy="1143000"/>
          </a:xfrm>
        </p:spPr>
        <p:txBody>
          <a:bodyPr/>
          <a:lstStyle/>
          <a:p>
            <a:r>
              <a:rPr lang="en-US" dirty="0" smtClean="0"/>
              <a:t>Anglo Saxon kings</a:t>
            </a:r>
            <a:endParaRPr lang="en-US" dirty="0"/>
          </a:p>
        </p:txBody>
      </p:sp>
      <p:sp>
        <p:nvSpPr>
          <p:cNvPr id="3" name="Content Placeholder 2"/>
          <p:cNvSpPr>
            <a:spLocks noGrp="1"/>
          </p:cNvSpPr>
          <p:nvPr>
            <p:ph idx="1"/>
          </p:nvPr>
        </p:nvSpPr>
        <p:spPr>
          <a:xfrm>
            <a:off x="321733" y="1143000"/>
            <a:ext cx="8466667" cy="5393267"/>
          </a:xfrm>
        </p:spPr>
        <p:txBody>
          <a:bodyPr>
            <a:normAutofit lnSpcReduction="10000"/>
          </a:bodyPr>
          <a:lstStyle/>
          <a:p>
            <a:pPr marL="0" indent="0">
              <a:buNone/>
            </a:pPr>
            <a:r>
              <a:rPr lang="en-US" dirty="0" smtClean="0"/>
              <a:t>Through the Anglo-Saxon period, there were many kings of the different kingdoms. Some of the most famous kings were:</a:t>
            </a:r>
          </a:p>
          <a:p>
            <a:r>
              <a:rPr lang="en-US" b="1" dirty="0" smtClean="0"/>
              <a:t>Offa of Mercia- </a:t>
            </a:r>
            <a:r>
              <a:rPr lang="en-US" dirty="0" smtClean="0"/>
              <a:t>known as being a ruthless king. He managed to take over several small kingdoms, leading to Mercia covering most of England south of Yorkshire.</a:t>
            </a:r>
          </a:p>
          <a:p>
            <a:r>
              <a:rPr lang="en-US" b="1" dirty="0" smtClean="0"/>
              <a:t>Edwin of </a:t>
            </a:r>
            <a:r>
              <a:rPr lang="en-US" b="1" dirty="0" err="1" smtClean="0"/>
              <a:t>Northumbria</a:t>
            </a:r>
            <a:r>
              <a:rPr lang="en-US" b="1" dirty="0" smtClean="0"/>
              <a:t>- </a:t>
            </a:r>
            <a:r>
              <a:rPr lang="en-US" dirty="0" smtClean="0"/>
              <a:t>he was one of the first Anglo-Saxon kings to convert to Christianity, opening the path for Christianity to spread in Britain. Through successful warfare, he also became king of 3 kingdoms before dying in a battle against Mercia.</a:t>
            </a:r>
          </a:p>
          <a:p>
            <a:r>
              <a:rPr lang="en-US" b="1" dirty="0" smtClean="0"/>
              <a:t>Alfred of </a:t>
            </a:r>
            <a:r>
              <a:rPr lang="en-US" b="1" dirty="0" err="1" smtClean="0"/>
              <a:t>Wessex</a:t>
            </a:r>
            <a:r>
              <a:rPr lang="en-US" b="1" dirty="0" smtClean="0"/>
              <a:t>- </a:t>
            </a:r>
            <a:r>
              <a:rPr lang="en-US" dirty="0" smtClean="0"/>
              <a:t>he was possibly the most famous Anglo-Saxon king, and the subject of today’s lesson.</a:t>
            </a:r>
            <a:endParaRPr lang="en-US" b="1" dirty="0"/>
          </a:p>
        </p:txBody>
      </p:sp>
    </p:spTree>
    <p:extLst>
      <p:ext uri="{BB962C8B-B14F-4D97-AF65-F5344CB8AC3E}">
        <p14:creationId xmlns:p14="http://schemas.microsoft.com/office/powerpoint/2010/main" val="42319803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77912"/>
            <a:ext cx="7691719" cy="1143000"/>
          </a:xfrm>
        </p:spPr>
        <p:txBody>
          <a:bodyPr/>
          <a:lstStyle/>
          <a:p>
            <a:r>
              <a:rPr lang="en-US" dirty="0" smtClean="0"/>
              <a:t>King Alfred of </a:t>
            </a:r>
            <a:r>
              <a:rPr lang="en-US" dirty="0" err="1" smtClean="0"/>
              <a:t>Wessex</a:t>
            </a:r>
            <a:endParaRPr lang="en-US" dirty="0"/>
          </a:p>
        </p:txBody>
      </p:sp>
      <p:sp>
        <p:nvSpPr>
          <p:cNvPr id="3" name="Content Placeholder 2"/>
          <p:cNvSpPr>
            <a:spLocks noGrp="1"/>
          </p:cNvSpPr>
          <p:nvPr>
            <p:ph idx="1"/>
          </p:nvPr>
        </p:nvSpPr>
        <p:spPr>
          <a:xfrm>
            <a:off x="135466" y="1671420"/>
            <a:ext cx="8737599" cy="4949514"/>
          </a:xfrm>
        </p:spPr>
        <p:txBody>
          <a:bodyPr>
            <a:normAutofit lnSpcReduction="10000"/>
          </a:bodyPr>
          <a:lstStyle/>
          <a:p>
            <a:r>
              <a:rPr lang="en-US" dirty="0" smtClean="0"/>
              <a:t>He is the most famous Anglo-Saxon king, and the only English king known as “The Great”.</a:t>
            </a:r>
          </a:p>
          <a:p>
            <a:r>
              <a:rPr lang="en-US" dirty="0" smtClean="0"/>
              <a:t>He was originally the king of </a:t>
            </a:r>
            <a:r>
              <a:rPr lang="en-US" dirty="0" err="1" smtClean="0"/>
              <a:t>Wessex</a:t>
            </a:r>
            <a:r>
              <a:rPr lang="en-US" dirty="0" smtClean="0"/>
              <a:t>, which he started ruling in 871AD.</a:t>
            </a:r>
          </a:p>
          <a:p>
            <a:r>
              <a:rPr lang="en-US" dirty="0" smtClean="0"/>
              <a:t>During Alfred’s time as king, the Vikings were able to invade and take over all the Anglo-Saxon kingdoms, except </a:t>
            </a:r>
            <a:r>
              <a:rPr lang="en-US" dirty="0" err="1" smtClean="0"/>
              <a:t>Wessex</a:t>
            </a:r>
            <a:r>
              <a:rPr lang="en-US" dirty="0" smtClean="0"/>
              <a:t>.</a:t>
            </a:r>
          </a:p>
          <a:p>
            <a:r>
              <a:rPr lang="en-US" dirty="0" smtClean="0"/>
              <a:t>Alfred launched a strong resistance against the Vikings and beat them in many battles.</a:t>
            </a:r>
          </a:p>
          <a:p>
            <a:r>
              <a:rPr lang="en-US" dirty="0" smtClean="0"/>
              <a:t>He also brought about many changes to society, including changes to education, laws and the military.</a:t>
            </a:r>
            <a:endParaRPr lang="en-US" dirty="0"/>
          </a:p>
        </p:txBody>
      </p:sp>
    </p:spTree>
    <p:extLst>
      <p:ext uri="{BB962C8B-B14F-4D97-AF65-F5344CB8AC3E}">
        <p14:creationId xmlns:p14="http://schemas.microsoft.com/office/powerpoint/2010/main" val="18995366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27112"/>
            <a:ext cx="7691719" cy="1143000"/>
          </a:xfrm>
        </p:spPr>
        <p:txBody>
          <a:bodyPr/>
          <a:lstStyle/>
          <a:p>
            <a:r>
              <a:rPr lang="en-US" dirty="0" smtClean="0"/>
              <a:t>Why was Alfred great?</a:t>
            </a:r>
            <a:endParaRPr lang="en-US" dirty="0"/>
          </a:p>
        </p:txBody>
      </p:sp>
      <p:sp>
        <p:nvSpPr>
          <p:cNvPr id="3" name="Content Placeholder 2"/>
          <p:cNvSpPr>
            <a:spLocks noGrp="1"/>
          </p:cNvSpPr>
          <p:nvPr>
            <p:ph idx="1"/>
          </p:nvPr>
        </p:nvSpPr>
        <p:spPr>
          <a:xfrm>
            <a:off x="726141" y="1586753"/>
            <a:ext cx="7691719" cy="4881780"/>
          </a:xfrm>
        </p:spPr>
        <p:txBody>
          <a:bodyPr>
            <a:normAutofit fontScale="92500" lnSpcReduction="20000"/>
          </a:bodyPr>
          <a:lstStyle/>
          <a:p>
            <a:pPr marL="0" indent="0">
              <a:buNone/>
            </a:pPr>
            <a:r>
              <a:rPr lang="en-US" dirty="0" smtClean="0"/>
              <a:t>Military reforms (changes)</a:t>
            </a:r>
          </a:p>
          <a:p>
            <a:pPr>
              <a:buFont typeface="Wingdings" charset="2"/>
              <a:buChar char="v"/>
            </a:pPr>
            <a:r>
              <a:rPr lang="en-US" dirty="0" smtClean="0"/>
              <a:t>He was successful in preventing the Vikings from taking over all of Britain. He successfully held them back and agreed on the location of the boundary between the Viking kingdom of </a:t>
            </a:r>
            <a:r>
              <a:rPr lang="en-US" dirty="0" err="1" smtClean="0"/>
              <a:t>Danelaw</a:t>
            </a:r>
            <a:r>
              <a:rPr lang="en-US" dirty="0" smtClean="0"/>
              <a:t> and the Anglo-Saxon kingdom.</a:t>
            </a:r>
          </a:p>
          <a:p>
            <a:pPr>
              <a:buFont typeface="Wingdings" charset="2"/>
              <a:buChar char="v"/>
            </a:pPr>
            <a:r>
              <a:rPr lang="en-US" dirty="0"/>
              <a:t>He created a </a:t>
            </a:r>
            <a:r>
              <a:rPr lang="en-US" dirty="0" err="1"/>
              <a:t>defence</a:t>
            </a:r>
            <a:r>
              <a:rPr lang="en-US" dirty="0"/>
              <a:t> system of ‘burghs’ (fortresses) to help protect against Viking attacks. </a:t>
            </a:r>
            <a:endParaRPr lang="en-US" dirty="0" smtClean="0"/>
          </a:p>
          <a:p>
            <a:pPr>
              <a:buFont typeface="Wingdings" charset="2"/>
              <a:buChar char="v"/>
            </a:pPr>
            <a:r>
              <a:rPr lang="en-US" dirty="0" smtClean="0"/>
              <a:t>The ‘burgs’ were fortified towns, often found in strategic positions on hills or near the coast.</a:t>
            </a:r>
          </a:p>
          <a:p>
            <a:pPr>
              <a:buFont typeface="Wingdings" charset="2"/>
              <a:buChar char="v"/>
            </a:pPr>
            <a:r>
              <a:rPr lang="en-US" dirty="0" smtClean="0"/>
              <a:t>They were places of refuge for people </a:t>
            </a:r>
            <a:r>
              <a:rPr lang="en-US" dirty="0"/>
              <a:t>d</a:t>
            </a:r>
            <a:r>
              <a:rPr lang="en-US" dirty="0" smtClean="0"/>
              <a:t>uring enemy attacks.</a:t>
            </a:r>
          </a:p>
          <a:p>
            <a:pPr>
              <a:buFont typeface="Wingdings" charset="2"/>
              <a:buChar char="v"/>
            </a:pPr>
            <a:r>
              <a:rPr lang="en-US" dirty="0" smtClean="0"/>
              <a:t>He also expanded his naval fleet, building many fast ships.</a:t>
            </a:r>
            <a:endParaRPr lang="en-US" dirty="0"/>
          </a:p>
        </p:txBody>
      </p:sp>
    </p:spTree>
    <p:extLst>
      <p:ext uri="{BB962C8B-B14F-4D97-AF65-F5344CB8AC3E}">
        <p14:creationId xmlns:p14="http://schemas.microsoft.com/office/powerpoint/2010/main" val="2596900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27112"/>
            <a:ext cx="7691719" cy="1143000"/>
          </a:xfrm>
        </p:spPr>
        <p:txBody>
          <a:bodyPr/>
          <a:lstStyle/>
          <a:p>
            <a:r>
              <a:rPr lang="en-US" dirty="0" smtClean="0"/>
              <a:t>Why was Alfred great?</a:t>
            </a:r>
            <a:endParaRPr lang="en-US" dirty="0"/>
          </a:p>
        </p:txBody>
      </p:sp>
      <p:sp>
        <p:nvSpPr>
          <p:cNvPr id="3" name="Content Placeholder 2"/>
          <p:cNvSpPr>
            <a:spLocks noGrp="1"/>
          </p:cNvSpPr>
          <p:nvPr>
            <p:ph idx="1"/>
          </p:nvPr>
        </p:nvSpPr>
        <p:spPr>
          <a:xfrm>
            <a:off x="726141" y="1170112"/>
            <a:ext cx="7691719" cy="5084980"/>
          </a:xfrm>
        </p:spPr>
        <p:txBody>
          <a:bodyPr>
            <a:normAutofit/>
          </a:bodyPr>
          <a:lstStyle/>
          <a:p>
            <a:pPr marL="0" indent="0">
              <a:buNone/>
            </a:pPr>
            <a:r>
              <a:rPr lang="en-US" dirty="0" smtClean="0"/>
              <a:t>Legal reforms (changes)</a:t>
            </a:r>
          </a:p>
          <a:p>
            <a:r>
              <a:rPr lang="en-US" dirty="0" smtClean="0"/>
              <a:t>He issued his own Anglo-Saxon legal code (laws).</a:t>
            </a:r>
          </a:p>
          <a:p>
            <a:r>
              <a:rPr lang="en-US" dirty="0" smtClean="0"/>
              <a:t> When he issued his laws, no other English king had done so for over 100 years. Therefore, it could be argued that Alfred wanted fairness and equality for the people in his kingdom.</a:t>
            </a:r>
          </a:p>
          <a:p>
            <a:r>
              <a:rPr lang="en-US" dirty="0" smtClean="0"/>
              <a:t>He included laws that he hoped would reduce the violence and bloodshed of wars.</a:t>
            </a:r>
          </a:p>
          <a:p>
            <a:r>
              <a:rPr lang="en-US" dirty="0" smtClean="0"/>
              <a:t>King Alfred’s laws became the root of the English and American laws, trial by jury and habeas corpus.</a:t>
            </a:r>
          </a:p>
        </p:txBody>
      </p:sp>
    </p:spTree>
    <p:extLst>
      <p:ext uri="{BB962C8B-B14F-4D97-AF65-F5344CB8AC3E}">
        <p14:creationId xmlns:p14="http://schemas.microsoft.com/office/powerpoint/2010/main" val="26462359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0"/>
            <a:ext cx="7691719" cy="1143000"/>
          </a:xfrm>
        </p:spPr>
        <p:txBody>
          <a:bodyPr/>
          <a:lstStyle/>
          <a:p>
            <a:r>
              <a:rPr lang="en-US" dirty="0" smtClean="0"/>
              <a:t>Why was Alfred great?</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Education reforms (changes)</a:t>
            </a:r>
          </a:p>
          <a:p>
            <a:r>
              <a:rPr lang="en-US" dirty="0" smtClean="0"/>
              <a:t>Alfred was sad about the lack of education during his childhood and he wanted </a:t>
            </a:r>
            <a:r>
              <a:rPr lang="en-US" dirty="0"/>
              <a:t>every Englishman to read, so he devised a plan for the general education of the people</a:t>
            </a:r>
            <a:r>
              <a:rPr lang="en-US" dirty="0" smtClean="0"/>
              <a:t>.</a:t>
            </a:r>
          </a:p>
          <a:p>
            <a:r>
              <a:rPr lang="en-US" dirty="0" smtClean="0"/>
              <a:t>He donated a lot of his personal money to church schools and rebuilt monasteries, </a:t>
            </a:r>
            <a:r>
              <a:rPr lang="en-US" dirty="0"/>
              <a:t>which were important places of learning</a:t>
            </a:r>
            <a:r>
              <a:rPr lang="en-US" dirty="0" smtClean="0"/>
              <a:t>.</a:t>
            </a:r>
            <a:endParaRPr lang="en-US" dirty="0"/>
          </a:p>
          <a:p>
            <a:r>
              <a:rPr lang="en-US" dirty="0" smtClean="0"/>
              <a:t>He started a school at court for the sons of noblemen and encouraged his noblemen to learn to read.</a:t>
            </a:r>
          </a:p>
          <a:p>
            <a:r>
              <a:rPr lang="en-US" dirty="0" smtClean="0"/>
              <a:t>He also translated many texts from Latin to English and educated young men in reading English.</a:t>
            </a:r>
          </a:p>
        </p:txBody>
      </p:sp>
    </p:spTree>
    <p:extLst>
      <p:ext uri="{BB962C8B-B14F-4D97-AF65-F5344CB8AC3E}">
        <p14:creationId xmlns:p14="http://schemas.microsoft.com/office/powerpoint/2010/main" val="14864704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0"/>
            <a:ext cx="7691719" cy="1041399"/>
          </a:xfrm>
        </p:spPr>
        <p:txBody>
          <a:bodyPr/>
          <a:lstStyle/>
          <a:p>
            <a:r>
              <a:rPr lang="en-US" dirty="0" smtClean="0"/>
              <a:t>Why was Alfred great?</a:t>
            </a:r>
            <a:endParaRPr lang="en-US" dirty="0"/>
          </a:p>
        </p:txBody>
      </p:sp>
      <p:sp>
        <p:nvSpPr>
          <p:cNvPr id="3" name="Content Placeholder 2"/>
          <p:cNvSpPr>
            <a:spLocks noGrp="1"/>
          </p:cNvSpPr>
          <p:nvPr>
            <p:ph idx="1"/>
          </p:nvPr>
        </p:nvSpPr>
        <p:spPr>
          <a:xfrm>
            <a:off x="389467" y="1143000"/>
            <a:ext cx="8415866" cy="5494867"/>
          </a:xfrm>
        </p:spPr>
        <p:txBody>
          <a:bodyPr>
            <a:normAutofit fontScale="92500" lnSpcReduction="10000"/>
          </a:bodyPr>
          <a:lstStyle/>
          <a:p>
            <a:pPr marL="0" indent="0">
              <a:buNone/>
            </a:pPr>
            <a:r>
              <a:rPr lang="en-US" dirty="0" smtClean="0"/>
              <a:t>Religious reforms (changes)</a:t>
            </a:r>
          </a:p>
          <a:p>
            <a:r>
              <a:rPr lang="en-US" dirty="0" smtClean="0"/>
              <a:t>Alfred was a devout Christian.</a:t>
            </a:r>
          </a:p>
          <a:p>
            <a:r>
              <a:rPr lang="en-US" dirty="0" smtClean="0"/>
              <a:t>He thought that local government should follow Christian values to prevent it from becoming unfair and corrupt.</a:t>
            </a:r>
          </a:p>
          <a:p>
            <a:r>
              <a:rPr lang="en-US" dirty="0"/>
              <a:t>He  based his laws on the 10 commandments and was able to translate many religious Latin texts to English to allow the Britons to understand</a:t>
            </a:r>
            <a:r>
              <a:rPr lang="en-US" dirty="0" smtClean="0"/>
              <a:t>.</a:t>
            </a:r>
          </a:p>
          <a:p>
            <a:r>
              <a:rPr lang="en-US" dirty="0" smtClean="0"/>
              <a:t>He gave to charities and took care of strangers and needy people.</a:t>
            </a:r>
          </a:p>
          <a:p>
            <a:r>
              <a:rPr lang="en-US" dirty="0"/>
              <a:t>As part of the peace treaty between Alfred and the Vikings, he forced the Viking leader </a:t>
            </a:r>
            <a:r>
              <a:rPr lang="en-US" dirty="0" err="1"/>
              <a:t>Guthrum</a:t>
            </a:r>
            <a:r>
              <a:rPr lang="en-US" dirty="0"/>
              <a:t> to convert to Christianity. This is how Christianity was eventually brought to </a:t>
            </a:r>
            <a:r>
              <a:rPr lang="en-US" dirty="0" err="1"/>
              <a:t>Danelaw</a:t>
            </a:r>
            <a:r>
              <a:rPr lang="en-US" dirty="0"/>
              <a:t> and the Vikings</a:t>
            </a:r>
            <a:r>
              <a:rPr lang="en-US" dirty="0" smtClean="0"/>
              <a:t>.</a:t>
            </a:r>
          </a:p>
          <a:p>
            <a:endParaRPr lang="en-US" dirty="0" smtClean="0"/>
          </a:p>
          <a:p>
            <a:endParaRPr lang="en-US" dirty="0"/>
          </a:p>
        </p:txBody>
      </p:sp>
    </p:spTree>
    <p:extLst>
      <p:ext uri="{BB962C8B-B14F-4D97-AF65-F5344CB8AC3E}">
        <p14:creationId xmlns:p14="http://schemas.microsoft.com/office/powerpoint/2010/main" val="6269031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task</a:t>
            </a:r>
            <a:endParaRPr lang="en-US" dirty="0"/>
          </a:p>
        </p:txBody>
      </p:sp>
      <p:sp>
        <p:nvSpPr>
          <p:cNvPr id="3" name="Content Placeholder 2"/>
          <p:cNvSpPr>
            <a:spLocks noGrp="1"/>
          </p:cNvSpPr>
          <p:nvPr>
            <p:ph idx="1"/>
          </p:nvPr>
        </p:nvSpPr>
        <p:spPr/>
        <p:txBody>
          <a:bodyPr/>
          <a:lstStyle/>
          <a:p>
            <a:r>
              <a:rPr lang="en-US" dirty="0" smtClean="0"/>
              <a:t>Research Alfred the Great, then write 3-5 paragraphs to persuade your teacher about whether Alfred was “Great” or not.</a:t>
            </a:r>
          </a:p>
          <a:p>
            <a:r>
              <a:rPr lang="en-US" dirty="0" smtClean="0"/>
              <a:t>Consider all the things Alfred achieved as king and whether they make him great, or not.</a:t>
            </a:r>
          </a:p>
          <a:p>
            <a:r>
              <a:rPr lang="en-US" dirty="0" smtClean="0"/>
              <a:t>Start your research here:</a:t>
            </a:r>
          </a:p>
          <a:p>
            <a:pPr marL="0" indent="0">
              <a:buNone/>
            </a:pPr>
            <a:endParaRPr lang="en-US" dirty="0" smtClean="0"/>
          </a:p>
          <a:p>
            <a:pPr marL="0" indent="0">
              <a:buNone/>
            </a:pPr>
            <a:endParaRPr lang="en-US" dirty="0"/>
          </a:p>
        </p:txBody>
      </p:sp>
      <p:sp>
        <p:nvSpPr>
          <p:cNvPr id="4" name="Rectangle 3"/>
          <p:cNvSpPr/>
          <p:nvPr/>
        </p:nvSpPr>
        <p:spPr>
          <a:xfrm>
            <a:off x="726141" y="4509869"/>
            <a:ext cx="7994526" cy="646331"/>
          </a:xfrm>
          <a:prstGeom prst="rect">
            <a:avLst/>
          </a:prstGeom>
        </p:spPr>
        <p:txBody>
          <a:bodyPr wrap="square">
            <a:spAutoFit/>
          </a:bodyPr>
          <a:lstStyle/>
          <a:p>
            <a:r>
              <a:rPr lang="en-US" dirty="0" smtClean="0">
                <a:hlinkClick r:id="rId2"/>
              </a:rPr>
              <a:t>https://www.bbc.co.uk/bitesize/topics/zxsbcdm/articles/z9tdq6f</a:t>
            </a:r>
            <a:endParaRPr lang="en-US" dirty="0" smtClean="0"/>
          </a:p>
          <a:p>
            <a:endParaRPr lang="en-US" dirty="0"/>
          </a:p>
        </p:txBody>
      </p:sp>
      <p:sp>
        <p:nvSpPr>
          <p:cNvPr id="5" name="Rectangle 4"/>
          <p:cNvSpPr/>
          <p:nvPr/>
        </p:nvSpPr>
        <p:spPr>
          <a:xfrm>
            <a:off x="726141" y="5017869"/>
            <a:ext cx="6927726" cy="646331"/>
          </a:xfrm>
          <a:prstGeom prst="rect">
            <a:avLst/>
          </a:prstGeom>
        </p:spPr>
        <p:txBody>
          <a:bodyPr wrap="square">
            <a:spAutoFit/>
          </a:bodyPr>
          <a:lstStyle/>
          <a:p>
            <a:r>
              <a:rPr lang="en-US" dirty="0" smtClean="0">
                <a:hlinkClick r:id="rId3"/>
              </a:rPr>
              <a:t>https://www.bbc.co.uk/bitesize/clips/zthb4j6</a:t>
            </a:r>
            <a:endParaRPr lang="en-US" dirty="0" smtClean="0"/>
          </a:p>
          <a:p>
            <a:endParaRPr lang="en-US" dirty="0"/>
          </a:p>
        </p:txBody>
      </p:sp>
      <p:sp>
        <p:nvSpPr>
          <p:cNvPr id="6" name="Rectangle 5"/>
          <p:cNvSpPr/>
          <p:nvPr/>
        </p:nvSpPr>
        <p:spPr>
          <a:xfrm>
            <a:off x="726141" y="5512420"/>
            <a:ext cx="7384926" cy="646331"/>
          </a:xfrm>
          <a:prstGeom prst="rect">
            <a:avLst/>
          </a:prstGeom>
        </p:spPr>
        <p:txBody>
          <a:bodyPr wrap="square">
            <a:spAutoFit/>
          </a:bodyPr>
          <a:lstStyle/>
          <a:p>
            <a:r>
              <a:rPr lang="en-US" dirty="0" smtClean="0">
                <a:hlinkClick r:id="rId4"/>
              </a:rPr>
              <a:t>http://www.bbc.co.uk/history/historic_figures/alfred_the_great.shtml</a:t>
            </a:r>
            <a:endParaRPr lang="en-US" dirty="0" smtClean="0"/>
          </a:p>
          <a:p>
            <a:endParaRPr lang="en-US" dirty="0"/>
          </a:p>
        </p:txBody>
      </p:sp>
      <p:sp>
        <p:nvSpPr>
          <p:cNvPr id="7" name="Rectangle 6"/>
          <p:cNvSpPr/>
          <p:nvPr/>
        </p:nvSpPr>
        <p:spPr>
          <a:xfrm>
            <a:off x="539874" y="5934670"/>
            <a:ext cx="8432799" cy="923330"/>
          </a:xfrm>
          <a:prstGeom prst="rect">
            <a:avLst/>
          </a:prstGeom>
        </p:spPr>
        <p:txBody>
          <a:bodyPr wrap="square">
            <a:spAutoFit/>
          </a:bodyPr>
          <a:lstStyle/>
          <a:p>
            <a:r>
              <a:rPr lang="en-US" dirty="0" smtClean="0">
                <a:hlinkClick r:id="rId5"/>
              </a:rPr>
              <a:t>https://www.historyextra.com/period/anglo-saxon/king-alfred-great-facts-life-death-famous-buried/</a:t>
            </a:r>
            <a:endParaRPr lang="en-US" dirty="0" smtClean="0"/>
          </a:p>
          <a:p>
            <a:endParaRPr lang="en-US" dirty="0"/>
          </a:p>
        </p:txBody>
      </p:sp>
    </p:spTree>
    <p:extLst>
      <p:ext uri="{BB962C8B-B14F-4D97-AF65-F5344CB8AC3E}">
        <p14:creationId xmlns:p14="http://schemas.microsoft.com/office/powerpoint/2010/main" val="38097147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9569" y="1485004"/>
            <a:ext cx="5724862" cy="1195215"/>
          </a:xfrm>
        </p:spPr>
        <p:txBody>
          <a:bodyPr/>
          <a:lstStyle/>
          <a:p>
            <a:r>
              <a:rPr lang="en-US" dirty="0" smtClean="0"/>
              <a:t>Norse </a:t>
            </a:r>
            <a:r>
              <a:rPr lang="en-US" dirty="0" smtClean="0"/>
              <a:t>Gods </a:t>
            </a:r>
            <a:r>
              <a:rPr lang="en-US" dirty="0" smtClean="0"/>
              <a:t>and </a:t>
            </a:r>
            <a:r>
              <a:rPr lang="en-US" dirty="0" smtClean="0"/>
              <a:t>Goddesses</a:t>
            </a:r>
            <a:endParaRPr lang="en-US" dirty="0"/>
          </a:p>
        </p:txBody>
      </p:sp>
      <p:sp>
        <p:nvSpPr>
          <p:cNvPr id="3" name="Subtitle 2"/>
          <p:cNvSpPr>
            <a:spLocks noGrp="1"/>
          </p:cNvSpPr>
          <p:nvPr>
            <p:ph type="subTitle" idx="1"/>
          </p:nvPr>
        </p:nvSpPr>
        <p:spPr>
          <a:xfrm>
            <a:off x="1709569" y="3282078"/>
            <a:ext cx="5724862" cy="1007200"/>
          </a:xfrm>
        </p:spPr>
        <p:txBody>
          <a:bodyPr>
            <a:normAutofit/>
          </a:bodyPr>
          <a:lstStyle/>
          <a:p>
            <a:r>
              <a:rPr lang="en-US" sz="5400" dirty="0" smtClean="0"/>
              <a:t>ART/ D.T</a:t>
            </a:r>
            <a:endParaRPr lang="en-US" sz="5400" dirty="0"/>
          </a:p>
        </p:txBody>
      </p:sp>
    </p:spTree>
    <p:extLst>
      <p:ext uri="{BB962C8B-B14F-4D97-AF65-F5344CB8AC3E}">
        <p14:creationId xmlns:p14="http://schemas.microsoft.com/office/powerpoint/2010/main" val="35783589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Norse beliefs</a:t>
            </a:r>
            <a:endParaRPr lang="en-US" dirty="0"/>
          </a:p>
        </p:txBody>
      </p:sp>
      <p:sp>
        <p:nvSpPr>
          <p:cNvPr id="3" name="Content Placeholder 2"/>
          <p:cNvSpPr>
            <a:spLocks noGrp="1"/>
          </p:cNvSpPr>
          <p:nvPr>
            <p:ph idx="1"/>
          </p:nvPr>
        </p:nvSpPr>
        <p:spPr/>
        <p:txBody>
          <a:bodyPr/>
          <a:lstStyle/>
          <a:p>
            <a:r>
              <a:rPr lang="en-US" dirty="0" smtClean="0"/>
              <a:t>Before the Norse people (Vikings) converted to Christianity, they had their own pagan religion.</a:t>
            </a:r>
          </a:p>
          <a:p>
            <a:r>
              <a:rPr lang="en-US" dirty="0" smtClean="0"/>
              <a:t>The Norse religion included a set of important stories that gave meaning to the Vikings’ lives. These stories involved many gods and goddesses, including Odin, Thor, Loki and Freya.</a:t>
            </a:r>
          </a:p>
          <a:p>
            <a:r>
              <a:rPr lang="en-US" dirty="0" smtClean="0"/>
              <a:t>Here are some videos of some of the stories.</a:t>
            </a:r>
          </a:p>
          <a:p>
            <a:pPr marL="0" indent="0">
              <a:buNone/>
            </a:pPr>
            <a:r>
              <a:rPr lang="en-US" dirty="0">
                <a:hlinkClick r:id="rId2"/>
              </a:rPr>
              <a:t>https://www.bbc.co.uk/teach/school-radio/english-ks1-english-viking-sagas/</a:t>
            </a:r>
            <a:r>
              <a:rPr lang="en-US" dirty="0" smtClean="0">
                <a:hlinkClick r:id="rId2"/>
              </a:rPr>
              <a:t>zkyqd6f</a:t>
            </a:r>
            <a:endParaRPr lang="en-US" dirty="0" smtClean="0"/>
          </a:p>
          <a:p>
            <a:pPr marL="0" indent="0">
              <a:buNone/>
            </a:pPr>
            <a:endParaRPr lang="en-US" dirty="0"/>
          </a:p>
        </p:txBody>
      </p:sp>
    </p:spTree>
    <p:extLst>
      <p:ext uri="{BB962C8B-B14F-4D97-AF65-F5344CB8AC3E}">
        <p14:creationId xmlns:p14="http://schemas.microsoft.com/office/powerpoint/2010/main" val="42078096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122019"/>
            <a:ext cx="7691719" cy="1143000"/>
          </a:xfrm>
        </p:spPr>
        <p:txBody>
          <a:bodyPr/>
          <a:lstStyle/>
          <a:p>
            <a:r>
              <a:rPr lang="en-US" dirty="0" err="1" smtClean="0"/>
              <a:t>Yggdrasil</a:t>
            </a:r>
            <a:r>
              <a:rPr lang="en-US" dirty="0" smtClean="0"/>
              <a:t>- the tree of life</a:t>
            </a:r>
            <a:endParaRPr lang="en-US" dirty="0"/>
          </a:p>
        </p:txBody>
      </p:sp>
      <p:sp>
        <p:nvSpPr>
          <p:cNvPr id="3" name="Content Placeholder 2"/>
          <p:cNvSpPr>
            <a:spLocks noGrp="1"/>
          </p:cNvSpPr>
          <p:nvPr>
            <p:ph idx="1"/>
          </p:nvPr>
        </p:nvSpPr>
        <p:spPr>
          <a:xfrm>
            <a:off x="726141" y="1189973"/>
            <a:ext cx="4201459" cy="5124386"/>
          </a:xfrm>
        </p:spPr>
        <p:txBody>
          <a:bodyPr>
            <a:normAutofit/>
          </a:bodyPr>
          <a:lstStyle/>
          <a:p>
            <a:pPr marL="0" indent="0">
              <a:buNone/>
            </a:pPr>
            <a:r>
              <a:rPr lang="en-US" dirty="0" smtClean="0"/>
              <a:t>According to Norse beliefs, </a:t>
            </a:r>
            <a:r>
              <a:rPr lang="en-US" dirty="0" err="1" smtClean="0"/>
              <a:t>Yggdrasil</a:t>
            </a:r>
            <a:r>
              <a:rPr lang="en-US" dirty="0" smtClean="0"/>
              <a:t> is a huge ash tree, with its branches reaching into the heavens and its roots extending down into the underworld.</a:t>
            </a:r>
          </a:p>
          <a:p>
            <a:pPr marL="0" indent="0">
              <a:buNone/>
            </a:pPr>
            <a:r>
              <a:rPr lang="en-US" dirty="0" smtClean="0"/>
              <a:t>The Norse people believed in 9 worlds that existed on and around this special tree.</a:t>
            </a:r>
          </a:p>
          <a:p>
            <a:pPr marL="0" indent="0">
              <a:buNone/>
            </a:pPr>
            <a:r>
              <a:rPr lang="en-US" dirty="0" smtClean="0"/>
              <a:t>Here we will think about 2 of those worlds, </a:t>
            </a:r>
            <a:r>
              <a:rPr lang="en-US" b="1" dirty="0" err="1" smtClean="0"/>
              <a:t>Midgard</a:t>
            </a:r>
            <a:r>
              <a:rPr lang="en-US" b="1" dirty="0" smtClean="0"/>
              <a:t> </a:t>
            </a:r>
            <a:r>
              <a:rPr lang="en-US" dirty="0" smtClean="0"/>
              <a:t>and </a:t>
            </a:r>
            <a:r>
              <a:rPr lang="en-US" b="1" dirty="0" err="1" smtClean="0"/>
              <a:t>Asgard</a:t>
            </a:r>
            <a:r>
              <a:rPr lang="en-US" b="1" dirty="0" smtClean="0"/>
              <a:t>.</a:t>
            </a:r>
          </a:p>
          <a:p>
            <a:pPr marL="0" indent="0">
              <a:buNone/>
            </a:pPr>
            <a:endParaRPr lang="en-US" b="1" dirty="0"/>
          </a:p>
        </p:txBody>
      </p:sp>
      <p:pic>
        <p:nvPicPr>
          <p:cNvPr id="4" name="Picture 3" descr="yggdrasil.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9120" y="1265019"/>
            <a:ext cx="4044879" cy="5446120"/>
          </a:xfrm>
          <a:prstGeom prst="rect">
            <a:avLst/>
          </a:prstGeom>
        </p:spPr>
      </p:pic>
      <p:sp>
        <p:nvSpPr>
          <p:cNvPr id="5" name="Rectangle 4"/>
          <p:cNvSpPr/>
          <p:nvPr/>
        </p:nvSpPr>
        <p:spPr>
          <a:xfrm>
            <a:off x="0" y="6211669"/>
            <a:ext cx="5099120" cy="923330"/>
          </a:xfrm>
          <a:prstGeom prst="rect">
            <a:avLst/>
          </a:prstGeom>
        </p:spPr>
        <p:txBody>
          <a:bodyPr wrap="square">
            <a:spAutoFit/>
          </a:bodyPr>
          <a:lstStyle/>
          <a:p>
            <a:r>
              <a:rPr lang="en-US" dirty="0" smtClean="0">
                <a:hlinkClick r:id="rId3"/>
              </a:rPr>
              <a:t>https://historiska.se/norse-mythology/mythological-world-of-the-vikings/</a:t>
            </a:r>
            <a:endParaRPr lang="en-US" dirty="0" smtClean="0"/>
          </a:p>
          <a:p>
            <a:endParaRPr lang="en-US" dirty="0"/>
          </a:p>
        </p:txBody>
      </p:sp>
    </p:spTree>
    <p:extLst>
      <p:ext uri="{BB962C8B-B14F-4D97-AF65-F5344CB8AC3E}">
        <p14:creationId xmlns:p14="http://schemas.microsoft.com/office/powerpoint/2010/main" val="11291922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Midgard</a:t>
            </a:r>
            <a:r>
              <a:rPr lang="en-US" dirty="0" smtClean="0"/>
              <a:t>- Middle Earth</a:t>
            </a:r>
            <a:endParaRPr lang="en-US" dirty="0"/>
          </a:p>
        </p:txBody>
      </p:sp>
      <p:sp>
        <p:nvSpPr>
          <p:cNvPr id="3" name="Content Placeholder 2"/>
          <p:cNvSpPr>
            <a:spLocks noGrp="1"/>
          </p:cNvSpPr>
          <p:nvPr>
            <p:ph idx="1"/>
          </p:nvPr>
        </p:nvSpPr>
        <p:spPr/>
        <p:txBody>
          <a:bodyPr/>
          <a:lstStyle/>
          <a:p>
            <a:pPr marL="0" indent="0">
              <a:buNone/>
            </a:pPr>
            <a:r>
              <a:rPr lang="en-US" dirty="0" smtClean="0"/>
              <a:t>The Vikings called the land in which they, human beings, lived </a:t>
            </a:r>
            <a:r>
              <a:rPr lang="en-US" dirty="0" err="1" smtClean="0"/>
              <a:t>Midgard</a:t>
            </a:r>
            <a:r>
              <a:rPr lang="en-US" dirty="0" smtClean="0"/>
              <a:t> (Middle Earth) or </a:t>
            </a:r>
            <a:r>
              <a:rPr lang="en-US" dirty="0" err="1" smtClean="0"/>
              <a:t>Mannaheim</a:t>
            </a:r>
            <a:r>
              <a:rPr lang="en-US" dirty="0" smtClean="0"/>
              <a:t> (Home of Man). </a:t>
            </a:r>
            <a:endParaRPr lang="en-US" dirty="0"/>
          </a:p>
        </p:txBody>
      </p:sp>
      <p:pic>
        <p:nvPicPr>
          <p:cNvPr id="4" name="Picture 3" descr="Screen Shot 2020-06-13 at 12.03.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0047" y="2929467"/>
            <a:ext cx="4207813" cy="3928533"/>
          </a:xfrm>
          <a:prstGeom prst="rect">
            <a:avLst/>
          </a:prstGeom>
        </p:spPr>
      </p:pic>
      <p:sp>
        <p:nvSpPr>
          <p:cNvPr id="5" name="TextBox 4"/>
          <p:cNvSpPr txBox="1"/>
          <p:nvPr/>
        </p:nvSpPr>
        <p:spPr>
          <a:xfrm>
            <a:off x="499655" y="4622462"/>
            <a:ext cx="3710392" cy="1015663"/>
          </a:xfrm>
          <a:prstGeom prst="rect">
            <a:avLst/>
          </a:prstGeom>
          <a:noFill/>
        </p:spPr>
        <p:txBody>
          <a:bodyPr wrap="square" rtlCol="0">
            <a:spAutoFit/>
          </a:bodyPr>
          <a:lstStyle/>
          <a:p>
            <a:r>
              <a:rPr lang="en-US" sz="2000" b="1" dirty="0" smtClean="0"/>
              <a:t>They believed that </a:t>
            </a:r>
            <a:r>
              <a:rPr lang="en-US" sz="2000" b="1" dirty="0" err="1" smtClean="0"/>
              <a:t>Midgard</a:t>
            </a:r>
            <a:r>
              <a:rPr lang="en-US" sz="2000" b="1" dirty="0" smtClean="0"/>
              <a:t> was surrounded by a serpent called </a:t>
            </a:r>
            <a:r>
              <a:rPr lang="en-US" sz="2000" b="1" dirty="0" err="1" smtClean="0"/>
              <a:t>Jormungandr</a:t>
            </a:r>
            <a:r>
              <a:rPr lang="en-US" sz="2000" b="1" dirty="0" smtClean="0"/>
              <a:t>.</a:t>
            </a:r>
            <a:endParaRPr lang="en-US" sz="2000" b="1" dirty="0"/>
          </a:p>
        </p:txBody>
      </p:sp>
    </p:spTree>
    <p:extLst>
      <p:ext uri="{BB962C8B-B14F-4D97-AF65-F5344CB8AC3E}">
        <p14:creationId xmlns:p14="http://schemas.microsoft.com/office/powerpoint/2010/main" val="14953360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10179"/>
            <a:ext cx="7691719" cy="1143000"/>
          </a:xfrm>
        </p:spPr>
        <p:txBody>
          <a:bodyPr/>
          <a:lstStyle/>
          <a:p>
            <a:r>
              <a:rPr lang="en-US" sz="4800" dirty="0" err="1" smtClean="0"/>
              <a:t>Asgard</a:t>
            </a:r>
            <a:r>
              <a:rPr lang="en-US" sz="4800" dirty="0" smtClean="0"/>
              <a:t>- home of the </a:t>
            </a:r>
            <a:r>
              <a:rPr lang="en-US" sz="4800" dirty="0" smtClean="0"/>
              <a:t>Gods</a:t>
            </a:r>
            <a:endParaRPr lang="en-US" sz="4800" dirty="0"/>
          </a:p>
        </p:txBody>
      </p:sp>
      <p:sp>
        <p:nvSpPr>
          <p:cNvPr id="3" name="Content Placeholder 2"/>
          <p:cNvSpPr>
            <a:spLocks noGrp="1"/>
          </p:cNvSpPr>
          <p:nvPr>
            <p:ph idx="1"/>
          </p:nvPr>
        </p:nvSpPr>
        <p:spPr>
          <a:xfrm>
            <a:off x="167341" y="1153179"/>
            <a:ext cx="5014259" cy="5416954"/>
          </a:xfrm>
        </p:spPr>
        <p:txBody>
          <a:bodyPr>
            <a:normAutofit fontScale="92500" lnSpcReduction="20000"/>
          </a:bodyPr>
          <a:lstStyle/>
          <a:p>
            <a:pPr marL="0" indent="0">
              <a:buNone/>
            </a:pPr>
            <a:r>
              <a:rPr lang="en-US" dirty="0" err="1" smtClean="0"/>
              <a:t>Asgard</a:t>
            </a:r>
            <a:r>
              <a:rPr lang="en-US" dirty="0" smtClean="0"/>
              <a:t> is the </a:t>
            </a:r>
            <a:r>
              <a:rPr lang="en-US" dirty="0" err="1" smtClean="0"/>
              <a:t>dweling</a:t>
            </a:r>
            <a:r>
              <a:rPr lang="en-US" dirty="0" smtClean="0"/>
              <a:t> place (home) of the gods, and each god had their own place/ area of </a:t>
            </a:r>
            <a:r>
              <a:rPr lang="en-US" dirty="0" err="1" smtClean="0"/>
              <a:t>Asgard</a:t>
            </a:r>
            <a:r>
              <a:rPr lang="en-US" dirty="0" smtClean="0"/>
              <a:t>. </a:t>
            </a:r>
          </a:p>
          <a:p>
            <a:pPr marL="0" indent="0">
              <a:buNone/>
            </a:pPr>
            <a:r>
              <a:rPr lang="en-US" dirty="0" smtClean="0"/>
              <a:t>An important place in </a:t>
            </a:r>
            <a:r>
              <a:rPr lang="en-US" dirty="0" err="1" smtClean="0"/>
              <a:t>Asgard</a:t>
            </a:r>
            <a:r>
              <a:rPr lang="en-US" dirty="0" smtClean="0"/>
              <a:t> was </a:t>
            </a:r>
            <a:r>
              <a:rPr lang="en-US" b="1" dirty="0" smtClean="0"/>
              <a:t>Valhalla</a:t>
            </a:r>
            <a:r>
              <a:rPr lang="en-US" dirty="0" smtClean="0"/>
              <a:t> - the hall of slain warriors. Viking warriors dreamt of dying on the battlefield and going to </a:t>
            </a:r>
            <a:r>
              <a:rPr lang="en-US" b="1" dirty="0" smtClean="0"/>
              <a:t>Valhalla</a:t>
            </a:r>
            <a:r>
              <a:rPr lang="en-US" dirty="0" smtClean="0"/>
              <a:t> to feast with the god Odin. </a:t>
            </a:r>
            <a:endParaRPr lang="en-US" dirty="0"/>
          </a:p>
          <a:p>
            <a:pPr marL="0" indent="0">
              <a:buNone/>
            </a:pPr>
            <a:r>
              <a:rPr lang="en-US" dirty="0" smtClean="0"/>
              <a:t>The legend says that the warriors wait in Valhalla until doomsday (</a:t>
            </a:r>
            <a:r>
              <a:rPr lang="en-US" dirty="0" err="1" smtClean="0"/>
              <a:t>Ragnarok</a:t>
            </a:r>
            <a:r>
              <a:rPr lang="en-US" dirty="0" smtClean="0"/>
              <a:t>), which is when the giants will come to fight the gods.</a:t>
            </a:r>
          </a:p>
          <a:p>
            <a:pPr marL="0" indent="0">
              <a:buNone/>
            </a:pPr>
            <a:r>
              <a:rPr lang="en-US" dirty="0" smtClean="0"/>
              <a:t>The only way to get to </a:t>
            </a:r>
            <a:r>
              <a:rPr lang="en-US" dirty="0" err="1" smtClean="0"/>
              <a:t>Asgard</a:t>
            </a:r>
            <a:r>
              <a:rPr lang="en-US" dirty="0" smtClean="0"/>
              <a:t> from </a:t>
            </a:r>
            <a:r>
              <a:rPr lang="en-US" dirty="0" err="1" smtClean="0"/>
              <a:t>Midgard</a:t>
            </a:r>
            <a:r>
              <a:rPr lang="en-US" dirty="0" smtClean="0"/>
              <a:t> is by crossing the </a:t>
            </a:r>
            <a:r>
              <a:rPr lang="en-US" dirty="0" err="1" smtClean="0"/>
              <a:t>Bifrost</a:t>
            </a:r>
            <a:r>
              <a:rPr lang="en-US" dirty="0" smtClean="0"/>
              <a:t> bridge (rainbow bridge).</a:t>
            </a:r>
            <a:endParaRPr lang="en-US" dirty="0"/>
          </a:p>
        </p:txBody>
      </p:sp>
      <p:pic>
        <p:nvPicPr>
          <p:cNvPr id="6" name="Picture 5" descr="Asgard_2139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0" y="1263144"/>
            <a:ext cx="3962400" cy="5156072"/>
          </a:xfrm>
          <a:prstGeom prst="rect">
            <a:avLst/>
          </a:prstGeom>
        </p:spPr>
      </p:pic>
    </p:spTree>
    <p:extLst>
      <p:ext uri="{BB962C8B-B14F-4D97-AF65-F5344CB8AC3E}">
        <p14:creationId xmlns:p14="http://schemas.microsoft.com/office/powerpoint/2010/main" val="18267869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of the </a:t>
            </a:r>
            <a:r>
              <a:rPr lang="en-US" dirty="0" smtClean="0"/>
              <a:t>Gods</a:t>
            </a:r>
            <a:r>
              <a:rPr lang="en-US" dirty="0" smtClean="0"/>
              <a:t>…</a:t>
            </a:r>
            <a:endParaRPr lang="en-US" dirty="0"/>
          </a:p>
        </p:txBody>
      </p:sp>
      <p:sp>
        <p:nvSpPr>
          <p:cNvPr id="3" name="Content Placeholder 2"/>
          <p:cNvSpPr>
            <a:spLocks noGrp="1"/>
          </p:cNvSpPr>
          <p:nvPr>
            <p:ph idx="1"/>
          </p:nvPr>
        </p:nvSpPr>
        <p:spPr>
          <a:xfrm>
            <a:off x="201207" y="1811866"/>
            <a:ext cx="8720667" cy="5046134"/>
          </a:xfrm>
        </p:spPr>
        <p:txBody>
          <a:bodyPr>
            <a:normAutofit/>
          </a:bodyPr>
          <a:lstStyle/>
          <a:p>
            <a:pPr marL="0" indent="0">
              <a:buNone/>
            </a:pPr>
            <a:r>
              <a:rPr lang="en-US" sz="3200" dirty="0" smtClean="0"/>
              <a:t>Choose one of the </a:t>
            </a:r>
            <a:r>
              <a:rPr lang="en-US" sz="3200" dirty="0" smtClean="0"/>
              <a:t>Gods </a:t>
            </a:r>
            <a:r>
              <a:rPr lang="en-US" sz="3200" dirty="0" smtClean="0"/>
              <a:t>for your drawing/model.</a:t>
            </a:r>
          </a:p>
          <a:p>
            <a:pPr marL="0" indent="0">
              <a:buNone/>
            </a:pPr>
            <a:r>
              <a:rPr lang="en-US" sz="3200" dirty="0" smtClean="0"/>
              <a:t>The </a:t>
            </a:r>
            <a:r>
              <a:rPr lang="en-US" sz="3200" dirty="0" smtClean="0"/>
              <a:t>next pages show some of the </a:t>
            </a:r>
            <a:r>
              <a:rPr lang="en-US" sz="3200" dirty="0" smtClean="0"/>
              <a:t>Gods</a:t>
            </a:r>
            <a:r>
              <a:rPr lang="en-US" sz="3200" dirty="0" smtClean="0"/>
              <a:t>. </a:t>
            </a:r>
          </a:p>
          <a:p>
            <a:pPr marL="0" indent="0">
              <a:buNone/>
            </a:pPr>
            <a:r>
              <a:rPr lang="en-US" sz="3200" dirty="0" smtClean="0"/>
              <a:t>Watch these videos, too, as they will give you more information.</a:t>
            </a:r>
            <a:endParaRPr lang="en-US" sz="3200" dirty="0"/>
          </a:p>
        </p:txBody>
      </p:sp>
      <p:sp>
        <p:nvSpPr>
          <p:cNvPr id="4" name="Rectangle 3"/>
          <p:cNvSpPr/>
          <p:nvPr/>
        </p:nvSpPr>
        <p:spPr>
          <a:xfrm>
            <a:off x="201207" y="5374902"/>
            <a:ext cx="5962526" cy="646331"/>
          </a:xfrm>
          <a:prstGeom prst="rect">
            <a:avLst/>
          </a:prstGeom>
        </p:spPr>
        <p:txBody>
          <a:bodyPr wrap="square">
            <a:spAutoFit/>
          </a:bodyPr>
          <a:lstStyle/>
          <a:p>
            <a:r>
              <a:rPr lang="en-US" dirty="0" smtClean="0">
                <a:hlinkClick r:id="rId2"/>
              </a:rPr>
              <a:t>https://www.bbc.co.uk/bitesize/clips/zyy9wxs</a:t>
            </a:r>
            <a:endParaRPr lang="en-US" dirty="0" smtClean="0"/>
          </a:p>
          <a:p>
            <a:endParaRPr lang="en-US" dirty="0"/>
          </a:p>
        </p:txBody>
      </p:sp>
      <p:sp>
        <p:nvSpPr>
          <p:cNvPr id="5" name="Rectangle 4"/>
          <p:cNvSpPr/>
          <p:nvPr/>
        </p:nvSpPr>
        <p:spPr>
          <a:xfrm>
            <a:off x="201206" y="6062135"/>
            <a:ext cx="7926793" cy="646331"/>
          </a:xfrm>
          <a:prstGeom prst="rect">
            <a:avLst/>
          </a:prstGeom>
        </p:spPr>
        <p:txBody>
          <a:bodyPr wrap="square">
            <a:spAutoFit/>
          </a:bodyPr>
          <a:lstStyle/>
          <a:p>
            <a:r>
              <a:rPr lang="en-US" dirty="0" smtClean="0">
                <a:hlinkClick r:id="rId3"/>
              </a:rPr>
              <a:t>https://www.youtube.com/watch?v=8WbGEXzZgbY</a:t>
            </a:r>
            <a:endParaRPr lang="en-US" dirty="0" smtClean="0"/>
          </a:p>
          <a:p>
            <a:endParaRPr lang="en-US" dirty="0"/>
          </a:p>
        </p:txBody>
      </p:sp>
    </p:spTree>
    <p:extLst>
      <p:ext uri="{BB962C8B-B14F-4D97-AF65-F5344CB8AC3E}">
        <p14:creationId xmlns:p14="http://schemas.microsoft.com/office/powerpoint/2010/main" val="41600908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7074" y="0"/>
            <a:ext cx="7691719" cy="1143000"/>
          </a:xfrm>
        </p:spPr>
        <p:txBody>
          <a:bodyPr/>
          <a:lstStyle/>
          <a:p>
            <a:r>
              <a:rPr lang="en-US" dirty="0" smtClean="0"/>
              <a:t>Odin- father of the </a:t>
            </a:r>
            <a:r>
              <a:rPr lang="en-US" dirty="0" smtClean="0"/>
              <a:t>Gods</a:t>
            </a:r>
            <a:endParaRPr lang="en-US"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36745" y1="26126" x2="21812" y2="38964"/>
                        <a14:foregroundMark x1="34228" y1="48423" x2="29530" y2="61261"/>
                      </a14:backgroundRemoval>
                    </a14:imgEffect>
                  </a14:imgLayer>
                </a14:imgProps>
              </a:ext>
            </a:extLst>
          </a:blip>
          <a:stretch>
            <a:fillRect/>
          </a:stretch>
        </p:blipFill>
        <p:spPr>
          <a:xfrm flipH="1">
            <a:off x="0" y="3298083"/>
            <a:ext cx="4464085" cy="3559917"/>
          </a:xfrm>
          <a:prstGeom prst="rect">
            <a:avLst/>
          </a:prstGeom>
        </p:spPr>
      </p:pic>
      <p:sp>
        <p:nvSpPr>
          <p:cNvPr id="5" name="TextBox 4"/>
          <p:cNvSpPr txBox="1">
            <a:spLocks noChangeArrowheads="1"/>
          </p:cNvSpPr>
          <p:nvPr/>
        </p:nvSpPr>
        <p:spPr bwMode="auto">
          <a:xfrm>
            <a:off x="611188" y="1143000"/>
            <a:ext cx="8208962" cy="2308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GB" dirty="0">
                <a:latin typeface="Verdana" charset="0"/>
              </a:rPr>
              <a:t>Odin was the ruler of the </a:t>
            </a:r>
            <a:r>
              <a:rPr lang="en-GB" dirty="0" smtClean="0">
                <a:latin typeface="Verdana" charset="0"/>
              </a:rPr>
              <a:t>Gods</a:t>
            </a:r>
            <a:r>
              <a:rPr lang="en-GB" dirty="0">
                <a:latin typeface="Verdana" charset="0"/>
              </a:rPr>
              <a:t>. He was the </a:t>
            </a:r>
            <a:r>
              <a:rPr lang="en-GB" dirty="0" smtClean="0">
                <a:latin typeface="Verdana" charset="0"/>
              </a:rPr>
              <a:t>God </a:t>
            </a:r>
            <a:r>
              <a:rPr lang="en-GB" dirty="0">
                <a:latin typeface="Verdana" charset="0"/>
              </a:rPr>
              <a:t>of war, as well as poetry and magic.</a:t>
            </a:r>
          </a:p>
          <a:p>
            <a:pPr eaLnBrk="1" hangingPunct="1"/>
            <a:endParaRPr lang="en-GB" dirty="0">
              <a:latin typeface="Verdana" charset="0"/>
            </a:endParaRPr>
          </a:p>
          <a:p>
            <a:pPr eaLnBrk="1" hangingPunct="1"/>
            <a:r>
              <a:rPr lang="en-GB" dirty="0">
                <a:latin typeface="Verdana" charset="0"/>
              </a:rPr>
              <a:t>Odin had two ravens called Memory and Thought who flew around the world every morning to find out everything that was </a:t>
            </a:r>
            <a:r>
              <a:rPr lang="en-GB" dirty="0" smtClean="0">
                <a:latin typeface="Verdana" charset="0"/>
              </a:rPr>
              <a:t>happening.</a:t>
            </a:r>
            <a:endParaRPr lang="en-GB" dirty="0">
              <a:latin typeface="Verdana" charset="0"/>
            </a:endParaRPr>
          </a:p>
          <a:p>
            <a:pPr eaLnBrk="1" hangingPunct="1"/>
            <a:endParaRPr lang="en-GB" dirty="0">
              <a:latin typeface="Verdana" charset="0"/>
            </a:endParaRPr>
          </a:p>
          <a:p>
            <a:pPr eaLnBrk="1" hangingPunct="1"/>
            <a:r>
              <a:rPr lang="en-GB" dirty="0">
                <a:latin typeface="Verdana" charset="0"/>
              </a:rPr>
              <a:t>In order to gain more knowledge, he sacrificed one of his eyes.</a:t>
            </a:r>
          </a:p>
          <a:p>
            <a:pPr eaLnBrk="1" hangingPunct="1"/>
            <a:endParaRPr lang="en-GB" dirty="0">
              <a:latin typeface="Verdana" charset="0"/>
            </a:endParaRPr>
          </a:p>
        </p:txBody>
      </p:sp>
      <p:sp>
        <p:nvSpPr>
          <p:cNvPr id="7" name="TextBox 6"/>
          <p:cNvSpPr txBox="1"/>
          <p:nvPr/>
        </p:nvSpPr>
        <p:spPr>
          <a:xfrm>
            <a:off x="4464085" y="3830134"/>
            <a:ext cx="4356065" cy="2308324"/>
          </a:xfrm>
          <a:prstGeom prst="rect">
            <a:avLst/>
          </a:prstGeom>
          <a:noFill/>
        </p:spPr>
        <p:txBody>
          <a:bodyPr wrap="square" rtlCol="0">
            <a:spAutoFit/>
          </a:bodyPr>
          <a:lstStyle/>
          <a:p>
            <a:r>
              <a:rPr lang="en-US" dirty="0" smtClean="0">
                <a:latin typeface="Verdana"/>
                <a:cs typeface="Verdana"/>
              </a:rPr>
              <a:t>He was known to </a:t>
            </a:r>
            <a:r>
              <a:rPr lang="en-US" dirty="0" err="1" smtClean="0">
                <a:latin typeface="Verdana"/>
                <a:cs typeface="Verdana"/>
              </a:rPr>
              <a:t>diguise</a:t>
            </a:r>
            <a:r>
              <a:rPr lang="en-US" dirty="0" smtClean="0">
                <a:latin typeface="Verdana"/>
                <a:cs typeface="Verdana"/>
              </a:rPr>
              <a:t> himself and wander throughout all 9 worlds in pursuit of knowledge.</a:t>
            </a:r>
          </a:p>
          <a:p>
            <a:endParaRPr lang="en-US" dirty="0">
              <a:latin typeface="Verdana"/>
              <a:cs typeface="Verdana"/>
            </a:endParaRPr>
          </a:p>
          <a:p>
            <a:r>
              <a:rPr lang="en-US" dirty="0" smtClean="0">
                <a:latin typeface="Verdana"/>
                <a:cs typeface="Verdana"/>
              </a:rPr>
              <a:t>Odin has many names, and one of them is </a:t>
            </a:r>
            <a:r>
              <a:rPr lang="en-US" dirty="0" err="1" smtClean="0">
                <a:latin typeface="Verdana"/>
                <a:cs typeface="Verdana"/>
              </a:rPr>
              <a:t>Woden</a:t>
            </a:r>
            <a:r>
              <a:rPr lang="en-US" dirty="0" smtClean="0">
                <a:latin typeface="Verdana"/>
                <a:cs typeface="Verdana"/>
              </a:rPr>
              <a:t>. Wednesday was originally called </a:t>
            </a:r>
            <a:r>
              <a:rPr lang="en-US" dirty="0" err="1" smtClean="0">
                <a:latin typeface="Verdana"/>
                <a:cs typeface="Verdana"/>
              </a:rPr>
              <a:t>Woden’s</a:t>
            </a:r>
            <a:r>
              <a:rPr lang="en-US" dirty="0" smtClean="0">
                <a:latin typeface="Verdana"/>
                <a:cs typeface="Verdana"/>
              </a:rPr>
              <a:t> day, named after </a:t>
            </a:r>
            <a:r>
              <a:rPr lang="en-US" dirty="0" err="1" smtClean="0">
                <a:latin typeface="Verdana"/>
                <a:cs typeface="Verdana"/>
              </a:rPr>
              <a:t>Woden</a:t>
            </a:r>
            <a:r>
              <a:rPr lang="en-US" dirty="0" smtClean="0">
                <a:latin typeface="Verdana"/>
                <a:cs typeface="Verdana"/>
              </a:rPr>
              <a:t> (Odin).</a:t>
            </a:r>
            <a:endParaRPr lang="en-US" dirty="0">
              <a:latin typeface="Verdana"/>
              <a:cs typeface="Verdana"/>
            </a:endParaRPr>
          </a:p>
        </p:txBody>
      </p:sp>
    </p:spTree>
    <p:extLst>
      <p:ext uri="{BB962C8B-B14F-4D97-AF65-F5344CB8AC3E}">
        <p14:creationId xmlns:p14="http://schemas.microsoft.com/office/powerpoint/2010/main" val="4965724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Frigg- mother of </a:t>
            </a:r>
            <a:r>
              <a:rPr lang="en-US" dirty="0" smtClean="0"/>
              <a:t>Gods</a:t>
            </a:r>
            <a:endParaRPr lang="en-US" dirty="0"/>
          </a:p>
        </p:txBody>
      </p:sp>
      <p:sp>
        <p:nvSpPr>
          <p:cNvPr id="3" name="Content Placeholder 2"/>
          <p:cNvSpPr>
            <a:spLocks noGrp="1"/>
          </p:cNvSpPr>
          <p:nvPr>
            <p:ph idx="1"/>
          </p:nvPr>
        </p:nvSpPr>
        <p:spPr>
          <a:xfrm>
            <a:off x="3852151" y="1457979"/>
            <a:ext cx="5410383" cy="4571999"/>
          </a:xfrm>
        </p:spPr>
        <p:txBody>
          <a:bodyPr/>
          <a:lstStyle/>
          <a:p>
            <a:pPr marL="0" indent="0">
              <a:buNone/>
            </a:pPr>
            <a:r>
              <a:rPr lang="en-US" dirty="0" smtClean="0">
                <a:solidFill>
                  <a:srgbClr val="000000"/>
                </a:solidFill>
              </a:rPr>
              <a:t>She is the </a:t>
            </a:r>
            <a:r>
              <a:rPr lang="en-US" dirty="0" smtClean="0">
                <a:solidFill>
                  <a:srgbClr val="000000"/>
                </a:solidFill>
              </a:rPr>
              <a:t>Goddess </a:t>
            </a:r>
            <a:r>
              <a:rPr lang="en-US" dirty="0" smtClean="0">
                <a:solidFill>
                  <a:srgbClr val="000000"/>
                </a:solidFill>
              </a:rPr>
              <a:t>of love, marriage and destiny.  She is also the protector of children.</a:t>
            </a:r>
          </a:p>
          <a:p>
            <a:pPr marL="0" indent="0">
              <a:buNone/>
            </a:pPr>
            <a:r>
              <a:rPr lang="en-US" dirty="0" smtClean="0">
                <a:solidFill>
                  <a:srgbClr val="000000"/>
                </a:solidFill>
              </a:rPr>
              <a:t>She is believed to know the future.</a:t>
            </a:r>
          </a:p>
          <a:p>
            <a:pPr marL="0" indent="0">
              <a:buNone/>
            </a:pPr>
            <a:r>
              <a:rPr lang="en-US" dirty="0" smtClean="0">
                <a:solidFill>
                  <a:srgbClr val="000000"/>
                </a:solidFill>
              </a:rPr>
              <a:t>Some believe that Friday is named after her.</a:t>
            </a:r>
            <a:endParaRPr lang="en-US" dirty="0">
              <a:solidFill>
                <a:srgbClr val="000000"/>
              </a:solidFill>
            </a:endParaRPr>
          </a:p>
        </p:txBody>
      </p:sp>
      <p:pic>
        <p:nvPicPr>
          <p:cNvPr id="5" name="Picture 4" descr="Image result for frigga"/>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21250" y1="7692" x2="10688" y2="80206"/>
                        <a14:foregroundMark x1="3500" y1="11445" x2="6938" y2="95779"/>
                        <a14:foregroundMark x1="12313" y1="87242" x2="59188" y2="97467"/>
                        <a14:foregroundMark x1="1375" y1="7411" x2="313" y2="7411"/>
                        <a14:foregroundMark x1="16250" y1="61445" x2="125" y2="86961"/>
                        <a14:foregroundMark x1="1375" y1="75422" x2="1375" y2="75422"/>
                        <a14:foregroundMark x1="1375" y1="75422" x2="2250" y2="87242"/>
                        <a14:foregroundMark x1="61875" y1="16792" x2="57938" y2="16792"/>
                        <a14:foregroundMark x1="53625" y1="9568" x2="56313" y2="14916"/>
                        <a14:foregroundMark x1="81438" y1="56285" x2="83375" y2="96060"/>
                        <a14:foregroundMark x1="84063" y1="76173" x2="81750" y2="46060"/>
                        <a14:foregroundMark x1="85188" y1="67073" x2="83188" y2="49343"/>
                        <a14:foregroundMark x1="1875" y1="2814" x2="125" y2="3096"/>
                        <a14:foregroundMark x1="86063" y1="68386" x2="87125" y2="89118"/>
                        <a14:foregroundMark x1="62250" y1="31895" x2="62250" y2="31895"/>
                        <a14:foregroundMark x1="62250" y1="25985" x2="61875" y2="34803"/>
                        <a14:foregroundMark x1="62063" y1="24296" x2="62250" y2="33771"/>
                        <a14:foregroundMark x1="70813" y1="42871" x2="76188" y2="42026"/>
                        <a14:backgroundMark x1="27125" y1="50094" x2="30188" y2="4972"/>
                        <a14:backgroundMark x1="30188" y1="4972" x2="66750" y2="5535"/>
                      </a14:backgroundRemoval>
                    </a14:imgEffect>
                  </a14:imgLayer>
                </a14:imgProps>
              </a:ext>
              <a:ext uri="{28A0092B-C50C-407E-A947-70E740481C1C}">
                <a14:useLocalDpi xmlns:a14="http://schemas.microsoft.com/office/drawing/2010/main" val="0"/>
              </a:ext>
            </a:extLst>
          </a:blip>
          <a:srcRect/>
          <a:stretch>
            <a:fillRect/>
          </a:stretch>
        </p:blipFill>
        <p:spPr bwMode="auto">
          <a:xfrm>
            <a:off x="0" y="2769540"/>
            <a:ext cx="6136524" cy="408846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939239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Thor- </a:t>
            </a:r>
            <a:r>
              <a:rPr lang="en-US" dirty="0" smtClean="0"/>
              <a:t>God </a:t>
            </a:r>
            <a:r>
              <a:rPr lang="en-US" dirty="0" smtClean="0"/>
              <a:t>of thunder</a:t>
            </a:r>
            <a:endParaRPr lang="en-US" dirty="0"/>
          </a:p>
        </p:txBody>
      </p:sp>
      <p:sp>
        <p:nvSpPr>
          <p:cNvPr id="3" name="Content Placeholder 2"/>
          <p:cNvSpPr>
            <a:spLocks noGrp="1"/>
          </p:cNvSpPr>
          <p:nvPr>
            <p:ph idx="1"/>
          </p:nvPr>
        </p:nvSpPr>
        <p:spPr/>
        <p:txBody>
          <a:bodyPr/>
          <a:lstStyle/>
          <a:p>
            <a:pPr marL="0" indent="0">
              <a:buNone/>
            </a:pPr>
            <a:r>
              <a:rPr lang="en-US" dirty="0" smtClean="0">
                <a:solidFill>
                  <a:srgbClr val="000000"/>
                </a:solidFill>
              </a:rPr>
              <a:t>He is the </a:t>
            </a:r>
            <a:r>
              <a:rPr lang="en-US" dirty="0" smtClean="0">
                <a:solidFill>
                  <a:srgbClr val="000000"/>
                </a:solidFill>
              </a:rPr>
              <a:t>God </a:t>
            </a:r>
            <a:r>
              <a:rPr lang="en-US" dirty="0" smtClean="0">
                <a:solidFill>
                  <a:srgbClr val="000000"/>
                </a:solidFill>
              </a:rPr>
              <a:t>of thunder, skies and storms.</a:t>
            </a:r>
          </a:p>
          <a:p>
            <a:pPr marL="0" indent="0">
              <a:buNone/>
            </a:pPr>
            <a:r>
              <a:rPr lang="en-US" dirty="0" smtClean="0">
                <a:solidFill>
                  <a:srgbClr val="000000"/>
                </a:solidFill>
              </a:rPr>
              <a:t>He has iron gloves, a magic belt and a hammer called </a:t>
            </a:r>
            <a:r>
              <a:rPr lang="en-US" dirty="0" err="1" smtClean="0">
                <a:solidFill>
                  <a:srgbClr val="000000"/>
                </a:solidFill>
              </a:rPr>
              <a:t>Mjolnir</a:t>
            </a:r>
            <a:r>
              <a:rPr lang="en-US" dirty="0" smtClean="0">
                <a:solidFill>
                  <a:srgbClr val="000000"/>
                </a:solidFill>
              </a:rPr>
              <a:t>.</a:t>
            </a:r>
            <a:endParaRPr lang="en-US" dirty="0">
              <a:solidFill>
                <a:srgbClr val="000000"/>
              </a:solidFill>
            </a:endParaRPr>
          </a:p>
        </p:txBody>
      </p:sp>
      <p:pic>
        <p:nvPicPr>
          <p:cNvPr id="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 y="3014133"/>
            <a:ext cx="4131440" cy="3843868"/>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4758266" y="3606799"/>
            <a:ext cx="4199467" cy="2308324"/>
          </a:xfrm>
          <a:prstGeom prst="rect">
            <a:avLst/>
          </a:prstGeom>
          <a:noFill/>
        </p:spPr>
        <p:txBody>
          <a:bodyPr wrap="square" rtlCol="0">
            <a:spAutoFit/>
          </a:bodyPr>
          <a:lstStyle/>
          <a:p>
            <a:r>
              <a:rPr lang="en-US" sz="2400" dirty="0" smtClean="0"/>
              <a:t>He was a loyal and honorable warrior,</a:t>
            </a:r>
            <a:r>
              <a:rPr lang="en-US" sz="2400" dirty="0"/>
              <a:t> </a:t>
            </a:r>
            <a:r>
              <a:rPr lang="en-US" sz="2400" dirty="0" smtClean="0"/>
              <a:t>and many </a:t>
            </a:r>
            <a:r>
              <a:rPr lang="en-US" sz="2400" dirty="0" err="1" smtClean="0"/>
              <a:t>vikings</a:t>
            </a:r>
            <a:r>
              <a:rPr lang="en-US" sz="2400" dirty="0" smtClean="0"/>
              <a:t> aspired to be like him.</a:t>
            </a:r>
          </a:p>
          <a:p>
            <a:endParaRPr lang="en-US" sz="2400" dirty="0"/>
          </a:p>
          <a:p>
            <a:r>
              <a:rPr lang="en-US" sz="2400" dirty="0" smtClean="0"/>
              <a:t>He defended </a:t>
            </a:r>
            <a:r>
              <a:rPr lang="en-US" sz="2400" dirty="0" err="1" smtClean="0"/>
              <a:t>Asgard</a:t>
            </a:r>
            <a:r>
              <a:rPr lang="en-US" sz="2400" dirty="0" smtClean="0"/>
              <a:t> from the giants.</a:t>
            </a:r>
            <a:endParaRPr lang="en-US" sz="2400" dirty="0"/>
          </a:p>
        </p:txBody>
      </p:sp>
    </p:spTree>
    <p:extLst>
      <p:ext uri="{BB962C8B-B14F-4D97-AF65-F5344CB8AC3E}">
        <p14:creationId xmlns:p14="http://schemas.microsoft.com/office/powerpoint/2010/main" val="38498699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0"/>
            <a:ext cx="7691719" cy="1143000"/>
          </a:xfrm>
        </p:spPr>
        <p:txBody>
          <a:bodyPr/>
          <a:lstStyle/>
          <a:p>
            <a:r>
              <a:rPr lang="en-US" dirty="0" smtClean="0"/>
              <a:t>Loki- </a:t>
            </a:r>
            <a:r>
              <a:rPr lang="en-US" dirty="0" smtClean="0"/>
              <a:t>God </a:t>
            </a:r>
            <a:r>
              <a:rPr lang="en-US" dirty="0" smtClean="0"/>
              <a:t>of mischief</a:t>
            </a:r>
            <a:endParaRPr lang="en-US" dirty="0"/>
          </a:p>
        </p:txBody>
      </p:sp>
      <p:sp>
        <p:nvSpPr>
          <p:cNvPr id="3" name="Content Placeholder 2"/>
          <p:cNvSpPr>
            <a:spLocks noGrp="1"/>
          </p:cNvSpPr>
          <p:nvPr>
            <p:ph idx="1"/>
          </p:nvPr>
        </p:nvSpPr>
        <p:spPr>
          <a:xfrm>
            <a:off x="4637740" y="2286001"/>
            <a:ext cx="4506260" cy="4571999"/>
          </a:xfrm>
        </p:spPr>
        <p:txBody>
          <a:bodyPr>
            <a:normAutofit lnSpcReduction="10000"/>
          </a:bodyPr>
          <a:lstStyle/>
          <a:p>
            <a:pPr marL="0" indent="0">
              <a:buNone/>
            </a:pPr>
            <a:r>
              <a:rPr lang="en-US" dirty="0" smtClean="0"/>
              <a:t>He is the </a:t>
            </a:r>
            <a:r>
              <a:rPr lang="en-US" dirty="0" smtClean="0"/>
              <a:t>God </a:t>
            </a:r>
            <a:r>
              <a:rPr lang="en-US" dirty="0" smtClean="0"/>
              <a:t>of mischief,</a:t>
            </a:r>
            <a:r>
              <a:rPr lang="en-US" dirty="0"/>
              <a:t> </a:t>
            </a:r>
            <a:r>
              <a:rPr lang="en-US" dirty="0" smtClean="0"/>
              <a:t>and is a terrible trickster. </a:t>
            </a:r>
          </a:p>
          <a:p>
            <a:pPr marL="0" indent="0">
              <a:buNone/>
            </a:pPr>
            <a:r>
              <a:rPr lang="en-US" dirty="0" smtClean="0"/>
              <a:t>He can shape shift.</a:t>
            </a:r>
          </a:p>
          <a:p>
            <a:pPr marL="0" indent="0">
              <a:buNone/>
            </a:pPr>
            <a:r>
              <a:rPr lang="en-US" dirty="0" smtClean="0"/>
              <a:t>He often gets the other gods into terrible situations. But also helps them afterwards.</a:t>
            </a:r>
          </a:p>
          <a:p>
            <a:pPr marL="0" indent="0">
              <a:buNone/>
            </a:pPr>
            <a:r>
              <a:rPr lang="en-US" dirty="0" smtClean="0"/>
              <a:t>He has three monstrous children: </a:t>
            </a:r>
            <a:r>
              <a:rPr lang="en-US" dirty="0" err="1" smtClean="0"/>
              <a:t>Jormungandr</a:t>
            </a:r>
            <a:r>
              <a:rPr lang="en-US" dirty="0" smtClean="0"/>
              <a:t> the serpent, Fenrir the wolf and Hel, </a:t>
            </a:r>
            <a:r>
              <a:rPr lang="en-US" dirty="0" smtClean="0"/>
              <a:t>Goddess </a:t>
            </a:r>
            <a:r>
              <a:rPr lang="en-US" dirty="0" smtClean="0"/>
              <a:t>of the underworld.</a:t>
            </a:r>
            <a:endParaRPr lang="en-US" dirty="0"/>
          </a:p>
        </p:txBody>
      </p:sp>
      <p:pic>
        <p:nvPicPr>
          <p:cNvPr id="5" name="Picture 2" descr="Image result for lok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 y="1118634"/>
            <a:ext cx="4826003" cy="573936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4336243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Freyja- </a:t>
            </a:r>
            <a:r>
              <a:rPr lang="en-US" dirty="0" smtClean="0"/>
              <a:t>Goddess </a:t>
            </a:r>
            <a:r>
              <a:rPr lang="en-US" dirty="0" smtClean="0"/>
              <a:t>of love</a:t>
            </a:r>
            <a:endParaRPr lang="en-US" dirty="0"/>
          </a:p>
        </p:txBody>
      </p:sp>
      <p:sp>
        <p:nvSpPr>
          <p:cNvPr id="3" name="Content Placeholder 2"/>
          <p:cNvSpPr>
            <a:spLocks noGrp="1"/>
          </p:cNvSpPr>
          <p:nvPr>
            <p:ph idx="1"/>
          </p:nvPr>
        </p:nvSpPr>
        <p:spPr>
          <a:xfrm>
            <a:off x="4656666" y="1845734"/>
            <a:ext cx="4303060" cy="4571999"/>
          </a:xfrm>
        </p:spPr>
        <p:txBody>
          <a:bodyPr>
            <a:normAutofit fontScale="92500" lnSpcReduction="10000"/>
          </a:bodyPr>
          <a:lstStyle/>
          <a:p>
            <a:pPr marL="0" indent="0">
              <a:buNone/>
            </a:pPr>
            <a:r>
              <a:rPr lang="en-US" dirty="0" smtClean="0"/>
              <a:t>She is the </a:t>
            </a:r>
            <a:r>
              <a:rPr lang="en-US" dirty="0" smtClean="0"/>
              <a:t>Goddess </a:t>
            </a:r>
            <a:r>
              <a:rPr lang="en-US" dirty="0" smtClean="0"/>
              <a:t>of love, beauty and fertility.</a:t>
            </a:r>
          </a:p>
          <a:p>
            <a:pPr marL="0" indent="0">
              <a:buNone/>
            </a:pPr>
            <a:r>
              <a:rPr lang="en-US" dirty="0" smtClean="0"/>
              <a:t>When she is unhappy, she cries golden tears.</a:t>
            </a:r>
          </a:p>
          <a:p>
            <a:pPr marL="0" indent="0">
              <a:buNone/>
            </a:pPr>
            <a:r>
              <a:rPr lang="en-US" dirty="0" smtClean="0"/>
              <a:t>She wears a coat made of falcon feathers, that she can use to fly.</a:t>
            </a:r>
          </a:p>
          <a:p>
            <a:pPr marL="0" indent="0">
              <a:buNone/>
            </a:pPr>
            <a:r>
              <a:rPr lang="en-US" dirty="0" smtClean="0"/>
              <a:t>She rides a chariot pulled by two cats!</a:t>
            </a:r>
          </a:p>
          <a:p>
            <a:pPr marL="0" indent="0">
              <a:buNone/>
            </a:pPr>
            <a:r>
              <a:rPr lang="en-US" dirty="0" smtClean="0"/>
              <a:t>Some believe Friday was named after either her or Frigg.</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457978"/>
            <a:ext cx="4414186" cy="54000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5689723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314979"/>
            <a:ext cx="7994526" cy="1143000"/>
          </a:xfrm>
        </p:spPr>
        <p:txBody>
          <a:bodyPr/>
          <a:lstStyle/>
          <a:p>
            <a:r>
              <a:rPr lang="en-US" sz="4400" dirty="0" err="1" smtClean="0"/>
              <a:t>Freyr</a:t>
            </a:r>
            <a:r>
              <a:rPr lang="en-US" sz="4400" dirty="0" smtClean="0"/>
              <a:t>- </a:t>
            </a:r>
            <a:r>
              <a:rPr lang="en-US" sz="4400" dirty="0" smtClean="0"/>
              <a:t>God </a:t>
            </a:r>
            <a:r>
              <a:rPr lang="en-US" sz="4400" dirty="0" smtClean="0"/>
              <a:t>of fertility and peace</a:t>
            </a:r>
            <a:endParaRPr lang="en-US" sz="4400" dirty="0"/>
          </a:p>
        </p:txBody>
      </p:sp>
      <p:sp>
        <p:nvSpPr>
          <p:cNvPr id="3" name="Content Placeholder 2"/>
          <p:cNvSpPr>
            <a:spLocks noGrp="1"/>
          </p:cNvSpPr>
          <p:nvPr>
            <p:ph idx="1"/>
          </p:nvPr>
        </p:nvSpPr>
        <p:spPr>
          <a:xfrm>
            <a:off x="4299074" y="2281020"/>
            <a:ext cx="4844926" cy="4571999"/>
          </a:xfrm>
        </p:spPr>
        <p:txBody>
          <a:bodyPr/>
          <a:lstStyle/>
          <a:p>
            <a:pPr marL="0" indent="0">
              <a:buNone/>
            </a:pPr>
            <a:r>
              <a:rPr lang="en-US" dirty="0" smtClean="0"/>
              <a:t>He is the </a:t>
            </a:r>
            <a:r>
              <a:rPr lang="en-US" dirty="0" smtClean="0"/>
              <a:t>God </a:t>
            </a:r>
            <a:r>
              <a:rPr lang="en-US" dirty="0" smtClean="0"/>
              <a:t>of fertility and peace.</a:t>
            </a:r>
          </a:p>
          <a:p>
            <a:pPr marL="0" indent="0">
              <a:buNone/>
            </a:pPr>
            <a:r>
              <a:rPr lang="en-US" dirty="0" smtClean="0"/>
              <a:t>He is Freya’s twin brother.</a:t>
            </a:r>
          </a:p>
          <a:p>
            <a:pPr marL="0" indent="0">
              <a:buNone/>
            </a:pPr>
            <a:r>
              <a:rPr lang="en-US" dirty="0" smtClean="0"/>
              <a:t>He has a strong link to the sun.</a:t>
            </a:r>
          </a:p>
          <a:p>
            <a:pPr marL="0" indent="0">
              <a:buNone/>
            </a:pPr>
            <a:r>
              <a:rPr lang="en-US" dirty="0" smtClean="0"/>
              <a:t>He has a giant boar, </a:t>
            </a:r>
            <a:r>
              <a:rPr lang="en-US" dirty="0" err="1" smtClean="0"/>
              <a:t>Gullinbursti</a:t>
            </a:r>
            <a:r>
              <a:rPr lang="en-US" dirty="0" smtClean="0"/>
              <a:t>.</a:t>
            </a:r>
            <a:endParaRPr lang="en-US" dirty="0"/>
          </a:p>
        </p:txBody>
      </p:sp>
      <p:pic>
        <p:nvPicPr>
          <p:cNvPr id="4" name="Picture 2" descr="Frey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655" b="100000" l="1596" r="97695">
                        <a14:foregroundMark x1="49823" y1="19504" x2="52482" y2="19031"/>
                        <a14:foregroundMark x1="54787" y1="19976" x2="57447" y2="19976"/>
                        <a14:foregroundMark x1="56738" y1="19031" x2="59397" y2="26241"/>
                        <a14:foregroundMark x1="60461" y1="2719" x2="69149" y2="18203"/>
                        <a14:foregroundMark x1="73936" y1="22222" x2="78546" y2="28251"/>
                        <a14:foregroundMark x1="72163" y1="9929" x2="67908" y2="11229"/>
                        <a14:foregroundMark x1="61879" y1="16194" x2="66489" y2="11229"/>
                        <a14:foregroundMark x1="12589" y1="92790" x2="1596" y2="94799"/>
                        <a14:foregroundMark x1="79255" y1="89125" x2="97695" y2="90071"/>
                        <a14:backgroundMark x1="35638" y1="75532" x2="35638" y2="66194"/>
                        <a14:backgroundMark x1="14184" y1="80733" x2="2128" y2="84515"/>
                        <a14:backgroundMark x1="76241" y1="76478" x2="90603" y2="82270"/>
                      </a14:backgroundRemoval>
                    </a14:imgEffect>
                  </a14:imgLayer>
                </a14:imgProps>
              </a:ext>
              <a:ext uri="{28A0092B-C50C-407E-A947-70E740481C1C}">
                <a14:useLocalDpi xmlns:a14="http://schemas.microsoft.com/office/drawing/2010/main" val="0"/>
              </a:ext>
            </a:extLst>
          </a:blip>
          <a:srcRect b="3014"/>
          <a:stretch/>
        </p:blipFill>
        <p:spPr bwMode="auto">
          <a:xfrm>
            <a:off x="0" y="1236132"/>
            <a:ext cx="3864373" cy="56218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5577267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Sif- </a:t>
            </a:r>
            <a:r>
              <a:rPr lang="en-US" dirty="0" smtClean="0"/>
              <a:t>Goddess </a:t>
            </a:r>
            <a:r>
              <a:rPr lang="en-US" dirty="0" smtClean="0"/>
              <a:t>of Earth</a:t>
            </a:r>
            <a:endParaRPr lang="en-US" dirty="0"/>
          </a:p>
        </p:txBody>
      </p:sp>
      <p:sp>
        <p:nvSpPr>
          <p:cNvPr id="3" name="Content Placeholder 2"/>
          <p:cNvSpPr>
            <a:spLocks noGrp="1"/>
          </p:cNvSpPr>
          <p:nvPr>
            <p:ph idx="1"/>
          </p:nvPr>
        </p:nvSpPr>
        <p:spPr>
          <a:xfrm>
            <a:off x="4368800" y="1586754"/>
            <a:ext cx="4775200" cy="4441514"/>
          </a:xfrm>
        </p:spPr>
        <p:txBody>
          <a:bodyPr>
            <a:normAutofit/>
          </a:bodyPr>
          <a:lstStyle/>
          <a:p>
            <a:pPr marL="0" indent="0">
              <a:buNone/>
            </a:pPr>
            <a:r>
              <a:rPr lang="en-US" dirty="0" smtClean="0"/>
              <a:t>She is the Goddess of Earth.</a:t>
            </a:r>
          </a:p>
          <a:p>
            <a:pPr marL="0" indent="0">
              <a:buNone/>
            </a:pPr>
            <a:r>
              <a:rPr lang="en-US" dirty="0" smtClean="0"/>
              <a:t>She is Thor’s wife.</a:t>
            </a:r>
          </a:p>
          <a:p>
            <a:pPr marL="0" indent="0">
              <a:buNone/>
            </a:pPr>
            <a:r>
              <a:rPr lang="en-US" dirty="0" smtClean="0"/>
              <a:t>She is responsible for the growth of crops and the Earth itself.</a:t>
            </a:r>
          </a:p>
          <a:p>
            <a:pPr marL="0" indent="0">
              <a:buNone/>
            </a:pPr>
            <a:r>
              <a:rPr lang="en-US" dirty="0" smtClean="0"/>
              <a:t>She had long, golden hair. Loki once cut her hair off when he was feeling </a:t>
            </a:r>
            <a:r>
              <a:rPr lang="en-US" dirty="0" err="1" smtClean="0"/>
              <a:t>mischevious</a:t>
            </a:r>
            <a:r>
              <a:rPr lang="en-US" dirty="0" smtClean="0"/>
              <a:t>. Loki was then forced to replace her hair using strands of gold made by dwarves.</a:t>
            </a:r>
          </a:p>
          <a:p>
            <a:pPr marL="0" indent="0">
              <a:buNone/>
            </a:pPr>
            <a:endParaRPr lang="en-US" dirty="0"/>
          </a:p>
        </p:txBody>
      </p:sp>
      <p:pic>
        <p:nvPicPr>
          <p:cNvPr id="6" name="Picture 5"/>
          <p:cNvPicPr>
            <a:picLocks noChangeAspect="1"/>
          </p:cNvPicPr>
          <p:nvPr/>
        </p:nvPicPr>
        <p:blipFill>
          <a:blip r:embed="rId2"/>
          <a:stretch>
            <a:fillRect/>
          </a:stretch>
        </p:blipFill>
        <p:spPr>
          <a:xfrm>
            <a:off x="726141" y="1586754"/>
            <a:ext cx="3025937" cy="5271246"/>
          </a:xfrm>
          <a:prstGeom prst="rect">
            <a:avLst/>
          </a:prstGeom>
        </p:spPr>
      </p:pic>
    </p:spTree>
    <p:extLst>
      <p:ext uri="{BB962C8B-B14F-4D97-AF65-F5344CB8AC3E}">
        <p14:creationId xmlns:p14="http://schemas.microsoft.com/office/powerpoint/2010/main" val="2340546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Tyr- </a:t>
            </a:r>
            <a:r>
              <a:rPr lang="en-US" dirty="0" smtClean="0"/>
              <a:t>God </a:t>
            </a:r>
            <a:r>
              <a:rPr lang="en-US" dirty="0" smtClean="0"/>
              <a:t>of war</a:t>
            </a:r>
            <a:endParaRPr lang="en-US" dirty="0"/>
          </a:p>
        </p:txBody>
      </p:sp>
      <p:sp>
        <p:nvSpPr>
          <p:cNvPr id="3" name="Content Placeholder 2"/>
          <p:cNvSpPr>
            <a:spLocks noGrp="1"/>
          </p:cNvSpPr>
          <p:nvPr>
            <p:ph idx="1"/>
          </p:nvPr>
        </p:nvSpPr>
        <p:spPr>
          <a:xfrm>
            <a:off x="4248273" y="2264087"/>
            <a:ext cx="4895727" cy="4571999"/>
          </a:xfrm>
        </p:spPr>
        <p:txBody>
          <a:bodyPr/>
          <a:lstStyle/>
          <a:p>
            <a:pPr marL="0" indent="0">
              <a:buNone/>
            </a:pPr>
            <a:r>
              <a:rPr lang="en-US" dirty="0" smtClean="0"/>
              <a:t>He is the </a:t>
            </a:r>
            <a:r>
              <a:rPr lang="en-US" dirty="0" smtClean="0"/>
              <a:t>God </a:t>
            </a:r>
            <a:r>
              <a:rPr lang="en-US" dirty="0" smtClean="0"/>
              <a:t>of war, law and justice and is the bravest of the </a:t>
            </a:r>
            <a:r>
              <a:rPr lang="en-US" dirty="0" smtClean="0"/>
              <a:t>Gods</a:t>
            </a:r>
            <a:r>
              <a:rPr lang="en-US" dirty="0" smtClean="0"/>
              <a:t>.</a:t>
            </a:r>
          </a:p>
          <a:p>
            <a:pPr marL="0" indent="0">
              <a:buNone/>
            </a:pPr>
            <a:r>
              <a:rPr lang="en-US" dirty="0" smtClean="0"/>
              <a:t>He inspired courage and heroism in battle. </a:t>
            </a:r>
          </a:p>
          <a:p>
            <a:pPr marL="0" indent="0">
              <a:buNone/>
            </a:pPr>
            <a:r>
              <a:rPr lang="en-US" dirty="0" smtClean="0"/>
              <a:t>He has one hand as the other hand was bitten off by a wolf called </a:t>
            </a:r>
            <a:r>
              <a:rPr lang="en-US" dirty="0" err="1" smtClean="0"/>
              <a:t>Fenrir</a:t>
            </a:r>
            <a:r>
              <a:rPr lang="en-US" dirty="0" smtClean="0"/>
              <a:t>.</a:t>
            </a:r>
          </a:p>
          <a:p>
            <a:pPr marL="0" indent="0">
              <a:buNone/>
            </a:pPr>
            <a:r>
              <a:rPr lang="en-US" dirty="0" smtClean="0"/>
              <a:t>Tuesday may come from Tyr’s day.</a:t>
            </a:r>
            <a:endParaRPr lang="en-US" dirty="0"/>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2500" b="97500" l="3125" r="96875">
                        <a14:foregroundMark x1="37500" y1="7083" x2="37500" y2="40833"/>
                        <a14:foregroundMark x1="29375" y1="16667" x2="25625" y2="43750"/>
                        <a14:foregroundMark x1="13750" y1="35417" x2="33750" y2="32917"/>
                        <a14:foregroundMark x1="14375" y1="33333" x2="26250" y2="32917"/>
                        <a14:foregroundMark x1="26250" y1="26667" x2="35625" y2="17083"/>
                        <a14:foregroundMark x1="23750" y1="26250" x2="31875" y2="17500"/>
                        <a14:foregroundMark x1="48125" y1="8333" x2="50000" y2="12500"/>
                        <a14:foregroundMark x1="51875" y1="19167" x2="53750" y2="28333"/>
                        <a14:foregroundMark x1="20625" y1="89167" x2="90625" y2="90833"/>
                        <a14:foregroundMark x1="90000" y1="50000" x2="88125" y2="92500"/>
                        <a14:foregroundMark x1="83750" y1="41250" x2="91875" y2="22917"/>
                        <a14:foregroundMark x1="90000" y1="22500" x2="93750" y2="22500"/>
                        <a14:foregroundMark x1="94375" y1="23750" x2="95625" y2="25833"/>
                        <a14:foregroundMark x1="63750" y1="31667" x2="78750" y2="40000"/>
                        <a14:foregroundMark x1="73125" y1="33750" x2="80625" y2="40833"/>
                        <a14:foregroundMark x1="71250" y1="33750" x2="61875" y2="30000"/>
                        <a14:foregroundMark x1="60625" y1="30000" x2="52500" y2="16667"/>
                        <a14:foregroundMark x1="27500" y1="13750" x2="27500" y2="20833"/>
                        <a14:foregroundMark x1="27500" y1="17917" x2="26250" y2="13333"/>
                        <a14:foregroundMark x1="85000" y1="24167" x2="88750" y2="23750"/>
                        <a14:foregroundMark x1="5625" y1="38750" x2="5625" y2="46667"/>
                        <a14:foregroundMark x1="4375" y1="43333" x2="3750" y2="39167"/>
                        <a14:foregroundMark x1="34375" y1="5833" x2="35000" y2="2500"/>
                        <a14:foregroundMark x1="95625" y1="75000" x2="94375" y2="52917"/>
                        <a14:foregroundMark x1="93750" y1="96250" x2="95625" y2="96250"/>
                        <a14:foregroundMark x1="5625" y1="95833" x2="8750" y2="88333"/>
                        <a14:foregroundMark x1="95625" y1="95000" x2="91250" y2="89583"/>
                        <a14:backgroundMark x1="80625" y1="38750" x2="80625" y2="29583"/>
                        <a14:backgroundMark x1="60000" y1="27500" x2="79375" y2="38333"/>
                        <a14:backgroundMark x1="79375" y1="38333" x2="66250" y2="28333"/>
                        <a14:backgroundMark x1="1250" y1="37500" x2="1250" y2="94167"/>
                        <a14:backgroundMark x1="10000" y1="27500" x2="21250" y2="0"/>
                        <a14:backgroundMark x1="36875" y1="417" x2="92500" y2="16667"/>
                        <a14:backgroundMark x1="93750" y1="42500" x2="95625" y2="34583"/>
                        <a14:backgroundMark x1="95000" y1="52083" x2="98750" y2="55417"/>
                        <a14:backgroundMark x1="98750" y1="57500" x2="98750" y2="96250"/>
                      </a14:backgroundRemoval>
                    </a14:imgEffect>
                  </a14:imgLayer>
                </a14:imgProps>
              </a:ext>
            </a:extLst>
          </a:blip>
          <a:srcRect l="2851" t="3108" r="3497" b="2591"/>
          <a:stretch/>
        </p:blipFill>
        <p:spPr>
          <a:xfrm>
            <a:off x="0" y="1436065"/>
            <a:ext cx="3575288" cy="5400021"/>
          </a:xfrm>
          <a:prstGeom prst="rect">
            <a:avLst/>
          </a:prstGeom>
        </p:spPr>
      </p:pic>
    </p:spTree>
    <p:extLst>
      <p:ext uri="{BB962C8B-B14F-4D97-AF65-F5344CB8AC3E}">
        <p14:creationId xmlns:p14="http://schemas.microsoft.com/office/powerpoint/2010/main" val="8812207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 </a:t>
            </a:r>
            <a:r>
              <a:rPr lang="en-US" dirty="0" smtClean="0"/>
              <a:t>Goddess </a:t>
            </a:r>
            <a:r>
              <a:rPr lang="en-US" dirty="0" smtClean="0"/>
              <a:t>of death</a:t>
            </a:r>
            <a:endParaRPr lang="en-US" dirty="0"/>
          </a:p>
        </p:txBody>
      </p:sp>
      <p:sp>
        <p:nvSpPr>
          <p:cNvPr id="3" name="Content Placeholder 2"/>
          <p:cNvSpPr>
            <a:spLocks noGrp="1"/>
          </p:cNvSpPr>
          <p:nvPr>
            <p:ph idx="1"/>
          </p:nvPr>
        </p:nvSpPr>
        <p:spPr>
          <a:xfrm>
            <a:off x="4570007" y="2264087"/>
            <a:ext cx="4573993" cy="4571999"/>
          </a:xfrm>
        </p:spPr>
        <p:txBody>
          <a:bodyPr/>
          <a:lstStyle/>
          <a:p>
            <a:pPr marL="0" indent="0">
              <a:buNone/>
            </a:pPr>
            <a:r>
              <a:rPr lang="en-US" dirty="0" smtClean="0"/>
              <a:t>Hel is the </a:t>
            </a:r>
            <a:r>
              <a:rPr lang="en-US" dirty="0" smtClean="0"/>
              <a:t>Goddess </a:t>
            </a:r>
            <a:r>
              <a:rPr lang="en-US" dirty="0" smtClean="0"/>
              <a:t>who rules the underworld.</a:t>
            </a:r>
          </a:p>
          <a:p>
            <a:pPr marL="0" indent="0">
              <a:buNone/>
            </a:pPr>
            <a:r>
              <a:rPr lang="en-US" dirty="0" smtClean="0"/>
              <a:t>She is greedy, harsh and cruel.</a:t>
            </a:r>
          </a:p>
          <a:p>
            <a:pPr marL="0" indent="0">
              <a:buNone/>
            </a:pPr>
            <a:r>
              <a:rPr lang="en-US" dirty="0" smtClean="0"/>
              <a:t>You can see her skeleton on one side of her body.</a:t>
            </a:r>
          </a:p>
          <a:p>
            <a:pPr marL="0" indent="0">
              <a:buNone/>
            </a:pPr>
            <a:r>
              <a:rPr lang="en-US" dirty="0" smtClean="0"/>
              <a:t>It is unknown if she is alive or dead.</a:t>
            </a:r>
            <a:endParaRPr lang="en-US" dirty="0"/>
          </a:p>
        </p:txBody>
      </p:sp>
      <p:pic>
        <p:nvPicPr>
          <p:cNvPr id="5" name="Picture 4"/>
          <p:cNvPicPr>
            <a:picLocks noChangeAspect="1"/>
          </p:cNvPicPr>
          <p:nvPr/>
        </p:nvPicPr>
        <p:blipFill>
          <a:blip r:embed="rId2"/>
          <a:stretch>
            <a:fillRect/>
          </a:stretch>
        </p:blipFill>
        <p:spPr>
          <a:xfrm>
            <a:off x="-1" y="1646571"/>
            <a:ext cx="4944533" cy="5270422"/>
          </a:xfrm>
          <a:prstGeom prst="rect">
            <a:avLst/>
          </a:prstGeom>
        </p:spPr>
      </p:pic>
    </p:spTree>
    <p:extLst>
      <p:ext uri="{BB962C8B-B14F-4D97-AF65-F5344CB8AC3E}">
        <p14:creationId xmlns:p14="http://schemas.microsoft.com/office/powerpoint/2010/main" val="35419426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27112"/>
            <a:ext cx="7691719" cy="1143000"/>
          </a:xfrm>
        </p:spPr>
        <p:txBody>
          <a:bodyPr/>
          <a:lstStyle/>
          <a:p>
            <a:r>
              <a:rPr lang="en-US" sz="4400" dirty="0" err="1" smtClean="0"/>
              <a:t>Heimdall</a:t>
            </a:r>
            <a:r>
              <a:rPr lang="en-US" sz="4400" dirty="0" smtClean="0"/>
              <a:t>- watchman of </a:t>
            </a:r>
            <a:r>
              <a:rPr lang="en-US" sz="4400" dirty="0" smtClean="0"/>
              <a:t>Gods</a:t>
            </a:r>
            <a:endParaRPr lang="en-US" sz="4400" dirty="0"/>
          </a:p>
        </p:txBody>
      </p:sp>
      <p:sp>
        <p:nvSpPr>
          <p:cNvPr id="3" name="Content Placeholder 2"/>
          <p:cNvSpPr>
            <a:spLocks noGrp="1"/>
          </p:cNvSpPr>
          <p:nvPr>
            <p:ph idx="1"/>
          </p:nvPr>
        </p:nvSpPr>
        <p:spPr>
          <a:xfrm>
            <a:off x="4451473" y="2276040"/>
            <a:ext cx="4692527" cy="4571999"/>
          </a:xfrm>
        </p:spPr>
        <p:txBody>
          <a:bodyPr/>
          <a:lstStyle/>
          <a:p>
            <a:pPr marL="0" indent="0">
              <a:buNone/>
            </a:pPr>
            <a:r>
              <a:rPr lang="en-US" dirty="0" smtClean="0"/>
              <a:t>He is responsible for watching over the </a:t>
            </a:r>
            <a:r>
              <a:rPr lang="en-US" dirty="0" smtClean="0"/>
              <a:t>Gods</a:t>
            </a:r>
            <a:r>
              <a:rPr lang="en-US" dirty="0" smtClean="0"/>
              <a:t>, and guards the </a:t>
            </a:r>
            <a:r>
              <a:rPr lang="en-US" dirty="0" err="1" smtClean="0"/>
              <a:t>Bifrost</a:t>
            </a:r>
            <a:r>
              <a:rPr lang="en-US" dirty="0" smtClean="0"/>
              <a:t> bridge at the entrance to </a:t>
            </a:r>
            <a:r>
              <a:rPr lang="en-US" dirty="0" err="1" smtClean="0"/>
              <a:t>Asgard</a:t>
            </a:r>
            <a:r>
              <a:rPr lang="en-US" dirty="0" smtClean="0"/>
              <a:t>.</a:t>
            </a:r>
          </a:p>
          <a:p>
            <a:pPr marL="0" indent="0">
              <a:buNone/>
            </a:pPr>
            <a:r>
              <a:rPr lang="en-US" dirty="0" smtClean="0"/>
              <a:t>He needs minimal sleep and has heightened senses and golden teeth.</a:t>
            </a:r>
          </a:p>
          <a:p>
            <a:pPr marL="0" indent="0">
              <a:buNone/>
            </a:pPr>
            <a:r>
              <a:rPr lang="en-US" dirty="0" smtClean="0"/>
              <a:t>He carries a horn called Gjallarhorn to warn the </a:t>
            </a:r>
            <a:r>
              <a:rPr lang="en-US" dirty="0" smtClean="0"/>
              <a:t>Gods </a:t>
            </a:r>
            <a:r>
              <a:rPr lang="en-US" dirty="0" smtClean="0"/>
              <a:t>of trouble.</a:t>
            </a:r>
            <a:endParaRPr lang="en-US" dirty="0"/>
          </a:p>
        </p:txBody>
      </p:sp>
      <p:pic>
        <p:nvPicPr>
          <p:cNvPr id="5"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361" y="983430"/>
            <a:ext cx="3456373" cy="609948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2471888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141" y="0"/>
            <a:ext cx="7691719" cy="1143000"/>
          </a:xfrm>
        </p:spPr>
        <p:txBody>
          <a:bodyPr/>
          <a:lstStyle/>
          <a:p>
            <a:r>
              <a:rPr lang="en-US" dirty="0" smtClean="0"/>
              <a:t>Your task</a:t>
            </a:r>
            <a:endParaRPr lang="en-US" dirty="0"/>
          </a:p>
        </p:txBody>
      </p:sp>
      <p:sp>
        <p:nvSpPr>
          <p:cNvPr id="3" name="Content Placeholder 2"/>
          <p:cNvSpPr>
            <a:spLocks noGrp="1"/>
          </p:cNvSpPr>
          <p:nvPr>
            <p:ph idx="1"/>
          </p:nvPr>
        </p:nvSpPr>
        <p:spPr/>
        <p:txBody>
          <a:bodyPr/>
          <a:lstStyle/>
          <a:p>
            <a:r>
              <a:rPr lang="en-US" dirty="0" smtClean="0"/>
              <a:t>Pick a </a:t>
            </a:r>
            <a:r>
              <a:rPr lang="en-US" dirty="0" smtClean="0"/>
              <a:t>God</a:t>
            </a:r>
            <a:r>
              <a:rPr lang="en-US" dirty="0" smtClean="0"/>
              <a:t>.</a:t>
            </a:r>
          </a:p>
          <a:p>
            <a:r>
              <a:rPr lang="en-US" dirty="0" smtClean="0"/>
              <a:t>Draw them and </a:t>
            </a:r>
            <a:r>
              <a:rPr lang="en-US" dirty="0" err="1" smtClean="0"/>
              <a:t>colour</a:t>
            </a:r>
            <a:r>
              <a:rPr lang="en-US" dirty="0" smtClean="0"/>
              <a:t> them in however you like- you could use pencils, pens, paints, or anything else you have. Cut out their body once you’re finished. You can use the cone template to help prop your character up.</a:t>
            </a:r>
          </a:p>
          <a:p>
            <a:r>
              <a:rPr lang="en-US" dirty="0" smtClean="0"/>
              <a:t>Or you can draw your design onto the cone template if you like.</a:t>
            </a:r>
            <a:endParaRPr lang="en-US" dirty="0"/>
          </a:p>
        </p:txBody>
      </p:sp>
      <p:pic>
        <p:nvPicPr>
          <p:cNvPr id="4" name="Picture 3" descr="Screen Shot 2020-06-13 at 13.12.2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65233" y="4775200"/>
            <a:ext cx="3492500" cy="2082800"/>
          </a:xfrm>
          <a:prstGeom prst="rect">
            <a:avLst/>
          </a:prstGeom>
        </p:spPr>
      </p:pic>
      <p:cxnSp>
        <p:nvCxnSpPr>
          <p:cNvPr id="6" name="Straight Arrow Connector 5"/>
          <p:cNvCxnSpPr/>
          <p:nvPr/>
        </p:nvCxnSpPr>
        <p:spPr>
          <a:xfrm>
            <a:off x="4758267" y="4639733"/>
            <a:ext cx="1557866" cy="1049867"/>
          </a:xfrm>
          <a:prstGeom prst="straightConnector1">
            <a:avLst/>
          </a:prstGeom>
          <a:ln w="50800">
            <a:solidFill>
              <a:schemeClr val="tx1"/>
            </a:solidFill>
            <a:tailEnd type="arrow"/>
          </a:ln>
        </p:spPr>
        <p:style>
          <a:lnRef idx="2">
            <a:schemeClr val="accent1"/>
          </a:lnRef>
          <a:fillRef idx="0">
            <a:schemeClr val="accent1"/>
          </a:fillRef>
          <a:effectRef idx="1">
            <a:schemeClr val="accent1"/>
          </a:effectRef>
          <a:fontRef idx="minor">
            <a:schemeClr val="tx1"/>
          </a:fontRef>
        </p:style>
      </p:cxnSp>
      <p:pic>
        <p:nvPicPr>
          <p:cNvPr id="7" name="Picture 6" descr="Screen Shot 2020-06-13 at 13.13.2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6201" y="4648200"/>
            <a:ext cx="1905000" cy="2159000"/>
          </a:xfrm>
          <a:prstGeom prst="rect">
            <a:avLst/>
          </a:prstGeom>
        </p:spPr>
      </p:pic>
    </p:spTree>
    <p:extLst>
      <p:ext uri="{BB962C8B-B14F-4D97-AF65-F5344CB8AC3E}">
        <p14:creationId xmlns:p14="http://schemas.microsoft.com/office/powerpoint/2010/main" val="22010727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theme1.xml><?xml version="1.0" encoding="utf-8"?>
<a:theme xmlns:a="http://schemas.openxmlformats.org/drawingml/2006/main" name="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4C73DC-DC22-4EB2-A3D4-FB4A8681A194}">
  <ds:schemaRefs>
    <ds:schemaRef ds:uri="http://purl.org/dc/elements/1.1/"/>
    <ds:schemaRef ds:uri="b7193443-4924-4c98-83f1-322a08f13154"/>
    <ds:schemaRef ds:uri="http://schemas.openxmlformats.org/package/2006/metadata/core-properties"/>
    <ds:schemaRef ds:uri="http://purl.org/dc/dcmitype/"/>
    <ds:schemaRef ds:uri="http://schemas.microsoft.com/office/infopath/2007/PartnerControls"/>
    <ds:schemaRef ds:uri="http://purl.org/dc/terms/"/>
    <ds:schemaRef ds:uri="http://schemas.microsoft.com/office/2006/documentManagement/types"/>
    <ds:schemaRef ds:uri="933c73ff-1f47-478d-836a-52d41c4c8390"/>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C6C88A3-14A1-4D4E-8FEA-C9AC74C52728}">
  <ds:schemaRefs>
    <ds:schemaRef ds:uri="http://schemas.microsoft.com/sharepoint/v3/contenttype/forms"/>
  </ds:schemaRefs>
</ds:datastoreItem>
</file>

<file path=customXml/itemProps3.xml><?xml version="1.0" encoding="utf-8"?>
<ds:datastoreItem xmlns:ds="http://schemas.openxmlformats.org/officeDocument/2006/customXml" ds:itemID="{A7F35B92-2EF4-46B5-B020-414DD05767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Venture.thmx</Template>
  <TotalTime>2487</TotalTime>
  <Words>1783</Words>
  <Application>Microsoft Office PowerPoint</Application>
  <PresentationFormat>On-screen Show (4:3)</PresentationFormat>
  <Paragraphs>160</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MS PGothic</vt:lpstr>
      <vt:lpstr>Arial</vt:lpstr>
      <vt:lpstr>Calisto MT</vt:lpstr>
      <vt:lpstr>Verdana</vt:lpstr>
      <vt:lpstr>Wingdings</vt:lpstr>
      <vt:lpstr>Venture</vt:lpstr>
      <vt:lpstr>Alfred the Great</vt:lpstr>
      <vt:lpstr>Anglo-Saxon kingdoms</vt:lpstr>
      <vt:lpstr>Anglo-Saxon kingdoms</vt:lpstr>
      <vt:lpstr>Anglo-Saxon kingdoms</vt:lpstr>
      <vt:lpstr>Anglo Saxon kings</vt:lpstr>
      <vt:lpstr>King Alfred of Wessex</vt:lpstr>
      <vt:lpstr>Why was Alfred great?</vt:lpstr>
      <vt:lpstr>Why was Alfred great?</vt:lpstr>
      <vt:lpstr>Why was Alfred great?</vt:lpstr>
      <vt:lpstr>Why was Alfred great?</vt:lpstr>
      <vt:lpstr>Your task</vt:lpstr>
      <vt:lpstr>Norse Gods and Goddesses</vt:lpstr>
      <vt:lpstr>Norse beliefs</vt:lpstr>
      <vt:lpstr>Yggdrasil- the tree of life</vt:lpstr>
      <vt:lpstr>Midgard- Middle Earth</vt:lpstr>
      <vt:lpstr>Asgard- home of the Gods</vt:lpstr>
      <vt:lpstr>Some of the Gods…</vt:lpstr>
      <vt:lpstr>Odin- father of the Gods</vt:lpstr>
      <vt:lpstr>Frigg- mother of Gods</vt:lpstr>
      <vt:lpstr>Thor- God of thunder</vt:lpstr>
      <vt:lpstr>Loki- God of mischief</vt:lpstr>
      <vt:lpstr>Freyja- Goddess of love</vt:lpstr>
      <vt:lpstr>Freyr- God of fertility and peace</vt:lpstr>
      <vt:lpstr>Sif- Goddess of Earth</vt:lpstr>
      <vt:lpstr>Tyr- God of war</vt:lpstr>
      <vt:lpstr>Hel- Goddess of death</vt:lpstr>
      <vt:lpstr>Heimdall- watchman of Gods</vt:lpstr>
      <vt:lpstr>Your task</vt:lpstr>
    </vt:vector>
  </TitlesOfParts>
  <Company>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Alfred the Great</dc:title>
  <dc:creator>Fiona Williamson</dc:creator>
  <cp:lastModifiedBy>Taiyibha Ahmed</cp:lastModifiedBy>
  <cp:revision>28</cp:revision>
  <dcterms:created xsi:type="dcterms:W3CDTF">2020-06-11T19:06:05Z</dcterms:created>
  <dcterms:modified xsi:type="dcterms:W3CDTF">2020-06-13T12:47:46Z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