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6D53E2-2D21-4604-A776-5B343A79686F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0AE20-3C59-4D02-A62F-4B8A1687D5D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C0AEB7-46EC-4919-85F6-CA1C47F52762}" type="slidenum">
              <a:rPr lang="en-US"/>
              <a:pPr/>
              <a:t>1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•"/>
            </a:pPr>
            <a:r>
              <a:rPr lang="en-GB" i="1"/>
              <a:t>The Tempest</a:t>
            </a:r>
            <a:r>
              <a:rPr lang="en-GB"/>
              <a:t> is a play full of conflicts. How many can pupils think of?</a:t>
            </a:r>
          </a:p>
          <a:p>
            <a:pPr eaLnBrk="1" hangingPunct="1">
              <a:buFontTx/>
              <a:buChar char="•"/>
            </a:pPr>
            <a:r>
              <a:rPr lang="en-GB"/>
              <a:t>Because of this, many insults are traded. Ask pupils to create their own by choosing a word from column A, one from B and one from C. They will want  to share these!</a:t>
            </a:r>
          </a:p>
          <a:p>
            <a:pPr eaLnBrk="1" hangingPunct="1">
              <a:buFontTx/>
              <a:buChar char="•"/>
            </a:pPr>
            <a:r>
              <a:rPr lang="en-GB"/>
              <a:t>Working with a partner, they should then make up a conversation of insults between Caliban and Prospero.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727CCF-78A1-453F-9C32-557E7C14E10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BD283B-70B8-43F6-8967-001F3C94A15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0A4392B-E7BF-4275-9E41-0CB97EC990E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1435F48-62BB-44DA-B1D1-0C09A2C7B1A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FC543C-2315-42DC-A93E-B35EE52FB89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9B826-B459-40EC-8CAF-78D58F9C78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BD890-5C40-45FF-8D86-DC7CFB1C66FE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2C33C-08EF-437D-A13D-374760CF2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Trading Insults</a:t>
            </a:r>
            <a:endParaRPr lang="en-US" dirty="0"/>
          </a:p>
        </p:txBody>
      </p:sp>
      <p:graphicFrame>
        <p:nvGraphicFramePr>
          <p:cNvPr id="24635" name="Group 59"/>
          <p:cNvGraphicFramePr>
            <a:graphicFrameLocks noGrp="1"/>
          </p:cNvGraphicFramePr>
          <p:nvPr>
            <p:ph sz="half" idx="2"/>
          </p:nvPr>
        </p:nvGraphicFramePr>
        <p:xfrm>
          <a:off x="900113" y="1484313"/>
          <a:ext cx="7786687" cy="4771076"/>
        </p:xfrm>
        <a:graphic>
          <a:graphicData uri="http://schemas.openxmlformats.org/drawingml/2006/table">
            <a:tbl>
              <a:tblPr/>
              <a:tblGrid>
                <a:gridCol w="2595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5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55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A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B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C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simpering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mad-headed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dog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wretched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lily-livered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whore-son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insolent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iron-witted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noisem-aker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bawling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languageless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slave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blasphemous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stretch-mouthed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filth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poisonous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glass-gazing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foot-licker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abominable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frosty-spirited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hag-seed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5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slovenly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foul-spoken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charset="0"/>
                        </a:rPr>
                        <a:t>boil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nationalgallery.org.uk/upload/img/cuyp-maas-dordrecht-storm-NG6405-fm.jpg"/>
          <p:cNvPicPr>
            <a:picLocks noChangeAspect="1" noChangeArrowheads="1"/>
          </p:cNvPicPr>
          <p:nvPr/>
        </p:nvPicPr>
        <p:blipFill>
          <a:blip r:embed="rId3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6600" b="1">
                <a:latin typeface="Arial Black" pitchFamily="34" charset="0"/>
              </a:rPr>
              <a:t>Lesson 4:</a:t>
            </a:r>
            <a:br>
              <a:rPr lang="en-GB" sz="6600" b="1">
                <a:latin typeface="Arial Black" pitchFamily="34" charset="0"/>
              </a:rPr>
            </a:br>
            <a:r>
              <a:rPr lang="en-GB" sz="5400" b="1" u="sng">
                <a:latin typeface="Arial Black" pitchFamily="34" charset="0"/>
              </a:rPr>
              <a:t>Order and Disorder</a:t>
            </a:r>
            <a:endParaRPr lang="en-US" sz="5400" b="1" u="sng">
              <a:latin typeface="Arial Black" pitchFamily="34" charset="0"/>
            </a:endParaRPr>
          </a:p>
        </p:txBody>
      </p:sp>
      <p:sp>
        <p:nvSpPr>
          <p:cNvPr id="27652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/>
            <a:r>
              <a:rPr lang="en-GB" sz="2400" b="1" u="sng">
                <a:solidFill>
                  <a:schemeClr val="tx1"/>
                </a:solidFill>
                <a:latin typeface="Arial Black" pitchFamily="34" charset="0"/>
              </a:rPr>
              <a:t>Learning Objective</a:t>
            </a:r>
          </a:p>
          <a:p>
            <a:pPr eaLnBrk="1" hangingPunct="1"/>
            <a:r>
              <a:rPr lang="en-GB" sz="2400">
                <a:solidFill>
                  <a:schemeClr val="tx1"/>
                </a:solidFill>
                <a:latin typeface="Arial Black" pitchFamily="34" charset="0"/>
              </a:rPr>
              <a:t>Read and understand Act 1 Scene 1</a:t>
            </a:r>
          </a:p>
          <a:p>
            <a:pPr eaLnBrk="1" hangingPunct="1"/>
            <a:r>
              <a:rPr lang="en-GB" sz="2400">
                <a:solidFill>
                  <a:schemeClr val="tx1"/>
                </a:solidFill>
                <a:latin typeface="Arial Black" pitchFamily="34" charset="0"/>
              </a:rPr>
              <a:t>Examine Shakespeare’s characterisation</a:t>
            </a:r>
          </a:p>
          <a:p>
            <a:pPr eaLnBrk="1" hangingPunct="1"/>
            <a:r>
              <a:rPr lang="en-GB" sz="2400">
                <a:solidFill>
                  <a:schemeClr val="tx1"/>
                </a:solidFill>
                <a:latin typeface="Arial Black" pitchFamily="34" charset="0"/>
              </a:rPr>
              <a:t>Start looking at how contrasts are formed</a:t>
            </a:r>
          </a:p>
          <a:p>
            <a:pPr eaLnBrk="1" hangingPunct="1"/>
            <a:endParaRPr lang="en-US" b="1">
              <a:solidFill>
                <a:schemeClr val="tx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t0.gstatic.com/images?q=tbn:ANd9GcTcPFkL9oiP-WDWHP-5KZEBOW4Ah4r94JhWqAXEr8SdyG5V0nNjB3A-1i7aPw"/>
          <p:cNvPicPr>
            <a:picLocks noChangeAspect="1" noChangeArrowheads="1"/>
          </p:cNvPicPr>
          <p:nvPr/>
        </p:nvPicPr>
        <p:blipFill>
          <a:blip r:embed="rId3" cstate="print"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264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4" cstate="print"/>
          <a:srcRect l="16238" t="37032" r="13480" b="19656"/>
          <a:stretch>
            <a:fillRect/>
          </a:stretch>
        </p:blipFill>
        <p:spPr bwMode="auto">
          <a:xfrm>
            <a:off x="323850" y="1700213"/>
            <a:ext cx="85693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http://t0.gstatic.com/images?q=tbn:ANd9GcRd7UEIt2c4vwo_-ftOYPNAwApEet59zWUkqYj8KgkRAWasVT1DpBQMO2prm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795778">
            <a:off x="-142875" y="-161925"/>
            <a:ext cx="126523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itl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GB" b="1" u="sng">
                <a:solidFill>
                  <a:srgbClr val="6600FF"/>
                </a:solidFill>
              </a:rPr>
              <a:t>Power, hierarchy and disruption</a:t>
            </a:r>
            <a:endParaRPr lang="en-US" b="1" u="sng">
              <a:solidFill>
                <a:srgbClr val="6600FF"/>
              </a:solidFill>
            </a:endParaRPr>
          </a:p>
        </p:txBody>
      </p:sp>
      <p:sp>
        <p:nvSpPr>
          <p:cNvPr id="28678" name="Content Placeholder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GB" sz="2200" i="1"/>
              <a:t>The Tempest </a:t>
            </a:r>
            <a:r>
              <a:rPr lang="en-GB" sz="2200"/>
              <a:t>begins with a ship caught up in a sea storm. On the ship</a:t>
            </a:r>
          </a:p>
          <a:p>
            <a:pPr eaLnBrk="1" hangingPunct="1">
              <a:buFont typeface="Arial" charset="0"/>
              <a:buNone/>
            </a:pPr>
            <a:r>
              <a:rPr lang="en-GB" sz="2200"/>
              <a:t>are the following characters, listed in no particular order:</a:t>
            </a:r>
            <a:endParaRPr lang="en-US" sz="2200" i="1"/>
          </a:p>
        </p:txBody>
      </p:sp>
      <p:sp>
        <p:nvSpPr>
          <p:cNvPr id="7" name="TextBox 6"/>
          <p:cNvSpPr txBox="1"/>
          <p:nvPr/>
        </p:nvSpPr>
        <p:spPr>
          <a:xfrm>
            <a:off x="468313" y="5013325"/>
            <a:ext cx="8207375" cy="16303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The word hierarchy refers to a ranking system according to status or authority. Shakespeare’s society was strictly hierarchical and a person’s rights and even his or her behaviour and language would be highly regulated according to his/her position in the hierarchy. Rewrite the character list starting with the most important character.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http://images.mirror.co.uk/upl/m4/sep2009/6/2/image-13-for-storm-chaser-gallery-255205595.jpg"/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b="1" u="sng">
                <a:solidFill>
                  <a:srgbClr val="FF0066"/>
                </a:solidFill>
                <a:latin typeface="Arial" charset="0"/>
                <a:cs typeface="Arial" charset="0"/>
              </a:rPr>
              <a:t>Independent Reading: Act 1 Scene 1</a:t>
            </a:r>
            <a:endParaRPr lang="en-US" b="1" u="sng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Master:</a:t>
            </a:r>
          </a:p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Boatswain:</a:t>
            </a:r>
          </a:p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Alonso:</a:t>
            </a:r>
          </a:p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Antonio:</a:t>
            </a:r>
          </a:p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Gonzalo:</a:t>
            </a:r>
          </a:p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Sebastian:</a:t>
            </a:r>
          </a:p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Mariners:</a:t>
            </a:r>
          </a:p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Voices off stage:</a:t>
            </a:r>
            <a:endParaRPr lang="en-US" b="1">
              <a:latin typeface="Arial" charset="0"/>
              <a:cs typeface="Arial" charset="0"/>
            </a:endParaRPr>
          </a:p>
        </p:txBody>
      </p:sp>
      <p:pic>
        <p:nvPicPr>
          <p:cNvPr id="44034" name="Picture 2" descr="http://www.ironmaidencommentary.com/pictures/pictures12_bnw/tempe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1484313"/>
            <a:ext cx="3003550" cy="4840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u="sng">
                <a:solidFill>
                  <a:srgbClr val="FF0066"/>
                </a:solidFill>
              </a:rPr>
              <a:t>The Characters</a:t>
            </a:r>
            <a:endParaRPr lang="en-US" b="1" u="sng">
              <a:solidFill>
                <a:srgbClr val="FF0066"/>
              </a:solidFill>
            </a:endParaRP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569325" cy="4525963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On your copy of Act 1, Scene 1 use</a:t>
            </a:r>
          </a:p>
          <a:p>
            <a:pPr eaLnBrk="1" hangingPunct="1">
              <a:buFont typeface="Arial" charset="0"/>
              <a:buNone/>
            </a:pPr>
            <a:r>
              <a:rPr lang="en-GB" b="1">
                <a:latin typeface="Arial" charset="0"/>
                <a:cs typeface="Arial" charset="0"/>
              </a:rPr>
              <a:t>different colours to highlight the following:</a:t>
            </a:r>
          </a:p>
          <a:p>
            <a:pPr eaLnBrk="1" hangingPunct="1">
              <a:buFont typeface="Arial" charset="0"/>
              <a:buNone/>
            </a:pPr>
            <a:endParaRPr lang="en-GB" b="1">
              <a:solidFill>
                <a:srgbClr val="0000CC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en-GB" sz="2400" b="1">
                <a:solidFill>
                  <a:srgbClr val="0000CC"/>
                </a:solidFill>
                <a:latin typeface="Arial" charset="0"/>
                <a:cs typeface="Arial" charset="0"/>
              </a:rPr>
              <a:t>Orders (imperatives)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GB" sz="2400" b="1">
                <a:solidFill>
                  <a:srgbClr val="0000CC"/>
                </a:solidFill>
                <a:latin typeface="Arial" charset="0"/>
                <a:cs typeface="Arial" charset="0"/>
              </a:rPr>
              <a:t>Insults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GB" sz="2400" b="1">
                <a:solidFill>
                  <a:srgbClr val="0000CC"/>
                </a:solidFill>
                <a:latin typeface="Arial" charset="0"/>
                <a:cs typeface="Arial" charset="0"/>
              </a:rPr>
              <a:t>Threats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GB" sz="2400" b="1">
                <a:solidFill>
                  <a:srgbClr val="0000CC"/>
                </a:solidFill>
                <a:latin typeface="Arial" charset="0"/>
                <a:cs typeface="Arial" charset="0"/>
              </a:rPr>
              <a:t>Curses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GB" sz="2400" b="1">
                <a:solidFill>
                  <a:srgbClr val="0000CC"/>
                </a:solidFill>
                <a:latin typeface="Arial" charset="0"/>
                <a:cs typeface="Arial" charset="0"/>
              </a:rPr>
              <a:t>Repetition</a:t>
            </a:r>
          </a:p>
          <a:p>
            <a:pPr eaLnBrk="1" hangingPunct="1">
              <a:buFont typeface="Wingdings" pitchFamily="2" charset="2"/>
              <a:buChar char="v"/>
            </a:pPr>
            <a:endParaRPr lang="en-GB" sz="2400"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en-GB" sz="2400" b="1">
                <a:latin typeface="Arial" charset="0"/>
                <a:cs typeface="Arial" charset="0"/>
              </a:rPr>
              <a:t>What characters use these and under the circumstances?</a:t>
            </a:r>
            <a:endParaRPr lang="en-US" sz="2400" b="1">
              <a:latin typeface="Arial" charset="0"/>
              <a:cs typeface="Arial" charset="0"/>
            </a:endParaRPr>
          </a:p>
        </p:txBody>
      </p:sp>
      <p:pic>
        <p:nvPicPr>
          <p:cNvPr id="58372" name="Picture 4" descr="http://blog.office365.co.uk/wp-content/uploads/2010/12/swing-cool-highlight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780928"/>
            <a:ext cx="2641476" cy="26414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8374" name="Picture 6" descr="http://rlv.zcache.com/stick_man_card_board_cut_off_photosculpture-p153024631066986043z8wb9_400.jpg"/>
          <p:cNvPicPr>
            <a:picLocks noChangeAspect="1" noChangeArrowheads="1"/>
          </p:cNvPicPr>
          <p:nvPr/>
        </p:nvPicPr>
        <p:blipFill>
          <a:blip r:embed="rId4" cstate="print"/>
          <a:srcRect l="37799" t="39689" r="31961" b="9281"/>
          <a:stretch>
            <a:fillRect/>
          </a:stretch>
        </p:blipFill>
        <p:spPr bwMode="auto">
          <a:xfrm>
            <a:off x="250825" y="260350"/>
            <a:ext cx="720725" cy="1216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6" descr="http://rlv.zcache.com/stick_man_card_board_cut_off_photosculpture-p153024631066986043z8wb9_400.jpg"/>
          <p:cNvPicPr>
            <a:picLocks noChangeAspect="1" noChangeArrowheads="1"/>
          </p:cNvPicPr>
          <p:nvPr/>
        </p:nvPicPr>
        <p:blipFill>
          <a:blip r:embed="rId4" cstate="print"/>
          <a:srcRect l="37799" t="39689" r="31961" b="9281"/>
          <a:stretch>
            <a:fillRect/>
          </a:stretch>
        </p:blipFill>
        <p:spPr bwMode="auto">
          <a:xfrm>
            <a:off x="8101013" y="260350"/>
            <a:ext cx="719137" cy="1216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http://images.mirror.co.uk/upl/m4/sep2009/6/2/image-13-for-storm-chaser-gallery-255205595.jpg"/>
          <p:cNvPicPr>
            <a:picLocks noChangeAspect="1" noChangeArrowheads="1"/>
          </p:cNvPicPr>
          <p:nvPr/>
        </p:nvPicPr>
        <p:blipFill>
          <a:blip r:embed="rId3" cstate="print">
            <a:lum bright="44000"/>
          </a:blip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7200" b="1" u="sng">
                <a:solidFill>
                  <a:srgbClr val="FF0066"/>
                </a:solidFill>
                <a:latin typeface="Arial" charset="0"/>
                <a:cs typeface="Arial" charset="0"/>
              </a:rPr>
              <a:t>Questions</a:t>
            </a:r>
            <a:endParaRPr lang="en-US" sz="7200" b="1" u="sng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281488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en-GB" b="1" dirty="0">
                <a:latin typeface="Arial" pitchFamily="34" charset="0"/>
                <a:cs typeface="Arial" pitchFamily="34" charset="0"/>
              </a:rPr>
              <a:t>Given what we studied regarding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GB" b="1" dirty="0">
                <a:latin typeface="Arial" pitchFamily="34" charset="0"/>
                <a:cs typeface="Arial" pitchFamily="34" charset="0"/>
              </a:rPr>
              <a:t>hierarchy in Shakespearean times and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GB" b="1" dirty="0">
                <a:latin typeface="Arial" pitchFamily="34" charset="0"/>
                <a:cs typeface="Arial" pitchFamily="34" charset="0"/>
              </a:rPr>
              <a:t>what we have just done:</a:t>
            </a:r>
          </a:p>
          <a:p>
            <a:pPr eaLnBrk="1" hangingPunct="1">
              <a:buFont typeface="Arial" charset="0"/>
              <a:buNone/>
              <a:defRPr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GB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What has your work revealed about particular characters (especially Sebastian and Antonio) and their attitudes and behaviour?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en-GB" sz="24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Does their use of language indicate disruption in the hierarchy?</a:t>
            </a:r>
            <a:endParaRPr lang="en-US" sz="24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0418" name="Picture 2" descr="http://www.musicteachershelper.com/blog/wp-content/images/Question-Mark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88913"/>
            <a:ext cx="1800225" cy="1349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http://www.musicteachershelper.com/blog/wp-content/images/Question-Mark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260350"/>
            <a:ext cx="1800225" cy="1350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331</Words>
  <Application>Microsoft Office PowerPoint</Application>
  <PresentationFormat>On-screen Show (4:3)</PresentationFormat>
  <Paragraphs>73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Arial Black</vt:lpstr>
      <vt:lpstr>Calibri</vt:lpstr>
      <vt:lpstr>Tahoma</vt:lpstr>
      <vt:lpstr>Wingdings</vt:lpstr>
      <vt:lpstr>Office Theme</vt:lpstr>
      <vt:lpstr>Trading Insults</vt:lpstr>
      <vt:lpstr>Lesson 4: Order and Disorder</vt:lpstr>
      <vt:lpstr>Power, hierarchy and disruption</vt:lpstr>
      <vt:lpstr>Independent Reading: Act 1 Scene 1</vt:lpstr>
      <vt:lpstr>The Characters</vt:lpstr>
      <vt:lpstr>Questions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4: Order and Disorder</dc:title>
  <dc:creator>Valued Acer Customer</dc:creator>
  <cp:lastModifiedBy>Taiyibha Ahmed</cp:lastModifiedBy>
  <cp:revision>2</cp:revision>
  <dcterms:created xsi:type="dcterms:W3CDTF">2012-01-24T08:37:36Z</dcterms:created>
  <dcterms:modified xsi:type="dcterms:W3CDTF">2021-06-06T16:48:12Z</dcterms:modified>
</cp:coreProperties>
</file>