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sldIdLst>
    <p:sldId id="256" r:id="rId2"/>
    <p:sldId id="257" r:id="rId3"/>
    <p:sldId id="258" r:id="rId4"/>
    <p:sldId id="259" r:id="rId5"/>
    <p:sldId id="260" r:id="rId6"/>
    <p:sldId id="261" r:id="rId7"/>
    <p:sldId id="262" r:id="rId8"/>
    <p:sldId id="307" r:id="rId9"/>
    <p:sldId id="263" r:id="rId10"/>
    <p:sldId id="264" r:id="rId11"/>
    <p:sldId id="265" r:id="rId12"/>
    <p:sldId id="266" r:id="rId13"/>
    <p:sldId id="267" r:id="rId14"/>
    <p:sldId id="268" r:id="rId15"/>
    <p:sldId id="308" r:id="rId16"/>
    <p:sldId id="302" r:id="rId17"/>
    <p:sldId id="304" r:id="rId18"/>
    <p:sldId id="305" r:id="rId19"/>
    <p:sldId id="269" r:id="rId20"/>
    <p:sldId id="270" r:id="rId21"/>
    <p:sldId id="309" r:id="rId22"/>
    <p:sldId id="272" r:id="rId23"/>
    <p:sldId id="273" r:id="rId24"/>
    <p:sldId id="274" r:id="rId25"/>
    <p:sldId id="275" r:id="rId26"/>
    <p:sldId id="310" r:id="rId27"/>
    <p:sldId id="276" r:id="rId28"/>
    <p:sldId id="315" r:id="rId29"/>
    <p:sldId id="316" r:id="rId30"/>
    <p:sldId id="317" r:id="rId31"/>
    <p:sldId id="277" r:id="rId32"/>
    <p:sldId id="278" r:id="rId33"/>
    <p:sldId id="279" r:id="rId34"/>
    <p:sldId id="280" r:id="rId35"/>
    <p:sldId id="281" r:id="rId36"/>
    <p:sldId id="311" r:id="rId37"/>
    <p:sldId id="282" r:id="rId38"/>
    <p:sldId id="283" r:id="rId39"/>
    <p:sldId id="284" r:id="rId40"/>
    <p:sldId id="285" r:id="rId41"/>
    <p:sldId id="287" r:id="rId42"/>
    <p:sldId id="288" r:id="rId43"/>
    <p:sldId id="289" r:id="rId44"/>
    <p:sldId id="312" r:id="rId45"/>
    <p:sldId id="306" r:id="rId46"/>
    <p:sldId id="313" r:id="rId47"/>
    <p:sldId id="290" r:id="rId48"/>
    <p:sldId id="291" r:id="rId49"/>
    <p:sldId id="292" r:id="rId50"/>
    <p:sldId id="314" r:id="rId51"/>
    <p:sldId id="293" r:id="rId52"/>
    <p:sldId id="294" r:id="rId53"/>
    <p:sldId id="295" r:id="rId54"/>
    <p:sldId id="296" r:id="rId55"/>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68" d="100"/>
          <a:sy n="68" d="100"/>
        </p:scale>
        <p:origin x="61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6FEF993E-8234-4843-9823-4D27A1BEB054}" type="datetimeFigureOut">
              <a:rPr lang="en-GB" smtClean="0"/>
              <a:t>17/09/2021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7AC9AC-0B70-4B84-ABC4-A34F18F16A83}" type="slidenum">
              <a:rPr lang="en-GB" smtClean="0"/>
              <a:t>‹#›</a:t>
            </a:fld>
            <a:endParaRPr lang="en-GB"/>
          </a:p>
        </p:txBody>
      </p:sp>
    </p:spTree>
    <p:extLst>
      <p:ext uri="{BB962C8B-B14F-4D97-AF65-F5344CB8AC3E}">
        <p14:creationId xmlns:p14="http://schemas.microsoft.com/office/powerpoint/2010/main" val="89074003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EF993E-8234-4843-9823-4D27A1BEB054}" type="datetimeFigureOut">
              <a:rPr lang="en-GB" smtClean="0"/>
              <a:t>17/09/2021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7AC9AC-0B70-4B84-ABC4-A34F18F16A83}" type="slidenum">
              <a:rPr lang="en-GB" smtClean="0"/>
              <a:t>‹#›</a:t>
            </a:fld>
            <a:endParaRPr lang="en-GB"/>
          </a:p>
        </p:txBody>
      </p:sp>
    </p:spTree>
    <p:extLst>
      <p:ext uri="{BB962C8B-B14F-4D97-AF65-F5344CB8AC3E}">
        <p14:creationId xmlns:p14="http://schemas.microsoft.com/office/powerpoint/2010/main" val="16620457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FEF993E-8234-4843-9823-4D27A1BEB054}" type="datetimeFigureOut">
              <a:rPr lang="en-GB" smtClean="0"/>
              <a:t>17/09/2021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7AC9AC-0B70-4B84-ABC4-A34F18F16A83}" type="slidenum">
              <a:rPr lang="en-GB" smtClean="0"/>
              <a:t>‹#›</a:t>
            </a:fld>
            <a:endParaRPr lang="en-GB"/>
          </a:p>
        </p:txBody>
      </p:sp>
    </p:spTree>
    <p:extLst>
      <p:ext uri="{BB962C8B-B14F-4D97-AF65-F5344CB8AC3E}">
        <p14:creationId xmlns:p14="http://schemas.microsoft.com/office/powerpoint/2010/main" val="409914416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6FEF993E-8234-4843-9823-4D27A1BEB054}" type="datetimeFigureOut">
              <a:rPr lang="en-GB" smtClean="0"/>
              <a:t>17/09/2021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7AC9AC-0B70-4B84-ABC4-A34F18F16A83}" type="slidenum">
              <a:rPr lang="en-GB" smtClean="0"/>
              <a:t>‹#›</a:t>
            </a:fld>
            <a:endParaRPr lang="en-GB"/>
          </a:p>
        </p:txBody>
      </p:sp>
    </p:spTree>
    <p:extLst>
      <p:ext uri="{BB962C8B-B14F-4D97-AF65-F5344CB8AC3E}">
        <p14:creationId xmlns:p14="http://schemas.microsoft.com/office/powerpoint/2010/main" val="132448706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6FEF993E-8234-4843-9823-4D27A1BEB054}" type="datetimeFigureOut">
              <a:rPr lang="en-GB" smtClean="0"/>
              <a:t>17/09/2021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227AC9AC-0B70-4B84-ABC4-A34F18F16A83}" type="slidenum">
              <a:rPr lang="en-GB" smtClean="0"/>
              <a:t>‹#›</a:t>
            </a:fld>
            <a:endParaRPr lang="en-GB"/>
          </a:p>
        </p:txBody>
      </p:sp>
    </p:spTree>
    <p:extLst>
      <p:ext uri="{BB962C8B-B14F-4D97-AF65-F5344CB8AC3E}">
        <p14:creationId xmlns:p14="http://schemas.microsoft.com/office/powerpoint/2010/main" val="185000959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6FEF993E-8234-4843-9823-4D27A1BEB054}" type="datetimeFigureOut">
              <a:rPr lang="en-GB" smtClean="0"/>
              <a:t>17/09/2021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227AC9AC-0B70-4B84-ABC4-A34F18F16A83}" type="slidenum">
              <a:rPr lang="en-GB" smtClean="0"/>
              <a:t>‹#›</a:t>
            </a:fld>
            <a:endParaRPr lang="en-GB"/>
          </a:p>
        </p:txBody>
      </p:sp>
    </p:spTree>
    <p:extLst>
      <p:ext uri="{BB962C8B-B14F-4D97-AF65-F5344CB8AC3E}">
        <p14:creationId xmlns:p14="http://schemas.microsoft.com/office/powerpoint/2010/main" val="14935599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6FEF993E-8234-4843-9823-4D27A1BEB054}" type="datetimeFigureOut">
              <a:rPr lang="en-GB" smtClean="0"/>
              <a:t>17/09/2021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227AC9AC-0B70-4B84-ABC4-A34F18F16A83}" type="slidenum">
              <a:rPr lang="en-GB" smtClean="0"/>
              <a:t>‹#›</a:t>
            </a:fld>
            <a:endParaRPr lang="en-GB"/>
          </a:p>
        </p:txBody>
      </p:sp>
    </p:spTree>
    <p:extLst>
      <p:ext uri="{BB962C8B-B14F-4D97-AF65-F5344CB8AC3E}">
        <p14:creationId xmlns:p14="http://schemas.microsoft.com/office/powerpoint/2010/main" val="36215697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6FEF993E-8234-4843-9823-4D27A1BEB054}" type="datetimeFigureOut">
              <a:rPr lang="en-GB" smtClean="0"/>
              <a:t>17/09/2021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7AC9AC-0B70-4B84-ABC4-A34F18F16A83}" type="slidenum">
              <a:rPr lang="en-GB" smtClean="0"/>
              <a:t>‹#›</a:t>
            </a:fld>
            <a:endParaRPr lang="en-GB"/>
          </a:p>
        </p:txBody>
      </p:sp>
    </p:spTree>
    <p:extLst>
      <p:ext uri="{BB962C8B-B14F-4D97-AF65-F5344CB8AC3E}">
        <p14:creationId xmlns:p14="http://schemas.microsoft.com/office/powerpoint/2010/main" val="4114612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227AC9AC-0B70-4B84-ABC4-A34F18F16A83}" type="slidenum">
              <a:rPr lang="en-GB" smtClean="0"/>
              <a:t>‹#›</a:t>
            </a:fld>
            <a:endParaRPr lang="en-GB"/>
          </a:p>
        </p:txBody>
      </p:sp>
      <p:sp>
        <p:nvSpPr>
          <p:cNvPr id="5" name="Date Placeholder 4"/>
          <p:cNvSpPr>
            <a:spLocks noGrp="1"/>
          </p:cNvSpPr>
          <p:nvPr>
            <p:ph type="dt" sz="half" idx="10"/>
          </p:nvPr>
        </p:nvSpPr>
        <p:spPr/>
        <p:txBody>
          <a:bodyPr/>
          <a:lstStyle/>
          <a:p>
            <a:fld id="{6FEF993E-8234-4843-9823-4D27A1BEB054}" type="datetimeFigureOut">
              <a:rPr lang="en-GB" smtClean="0"/>
              <a:t>17/09/2021</a:t>
            </a:fld>
            <a:endParaRPr lang="en-GB"/>
          </a:p>
        </p:txBody>
      </p:sp>
    </p:spTree>
    <p:extLst>
      <p:ext uri="{BB962C8B-B14F-4D97-AF65-F5344CB8AC3E}">
        <p14:creationId xmlns:p14="http://schemas.microsoft.com/office/powerpoint/2010/main" val="288078062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FEF993E-8234-4843-9823-4D27A1BEB054}" type="datetimeFigureOut">
              <a:rPr lang="en-GB" smtClean="0"/>
              <a:t>17/09/2021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7AC9AC-0B70-4B84-ABC4-A34F18F16A83}" type="slidenum">
              <a:rPr lang="en-GB" smtClean="0"/>
              <a:t>‹#›</a:t>
            </a:fld>
            <a:endParaRPr lang="en-GB"/>
          </a:p>
        </p:txBody>
      </p:sp>
    </p:spTree>
    <p:extLst>
      <p:ext uri="{BB962C8B-B14F-4D97-AF65-F5344CB8AC3E}">
        <p14:creationId xmlns:p14="http://schemas.microsoft.com/office/powerpoint/2010/main" val="916888488"/>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FEF993E-8234-4843-9823-4D27A1BEB054}" type="datetimeFigureOut">
              <a:rPr lang="en-GB" smtClean="0"/>
              <a:t>17/09/2021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7AC9AC-0B70-4B84-ABC4-A34F18F16A83}"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113649556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FEF993E-8234-4843-9823-4D27A1BEB054}" type="datetimeFigureOut">
              <a:rPr lang="en-GB" smtClean="0"/>
              <a:t>17/09/2021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7AC9AC-0B70-4B84-ABC4-A34F18F16A83}" type="slidenum">
              <a:rPr lang="en-GB" smtClean="0"/>
              <a:t>‹#›</a:t>
            </a:fld>
            <a:endParaRPr lang="en-GB"/>
          </a:p>
        </p:txBody>
      </p:sp>
    </p:spTree>
    <p:extLst>
      <p:ext uri="{BB962C8B-B14F-4D97-AF65-F5344CB8AC3E}">
        <p14:creationId xmlns:p14="http://schemas.microsoft.com/office/powerpoint/2010/main" val="117518387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FEF993E-8234-4843-9823-4D27A1BEB054}" type="datetimeFigureOut">
              <a:rPr lang="en-GB" smtClean="0"/>
              <a:t>17/09/2021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7AC9AC-0B70-4B84-ABC4-A34F18F16A83}"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744330702"/>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6FEF993E-8234-4843-9823-4D27A1BEB054}" type="datetimeFigureOut">
              <a:rPr lang="en-GB" smtClean="0"/>
              <a:t>17/09/2021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7AC9AC-0B70-4B84-ABC4-A34F18F16A83}" type="slidenum">
              <a:rPr lang="en-GB" smtClean="0"/>
              <a:t>‹#›</a:t>
            </a:fld>
            <a:endParaRPr lang="en-GB"/>
          </a:p>
        </p:txBody>
      </p:sp>
    </p:spTree>
    <p:extLst>
      <p:ext uri="{BB962C8B-B14F-4D97-AF65-F5344CB8AC3E}">
        <p14:creationId xmlns:p14="http://schemas.microsoft.com/office/powerpoint/2010/main" val="2031528283"/>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EF993E-8234-4843-9823-4D27A1BEB054}" type="datetimeFigureOut">
              <a:rPr lang="en-GB" smtClean="0"/>
              <a:t>17/09/2021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7AC9AC-0B70-4B84-ABC4-A34F18F16A83}" type="slidenum">
              <a:rPr lang="en-GB" smtClean="0"/>
              <a:t>‹#›</a:t>
            </a:fld>
            <a:endParaRPr lang="en-GB"/>
          </a:p>
        </p:txBody>
      </p:sp>
    </p:spTree>
    <p:extLst>
      <p:ext uri="{BB962C8B-B14F-4D97-AF65-F5344CB8AC3E}">
        <p14:creationId xmlns:p14="http://schemas.microsoft.com/office/powerpoint/2010/main" val="1812197038"/>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6FEF993E-8234-4843-9823-4D27A1BEB054}" type="datetimeFigureOut">
              <a:rPr lang="en-GB" smtClean="0"/>
              <a:t>17/09/2021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227AC9AC-0B70-4B84-ABC4-A34F18F16A83}" type="slidenum">
              <a:rPr lang="en-GB" smtClean="0"/>
              <a:t>‹#›</a:t>
            </a:fld>
            <a:endParaRPr lang="en-GB"/>
          </a:p>
        </p:txBody>
      </p:sp>
    </p:spTree>
    <p:extLst>
      <p:ext uri="{BB962C8B-B14F-4D97-AF65-F5344CB8AC3E}">
        <p14:creationId xmlns:p14="http://schemas.microsoft.com/office/powerpoint/2010/main" val="271300154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6FEF993E-8234-4843-9823-4D27A1BEB054}" type="datetimeFigureOut">
              <a:rPr lang="en-GB" smtClean="0"/>
              <a:t>17/09/2021</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227AC9AC-0B70-4B84-ABC4-A34F18F16A83}" type="slidenum">
              <a:rPr lang="en-GB" smtClean="0"/>
              <a:t>‹#›</a:t>
            </a:fld>
            <a:endParaRPr lang="en-GB"/>
          </a:p>
        </p:txBody>
      </p:sp>
    </p:spTree>
    <p:extLst>
      <p:ext uri="{BB962C8B-B14F-4D97-AF65-F5344CB8AC3E}">
        <p14:creationId xmlns:p14="http://schemas.microsoft.com/office/powerpoint/2010/main" val="3179584622"/>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1.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hyperlink" Target="https://www.bbc.co.uk/bitesize/topics/z2yycdm/articles/z2gk9qt" TargetMode="Externa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10.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15.jpeg"/><Relationship Id="rId1" Type="http://schemas.openxmlformats.org/officeDocument/2006/relationships/slideLayout" Target="../slideLayouts/slideLayout2.xml"/><Relationship Id="rId5" Type="http://schemas.openxmlformats.org/officeDocument/2006/relationships/image" Target="../media/image18.jpeg"/><Relationship Id="rId4" Type="http://schemas.openxmlformats.org/officeDocument/2006/relationships/image" Target="../media/image17.jpeg"/></Relationships>
</file>

<file path=ppt/slides/_rels/slide2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2.xml"/><Relationship Id="rId5" Type="http://schemas.openxmlformats.org/officeDocument/2006/relationships/image" Target="../media/image22.png"/><Relationship Id="rId4" Type="http://schemas.openxmlformats.org/officeDocument/2006/relationships/image" Target="../media/image21.png"/></Relationships>
</file>

<file path=ppt/slides/_rels/slide22.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26.jpeg"/><Relationship Id="rId4" Type="http://schemas.openxmlformats.org/officeDocument/2006/relationships/image" Target="../media/image25.jpeg"/></Relationships>
</file>

<file path=ppt/slides/_rels/slide2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eg"/><Relationship Id="rId2" Type="http://schemas.openxmlformats.org/officeDocument/2006/relationships/image" Target="../media/image23.jpeg"/><Relationship Id="rId1" Type="http://schemas.openxmlformats.org/officeDocument/2006/relationships/slideLayout" Target="../slideLayouts/slideLayout2.xml"/><Relationship Id="rId5" Type="http://schemas.openxmlformats.org/officeDocument/2006/relationships/image" Target="../media/image26.jpeg"/><Relationship Id="rId4" Type="http://schemas.openxmlformats.org/officeDocument/2006/relationships/image" Target="../media/image25.jpeg"/></Relationships>
</file>

<file path=ppt/slides/_rels/slide25.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4.jpeg"/><Relationship Id="rId2" Type="http://schemas.openxmlformats.org/officeDocument/2006/relationships/image" Target="../media/image33.jpeg"/><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35.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image" Target="../media/image37.png"/><Relationship Id="rId1" Type="http://schemas.openxmlformats.org/officeDocument/2006/relationships/slideLayout" Target="../slideLayouts/slideLayout7.xml"/><Relationship Id="rId4" Type="http://schemas.openxmlformats.org/officeDocument/2006/relationships/hyperlink" Target="https://www.bbc.co.uk/bitesize/topics/zwwp8mn/articles/zsrt4qt" TargetMode="External"/></Relationships>
</file>

<file path=ppt/slides/_rels/slide37.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1.xml.rels><?xml version="1.0" encoding="UTF-8" standalone="yes"?>
<Relationships xmlns="http://schemas.openxmlformats.org/package/2006/relationships"><Relationship Id="rId2" Type="http://schemas.openxmlformats.org/officeDocument/2006/relationships/image" Target="../media/image40.jpeg"/><Relationship Id="rId1" Type="http://schemas.openxmlformats.org/officeDocument/2006/relationships/slideLayout" Target="../slideLayouts/slideLayout4.xml"/></Relationships>
</file>

<file path=ppt/slides/_rels/slide42.xml.rels><?xml version="1.0" encoding="UTF-8" standalone="yes"?>
<Relationships xmlns="http://schemas.openxmlformats.org/package/2006/relationships"><Relationship Id="rId2" Type="http://schemas.openxmlformats.org/officeDocument/2006/relationships/image" Target="../media/image39.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2.jpe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45.png"/><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53.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D893F9-5DBC-4183-A3A5-718603F278A4}"/>
              </a:ext>
            </a:extLst>
          </p:cNvPr>
          <p:cNvSpPr>
            <a:spLocks noGrp="1"/>
          </p:cNvSpPr>
          <p:nvPr>
            <p:ph type="ctrTitle"/>
          </p:nvPr>
        </p:nvSpPr>
        <p:spPr>
          <a:xfrm>
            <a:off x="631596" y="2404534"/>
            <a:ext cx="8642407" cy="1646302"/>
          </a:xfrm>
        </p:spPr>
        <p:txBody>
          <a:bodyPr/>
          <a:lstStyle/>
          <a:p>
            <a:r>
              <a:rPr lang="en-GB" sz="4800" dirty="0">
                <a:latin typeface="Comic Sans MS" panose="030F0702030302020204" pitchFamily="66" charset="0"/>
              </a:rPr>
              <a:t>Monday 20</a:t>
            </a:r>
            <a:r>
              <a:rPr lang="en-GB" sz="4800" baseline="30000" dirty="0">
                <a:latin typeface="Comic Sans MS" panose="030F0702030302020204" pitchFamily="66" charset="0"/>
              </a:rPr>
              <a:t>th</a:t>
            </a:r>
            <a:r>
              <a:rPr lang="en-GB" sz="4800" dirty="0">
                <a:latin typeface="Comic Sans MS" panose="030F0702030302020204" pitchFamily="66" charset="0"/>
              </a:rPr>
              <a:t> September 2021</a:t>
            </a:r>
          </a:p>
        </p:txBody>
      </p:sp>
      <p:sp>
        <p:nvSpPr>
          <p:cNvPr id="3" name="Subtitle 2">
            <a:extLst>
              <a:ext uri="{FF2B5EF4-FFF2-40B4-BE49-F238E27FC236}">
                <a16:creationId xmlns:a16="http://schemas.microsoft.com/office/drawing/2014/main" id="{EBC5DF52-1322-4123-8689-6F1DEDE53984}"/>
              </a:ext>
            </a:extLst>
          </p:cNvPr>
          <p:cNvSpPr>
            <a:spLocks noGrp="1"/>
          </p:cNvSpPr>
          <p:nvPr>
            <p:ph type="subTitle" idx="1"/>
          </p:nvPr>
        </p:nvSpPr>
        <p:spPr>
          <a:xfrm>
            <a:off x="631596" y="4050833"/>
            <a:ext cx="8642407" cy="1096899"/>
          </a:xfrm>
        </p:spPr>
        <p:txBody>
          <a:bodyPr>
            <a:norm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C: Newspaper Reports</a:t>
            </a:r>
          </a:p>
        </p:txBody>
      </p:sp>
    </p:spTree>
    <p:extLst>
      <p:ext uri="{BB962C8B-B14F-4D97-AF65-F5344CB8AC3E}">
        <p14:creationId xmlns:p14="http://schemas.microsoft.com/office/powerpoint/2010/main" val="360376990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F500932D-D490-444B-845D-C5FB6D825195}"/>
              </a:ext>
            </a:extLst>
          </p:cNvPr>
          <p:cNvSpPr>
            <a:spLocks noGrp="1"/>
          </p:cNvSpPr>
          <p:nvPr>
            <p:ph idx="1"/>
          </p:nvPr>
        </p:nvSpPr>
        <p:spPr>
          <a:xfrm>
            <a:off x="686760" y="642873"/>
            <a:ext cx="8596668" cy="3880773"/>
          </a:xfrm>
        </p:spPr>
        <p:txBody>
          <a:bodyPr>
            <a:normAutofit/>
          </a:bodyPr>
          <a:lstStyle/>
          <a:p>
            <a:r>
              <a:rPr lang="en-GB" sz="2100" dirty="0">
                <a:latin typeface="Comic Sans MS" panose="030F0702030302020204" pitchFamily="66" charset="0"/>
              </a:rPr>
              <a:t>What type of information could I read about in a newspaper?</a:t>
            </a:r>
          </a:p>
          <a:p>
            <a:r>
              <a:rPr lang="en-GB" sz="2100" dirty="0">
                <a:latin typeface="Comic Sans MS" panose="030F0702030302020204" pitchFamily="66" charset="0"/>
              </a:rPr>
              <a:t>What language would I expect to read in this type of text?</a:t>
            </a:r>
          </a:p>
        </p:txBody>
      </p:sp>
      <p:pic>
        <p:nvPicPr>
          <p:cNvPr id="1026" name="Picture 2" descr="A look back at 2020 in Bracknell | Bracknell News">
            <a:extLst>
              <a:ext uri="{FF2B5EF4-FFF2-40B4-BE49-F238E27FC236}">
                <a16:creationId xmlns:a16="http://schemas.microsoft.com/office/drawing/2014/main" id="{40CBD1A8-B619-447C-B66B-88A56C6C2BE2}"/>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865938" y="1871220"/>
            <a:ext cx="4036751" cy="4986779"/>
          </a:xfrm>
          <a:prstGeom prst="rect">
            <a:avLst/>
          </a:prstGeom>
          <a:noFill/>
          <a:extLst>
            <a:ext uri="{909E8E84-426E-40DD-AFC4-6F175D3DCCD1}">
              <a14:hiddenFill xmlns:a14="http://schemas.microsoft.com/office/drawing/2010/main">
                <a:solidFill>
                  <a:srgbClr val="FFFFFF"/>
                </a:solidFill>
              </a14:hiddenFill>
            </a:ext>
          </a:extLst>
        </p:spPr>
      </p:pic>
      <p:pic>
        <p:nvPicPr>
          <p:cNvPr id="1028" name="Picture 4" descr="Newspaper Metro (United Kingdom). Newspapers in United Kingdom. Thursday&amp;#39;s  edition, April 8 of 2021. Kiosko.net">
            <a:extLst>
              <a:ext uri="{FF2B5EF4-FFF2-40B4-BE49-F238E27FC236}">
                <a16:creationId xmlns:a16="http://schemas.microsoft.com/office/drawing/2014/main" id="{3FC2E40F-C168-4D5D-9109-9077E0F87BD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r="4990" b="4427"/>
          <a:stretch/>
        </p:blipFill>
        <p:spPr bwMode="auto">
          <a:xfrm>
            <a:off x="554863" y="1871221"/>
            <a:ext cx="3930336" cy="49867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25130360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E2388BC-D97A-451B-B238-F603BF3D9C5D}"/>
              </a:ext>
            </a:extLst>
          </p:cNvPr>
          <p:cNvSpPr>
            <a:spLocks noGrp="1"/>
          </p:cNvSpPr>
          <p:nvPr>
            <p:ph idx="1"/>
          </p:nvPr>
        </p:nvSpPr>
        <p:spPr>
          <a:xfrm>
            <a:off x="677334" y="2160589"/>
            <a:ext cx="6760414" cy="3880773"/>
          </a:xfrm>
        </p:spPr>
        <p:txBody>
          <a:bodyPr>
            <a:normAutofit/>
          </a:bodyPr>
          <a:lstStyle/>
          <a:p>
            <a:r>
              <a:rPr lang="en-GB" sz="2100" dirty="0">
                <a:latin typeface="Comic Sans MS" panose="030F0702030302020204" pitchFamily="66" charset="0"/>
              </a:rPr>
              <a:t>Read the article and think about what you have read.</a:t>
            </a:r>
          </a:p>
        </p:txBody>
      </p:sp>
      <p:pic>
        <p:nvPicPr>
          <p:cNvPr id="4" name="Picture 3">
            <a:extLst>
              <a:ext uri="{FF2B5EF4-FFF2-40B4-BE49-F238E27FC236}">
                <a16:creationId xmlns:a16="http://schemas.microsoft.com/office/drawing/2014/main" id="{1B71A910-81CC-485D-ADD3-80D99CD430F3}"/>
              </a:ext>
            </a:extLst>
          </p:cNvPr>
          <p:cNvPicPr>
            <a:picLocks noChangeAspect="1"/>
          </p:cNvPicPr>
          <p:nvPr/>
        </p:nvPicPr>
        <p:blipFill rotWithShape="1">
          <a:blip r:embed="rId2"/>
          <a:srcRect l="31237" t="26391" r="47809" b="11909"/>
          <a:stretch/>
        </p:blipFill>
        <p:spPr>
          <a:xfrm>
            <a:off x="7437748" y="-1"/>
            <a:ext cx="4754253" cy="6875397"/>
          </a:xfrm>
          <a:prstGeom prst="rect">
            <a:avLst/>
          </a:prstGeom>
        </p:spPr>
      </p:pic>
    </p:spTree>
    <p:extLst>
      <p:ext uri="{BB962C8B-B14F-4D97-AF65-F5344CB8AC3E}">
        <p14:creationId xmlns:p14="http://schemas.microsoft.com/office/powerpoint/2010/main" val="56264296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81920A2-40CA-4E1D-B7D0-DF0A54772D49}"/>
              </a:ext>
            </a:extLst>
          </p:cNvPr>
          <p:cNvSpPr>
            <a:spLocks noGrp="1"/>
          </p:cNvSpPr>
          <p:nvPr>
            <p:ph idx="1"/>
          </p:nvPr>
        </p:nvSpPr>
        <p:spPr>
          <a:xfrm>
            <a:off x="677334" y="3996965"/>
            <a:ext cx="8596668" cy="2044397"/>
          </a:xfrm>
        </p:spPr>
        <p:txBody>
          <a:bodyPr>
            <a:normAutofit/>
          </a:bodyPr>
          <a:lstStyle/>
          <a:p>
            <a:r>
              <a:rPr lang="en-GB" sz="2100" dirty="0">
                <a:latin typeface="Comic Sans MS" panose="030F0702030302020204" pitchFamily="66" charset="0"/>
              </a:rPr>
              <a:t>What is the purpose of newspapers?</a:t>
            </a:r>
          </a:p>
          <a:p>
            <a:r>
              <a:rPr lang="en-GB" sz="2100" dirty="0">
                <a:latin typeface="Comic Sans MS" panose="030F0702030302020204" pitchFamily="66" charset="0"/>
              </a:rPr>
              <a:t>What are the features of newspapers?</a:t>
            </a:r>
          </a:p>
          <a:p>
            <a:endParaRPr lang="en-GB" sz="2100" dirty="0">
              <a:latin typeface="Comic Sans MS" panose="030F0702030302020204" pitchFamily="66" charset="0"/>
            </a:endParaRPr>
          </a:p>
          <a:p>
            <a:r>
              <a:rPr lang="en-GB" sz="2100" dirty="0">
                <a:latin typeface="Comic Sans MS" panose="030F0702030302020204" pitchFamily="66" charset="0"/>
              </a:rPr>
              <a:t>Create a bubble map of your ideas!</a:t>
            </a:r>
          </a:p>
        </p:txBody>
      </p:sp>
      <p:pic>
        <p:nvPicPr>
          <p:cNvPr id="7" name="Picture 2" descr="Thinking Clip Art Brain , Transparent Cartoon, Free Cliparts &amp;amp; Silhouettes  - NetClipart">
            <a:extLst>
              <a:ext uri="{FF2B5EF4-FFF2-40B4-BE49-F238E27FC236}">
                <a16:creationId xmlns:a16="http://schemas.microsoft.com/office/drawing/2014/main" id="{CBE60471-80CF-4D33-BD4E-9DB96D8AD456}"/>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2694026" y="175181"/>
            <a:ext cx="4563283" cy="32538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9242129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245D25-67D4-4333-9C82-F90903E11642}"/>
              </a:ext>
            </a:extLst>
          </p:cNvPr>
          <p:cNvSpPr>
            <a:spLocks noGrp="1"/>
          </p:cNvSpPr>
          <p:nvPr>
            <p:ph type="title"/>
          </p:nvPr>
        </p:nvSpPr>
        <p:spPr/>
        <p:txBody>
          <a:bodyPr/>
          <a:lstStyle/>
          <a:p>
            <a:pPr algn="ctr"/>
            <a:r>
              <a:rPr lang="en-GB" dirty="0">
                <a:latin typeface="Comic Sans MS" panose="030F0702030302020204" pitchFamily="66" charset="0"/>
              </a:rPr>
              <a:t>How is a newspaper report different to other types of writing?</a:t>
            </a:r>
          </a:p>
        </p:txBody>
      </p:sp>
      <p:pic>
        <p:nvPicPr>
          <p:cNvPr id="4098" name="Picture 2" descr="Thinking Clip Art Brain , Transparent Cartoon, Free Cliparts &amp;amp; Silhouettes  - NetClipart">
            <a:extLst>
              <a:ext uri="{FF2B5EF4-FFF2-40B4-BE49-F238E27FC236}">
                <a16:creationId xmlns:a16="http://schemas.microsoft.com/office/drawing/2014/main" id="{403C90CC-E6D8-4414-AB67-DB0978174206}"/>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5565425" y="3714159"/>
            <a:ext cx="4563283" cy="32538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2157680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C28E86C-F08F-4E5B-8A72-DFBCCACEB3F2}"/>
              </a:ext>
            </a:extLst>
          </p:cNvPr>
          <p:cNvSpPr>
            <a:spLocks noGrp="1"/>
          </p:cNvSpPr>
          <p:nvPr>
            <p:ph type="title"/>
          </p:nvPr>
        </p:nvSpPr>
        <p:spPr/>
        <p:txBody>
          <a:bodyPr>
            <a:normAutofit/>
          </a:bodyPr>
          <a:lstStyle/>
          <a:p>
            <a:r>
              <a:rPr lang="en-US" sz="2000" u="sng" dirty="0">
                <a:latin typeface="Comic Sans MS" panose="030F0702030302020204" pitchFamily="66" charset="0"/>
                <a:hlinkClick r:id="rId2"/>
              </a:rPr>
              <a:t>https://www.bbc.co.uk/bitesize/topics/z2yycdm/articles/z2gk9qt</a:t>
            </a:r>
            <a:r>
              <a:rPr lang="en-US" sz="2000" u="sng" dirty="0">
                <a:latin typeface="Comic Sans MS" panose="030F0702030302020204" pitchFamily="66" charset="0"/>
              </a:rPr>
              <a:t> </a:t>
            </a:r>
            <a:endParaRPr lang="en-GB" sz="2000" dirty="0">
              <a:latin typeface="Comic Sans MS" panose="030F0702030302020204" pitchFamily="66" charset="0"/>
            </a:endParaRPr>
          </a:p>
        </p:txBody>
      </p:sp>
      <p:pic>
        <p:nvPicPr>
          <p:cNvPr id="4" name="Picture 3">
            <a:extLst>
              <a:ext uri="{FF2B5EF4-FFF2-40B4-BE49-F238E27FC236}">
                <a16:creationId xmlns:a16="http://schemas.microsoft.com/office/drawing/2014/main" id="{6C140491-10D3-4428-9E37-28742F820B0D}"/>
              </a:ext>
            </a:extLst>
          </p:cNvPr>
          <p:cNvPicPr>
            <a:picLocks noChangeAspect="1"/>
          </p:cNvPicPr>
          <p:nvPr/>
        </p:nvPicPr>
        <p:blipFill rotWithShape="1">
          <a:blip r:embed="rId3"/>
          <a:srcRect l="17474" t="18693" r="18273" b="8890"/>
          <a:stretch/>
        </p:blipFill>
        <p:spPr>
          <a:xfrm>
            <a:off x="1058831" y="1527142"/>
            <a:ext cx="7833674" cy="4966356"/>
          </a:xfrm>
          <a:prstGeom prst="rect">
            <a:avLst/>
          </a:prstGeom>
        </p:spPr>
      </p:pic>
    </p:spTree>
    <p:extLst>
      <p:ext uri="{BB962C8B-B14F-4D97-AF65-F5344CB8AC3E}">
        <p14:creationId xmlns:p14="http://schemas.microsoft.com/office/powerpoint/2010/main" val="5758042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82E988C-2355-4867-8649-43056EC4F094}"/>
              </a:ext>
            </a:extLst>
          </p:cNvPr>
          <p:cNvSpPr>
            <a:spLocks noGrp="1"/>
          </p:cNvSpPr>
          <p:nvPr>
            <p:ph type="title"/>
          </p:nvPr>
        </p:nvSpPr>
        <p:spPr>
          <a:xfrm>
            <a:off x="677334" y="807563"/>
            <a:ext cx="8596668" cy="1320800"/>
          </a:xfrm>
        </p:spPr>
        <p:txBody>
          <a:bodyPr>
            <a:normAutofit/>
          </a:bodyPr>
          <a:lstStyle/>
          <a:p>
            <a:r>
              <a:rPr lang="en-GB" sz="3200" b="1" dirty="0">
                <a:latin typeface="Comic Sans MS" panose="030F0702030302020204" pitchFamily="66" charset="0"/>
              </a:rPr>
              <a:t>The key features of a newspaper report</a:t>
            </a:r>
            <a:endParaRPr lang="en-GB" sz="3200"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33C8B7EF-7112-4697-B166-7CF493021252}"/>
              </a:ext>
            </a:extLst>
          </p:cNvPr>
          <p:cNvSpPr>
            <a:spLocks noGrp="1"/>
          </p:cNvSpPr>
          <p:nvPr>
            <p:ph idx="1"/>
          </p:nvPr>
        </p:nvSpPr>
        <p:spPr>
          <a:xfrm>
            <a:off x="677334" y="2243579"/>
            <a:ext cx="8596668" cy="4353964"/>
          </a:xfrm>
        </p:spPr>
        <p:txBody>
          <a:bodyPr>
            <a:noAutofit/>
          </a:bodyPr>
          <a:lstStyle/>
          <a:p>
            <a:r>
              <a:rPr lang="en-GB" sz="2100" b="1" dirty="0">
                <a:latin typeface="Comic Sans MS" panose="030F0702030302020204" pitchFamily="66" charset="0"/>
              </a:rPr>
              <a:t>Newspaper name: </a:t>
            </a:r>
            <a:r>
              <a:rPr lang="en-GB" sz="2100" dirty="0">
                <a:latin typeface="Comic Sans MS" panose="030F0702030302020204" pitchFamily="66" charset="0"/>
              </a:rPr>
              <a:t>the name of the newspaper is always at the top of the page.</a:t>
            </a:r>
          </a:p>
          <a:p>
            <a:r>
              <a:rPr lang="en-GB" sz="2100" b="1" dirty="0">
                <a:latin typeface="Comic Sans MS" panose="030F0702030302020204" pitchFamily="66" charset="0"/>
              </a:rPr>
              <a:t>Headline: </a:t>
            </a:r>
            <a:r>
              <a:rPr lang="en-GB" sz="2100" dirty="0">
                <a:latin typeface="Comic Sans MS" panose="030F0702030302020204" pitchFamily="66" charset="0"/>
              </a:rPr>
              <a:t>a headline is an eye-catching title for your story, which summarises the information in just a few words. </a:t>
            </a:r>
          </a:p>
          <a:p>
            <a:r>
              <a:rPr lang="en-GB" sz="2100" b="1" dirty="0">
                <a:latin typeface="Comic Sans MS" panose="030F0702030302020204" pitchFamily="66" charset="0"/>
              </a:rPr>
              <a:t>Short subtitle: </a:t>
            </a:r>
            <a:r>
              <a:rPr lang="en-GB" sz="2100" dirty="0">
                <a:latin typeface="Comic Sans MS" panose="030F0702030302020204" pitchFamily="66" charset="0"/>
              </a:rPr>
              <a:t>the subtitle is a short title that gives more information about the report.</a:t>
            </a:r>
          </a:p>
          <a:p>
            <a:r>
              <a:rPr lang="en-GB" sz="2100" b="1" dirty="0">
                <a:latin typeface="Comic Sans MS" panose="030F0702030302020204" pitchFamily="66" charset="0"/>
              </a:rPr>
              <a:t>Pictures:</a:t>
            </a:r>
            <a:r>
              <a:rPr lang="en-GB" sz="2100" dirty="0">
                <a:latin typeface="Comic Sans MS" panose="030F0702030302020204" pitchFamily="66" charset="0"/>
              </a:rPr>
              <a:t> pictures usually have captions beneath them to explain what is being shown.</a:t>
            </a:r>
          </a:p>
          <a:p>
            <a:r>
              <a:rPr lang="en-GB" sz="2100" b="1" dirty="0">
                <a:latin typeface="Comic Sans MS" panose="030F0702030302020204" pitchFamily="66" charset="0"/>
              </a:rPr>
              <a:t>Conclusion paragraph: </a:t>
            </a:r>
            <a:r>
              <a:rPr lang="en-GB" sz="2100" dirty="0">
                <a:latin typeface="Comic Sans MS" panose="030F0702030302020204" pitchFamily="66" charset="0"/>
              </a:rPr>
              <a:t>the conclusion paragraph can explain what might happen next.</a:t>
            </a:r>
          </a:p>
          <a:p>
            <a:endParaRPr lang="en-GB" sz="2100" dirty="0">
              <a:latin typeface="Comic Sans MS" panose="030F0702030302020204" pitchFamily="66" charset="0"/>
            </a:endParaRPr>
          </a:p>
        </p:txBody>
      </p:sp>
      <p:pic>
        <p:nvPicPr>
          <p:cNvPr id="4" name="Picture 4" descr="The Newspaper Reports Teaching Pack | Articles for kids, News articles for  kids, Newspaper report">
            <a:extLst>
              <a:ext uri="{FF2B5EF4-FFF2-40B4-BE49-F238E27FC236}">
                <a16:creationId xmlns:a16="http://schemas.microsoft.com/office/drawing/2014/main" id="{4B42C163-00AF-4921-9507-B42A5980886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23102" y="0"/>
            <a:ext cx="3168897" cy="22435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805109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CD8C83B-0F51-4E48-B49F-B92943CF3604}"/>
              </a:ext>
            </a:extLst>
          </p:cNvPr>
          <p:cNvSpPr>
            <a:spLocks noGrp="1"/>
          </p:cNvSpPr>
          <p:nvPr>
            <p:ph type="title"/>
          </p:nvPr>
        </p:nvSpPr>
        <p:spPr/>
        <p:txBody>
          <a:bodyPr>
            <a:normAutofit/>
          </a:bodyPr>
          <a:lstStyle/>
          <a:p>
            <a:r>
              <a:rPr lang="en-GB" b="1" dirty="0">
                <a:latin typeface="Comic Sans MS" panose="030F0702030302020204" pitchFamily="66" charset="0"/>
              </a:rPr>
              <a:t>Writing style in newspaper articles</a:t>
            </a:r>
            <a:endParaRPr lang="en-GB" dirty="0">
              <a:latin typeface="Comic Sans MS" panose="030F0702030302020204" pitchFamily="66" charset="0"/>
            </a:endParaRPr>
          </a:p>
        </p:txBody>
      </p:sp>
      <p:sp>
        <p:nvSpPr>
          <p:cNvPr id="3" name="Content Placeholder 2">
            <a:extLst>
              <a:ext uri="{FF2B5EF4-FFF2-40B4-BE49-F238E27FC236}">
                <a16:creationId xmlns:a16="http://schemas.microsoft.com/office/drawing/2014/main" id="{8E4970A6-F7DF-4E98-87C3-3B8DA5CFB3F1}"/>
              </a:ext>
            </a:extLst>
          </p:cNvPr>
          <p:cNvSpPr>
            <a:spLocks noGrp="1"/>
          </p:cNvSpPr>
          <p:nvPr>
            <p:ph idx="1"/>
          </p:nvPr>
        </p:nvSpPr>
        <p:spPr>
          <a:xfrm>
            <a:off x="507651" y="1717530"/>
            <a:ext cx="8766351" cy="3880773"/>
          </a:xfrm>
        </p:spPr>
        <p:txBody>
          <a:bodyPr>
            <a:noAutofit/>
          </a:bodyPr>
          <a:lstStyle/>
          <a:p>
            <a:r>
              <a:rPr lang="en-GB" sz="1900" b="1" dirty="0">
                <a:latin typeface="Comic Sans MS" panose="030F0702030302020204" pitchFamily="66" charset="0"/>
              </a:rPr>
              <a:t>5Ws: </a:t>
            </a:r>
            <a:r>
              <a:rPr lang="en-GB" sz="1900" dirty="0">
                <a:latin typeface="Comic Sans MS" panose="030F0702030302020204" pitchFamily="66" charset="0"/>
              </a:rPr>
              <a:t>the first paragraph should contain all of the 5Ws - what, where, when, who and why.</a:t>
            </a:r>
          </a:p>
          <a:p>
            <a:r>
              <a:rPr lang="en-GB" sz="1900" b="1" dirty="0">
                <a:latin typeface="Comic Sans MS" panose="030F0702030302020204" pitchFamily="66" charset="0"/>
              </a:rPr>
              <a:t>Clear paragraphs: </a:t>
            </a:r>
            <a:r>
              <a:rPr lang="en-GB" sz="1900" dirty="0">
                <a:latin typeface="Comic Sans MS" panose="030F0702030302020204" pitchFamily="66" charset="0"/>
              </a:rPr>
              <a:t>each paragraph should give more detail about the story and be presented in a clear way.</a:t>
            </a:r>
          </a:p>
          <a:p>
            <a:r>
              <a:rPr lang="en-GB" sz="1900" b="1" dirty="0">
                <a:latin typeface="Comic Sans MS" panose="030F0702030302020204" pitchFamily="66" charset="0"/>
              </a:rPr>
              <a:t>Speech: </a:t>
            </a:r>
            <a:r>
              <a:rPr lang="en-GB" sz="1900" dirty="0">
                <a:latin typeface="Comic Sans MS" panose="030F0702030302020204" pitchFamily="66" charset="0"/>
              </a:rPr>
              <a:t>can be used to show the what other people have said about the event.</a:t>
            </a:r>
          </a:p>
          <a:p>
            <a:r>
              <a:rPr lang="en-GB" sz="1900" b="1" dirty="0">
                <a:latin typeface="Comic Sans MS" panose="030F0702030302020204" pitchFamily="66" charset="0"/>
              </a:rPr>
              <a:t>Facts: </a:t>
            </a:r>
            <a:r>
              <a:rPr lang="en-GB" sz="1900" dirty="0">
                <a:latin typeface="Comic Sans MS" panose="030F0702030302020204" pitchFamily="66" charset="0"/>
              </a:rPr>
              <a:t>facts or statistics can be used to support your points and avoid using your own opinion.</a:t>
            </a:r>
          </a:p>
          <a:p>
            <a:r>
              <a:rPr lang="en-GB" sz="1900" b="1" dirty="0">
                <a:latin typeface="Comic Sans MS" panose="030F0702030302020204" pitchFamily="66" charset="0"/>
              </a:rPr>
              <a:t>Formal language:</a:t>
            </a:r>
            <a:r>
              <a:rPr lang="en-GB" sz="1900" dirty="0">
                <a:latin typeface="Comic Sans MS" panose="030F0702030302020204" pitchFamily="66" charset="0"/>
              </a:rPr>
              <a:t> avoid chatty, friendly language in your report as it should be written to inform.</a:t>
            </a:r>
          </a:p>
          <a:p>
            <a:r>
              <a:rPr lang="en-GB" sz="1900" b="1" dirty="0">
                <a:latin typeface="Comic Sans MS" panose="030F0702030302020204" pitchFamily="66" charset="0"/>
              </a:rPr>
              <a:t>Third person: </a:t>
            </a:r>
            <a:r>
              <a:rPr lang="en-GB" sz="1900" dirty="0">
                <a:latin typeface="Comic Sans MS" panose="030F0702030302020204" pitchFamily="66" charset="0"/>
              </a:rPr>
              <a:t>newspaper reports are written in the third person using the names of those involved and pronouns such as ‘he’, ‘she’ or ‘they’.</a:t>
            </a:r>
          </a:p>
          <a:p>
            <a:r>
              <a:rPr lang="en-GB" sz="1900" b="1" dirty="0">
                <a:latin typeface="Comic Sans MS" panose="030F0702030302020204" pitchFamily="66" charset="0"/>
              </a:rPr>
              <a:t>Past tense: </a:t>
            </a:r>
            <a:r>
              <a:rPr lang="en-GB" sz="1900" dirty="0">
                <a:latin typeface="Comic Sans MS" panose="030F0702030302020204" pitchFamily="66" charset="0"/>
              </a:rPr>
              <a:t>the main part of the report should be written in the past as the event has already happened.</a:t>
            </a:r>
          </a:p>
          <a:p>
            <a:endParaRPr lang="en-GB" sz="1900" dirty="0">
              <a:latin typeface="Comic Sans MS" panose="030F0702030302020204" pitchFamily="66" charset="0"/>
            </a:endParaRPr>
          </a:p>
        </p:txBody>
      </p:sp>
      <p:pic>
        <p:nvPicPr>
          <p:cNvPr id="5124" name="Picture 4" descr="The Newspaper Reports Teaching Pack | Articles for kids, News articles for  kids, Newspaper report">
            <a:extLst>
              <a:ext uri="{FF2B5EF4-FFF2-40B4-BE49-F238E27FC236}">
                <a16:creationId xmlns:a16="http://schemas.microsoft.com/office/drawing/2014/main" id="{0B27BADE-1D31-4025-8BFA-A33EC26D0A8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23102" y="0"/>
            <a:ext cx="3168897" cy="224357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0185190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C06273-F4B9-406F-AA64-748F2D634BB3}"/>
              </a:ext>
            </a:extLst>
          </p:cNvPr>
          <p:cNvSpPr>
            <a:spLocks noGrp="1"/>
          </p:cNvSpPr>
          <p:nvPr>
            <p:ph type="title"/>
          </p:nvPr>
        </p:nvSpPr>
        <p:spPr>
          <a:xfrm>
            <a:off x="677334" y="336223"/>
            <a:ext cx="8596668" cy="1320800"/>
          </a:xfrm>
        </p:spPr>
        <p:txBody>
          <a:bodyPr/>
          <a:lstStyle/>
          <a:p>
            <a:pPr algn="ctr"/>
            <a:r>
              <a:rPr lang="en-GB" dirty="0">
                <a:latin typeface="Comic Sans MS" panose="030F0702030302020204" pitchFamily="66" charset="0"/>
              </a:rPr>
              <a:t>Newspaper articles try to answer </a:t>
            </a:r>
            <a:br>
              <a:rPr lang="en-GB" dirty="0">
                <a:latin typeface="Comic Sans MS" panose="030F0702030302020204" pitchFamily="66" charset="0"/>
              </a:rPr>
            </a:br>
            <a:r>
              <a:rPr lang="en-GB" dirty="0">
                <a:latin typeface="Comic Sans MS" panose="030F0702030302020204" pitchFamily="66" charset="0"/>
              </a:rPr>
              <a:t>five ‘W’ questions.</a:t>
            </a:r>
          </a:p>
        </p:txBody>
      </p:sp>
      <p:sp>
        <p:nvSpPr>
          <p:cNvPr id="3" name="Content Placeholder 2">
            <a:extLst>
              <a:ext uri="{FF2B5EF4-FFF2-40B4-BE49-F238E27FC236}">
                <a16:creationId xmlns:a16="http://schemas.microsoft.com/office/drawing/2014/main" id="{07C3AD45-4190-4DC9-A973-AE7493EDBB5F}"/>
              </a:ext>
            </a:extLst>
          </p:cNvPr>
          <p:cNvSpPr>
            <a:spLocks noGrp="1"/>
          </p:cNvSpPr>
          <p:nvPr>
            <p:ph idx="1"/>
          </p:nvPr>
        </p:nvSpPr>
        <p:spPr>
          <a:xfrm>
            <a:off x="677334" y="6076795"/>
            <a:ext cx="8596668" cy="781205"/>
          </a:xfrm>
        </p:spPr>
        <p:txBody>
          <a:bodyPr>
            <a:normAutofit/>
          </a:bodyPr>
          <a:lstStyle/>
          <a:p>
            <a:r>
              <a:rPr lang="en-GB" sz="2100" dirty="0">
                <a:latin typeface="Comic Sans MS" panose="030F0702030302020204" pitchFamily="66" charset="0"/>
              </a:rPr>
              <a:t>Look back at the newspaper example from earlier and try to answer the 5 ‘W’ questions based on what you have read. </a:t>
            </a:r>
          </a:p>
        </p:txBody>
      </p:sp>
      <p:pic>
        <p:nvPicPr>
          <p:cNvPr id="6146" name="Picture 2" descr="The Five W&amp;#39;s of Content Strategy - Flying Cork">
            <a:extLst>
              <a:ext uri="{FF2B5EF4-FFF2-40B4-BE49-F238E27FC236}">
                <a16:creationId xmlns:a16="http://schemas.microsoft.com/office/drawing/2014/main" id="{A6F73C86-10EC-4272-9BFE-74F474E4CD41}"/>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1765743" y="1428750"/>
            <a:ext cx="6419850" cy="48196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3989371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B65D6487-2371-4A03-8911-3861A2F1963C}"/>
              </a:ext>
            </a:extLst>
          </p:cNvPr>
          <p:cNvPicPr>
            <a:picLocks noChangeAspect="1"/>
          </p:cNvPicPr>
          <p:nvPr/>
        </p:nvPicPr>
        <p:blipFill rotWithShape="1">
          <a:blip r:embed="rId2"/>
          <a:srcRect l="23099" t="22262" r="21923" b="12941"/>
          <a:stretch/>
        </p:blipFill>
        <p:spPr>
          <a:xfrm>
            <a:off x="0" y="0"/>
            <a:ext cx="12192000" cy="6862084"/>
          </a:xfrm>
          <a:prstGeom prst="rect">
            <a:avLst/>
          </a:prstGeom>
        </p:spPr>
      </p:pic>
    </p:spTree>
    <p:extLst>
      <p:ext uri="{BB962C8B-B14F-4D97-AF65-F5344CB8AC3E}">
        <p14:creationId xmlns:p14="http://schemas.microsoft.com/office/powerpoint/2010/main" val="352786948"/>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FFAAA2-EE95-4D64-9FDC-26646228688C}"/>
              </a:ext>
            </a:extLst>
          </p:cNvPr>
          <p:cNvSpPr>
            <a:spLocks noGrp="1"/>
          </p:cNvSpPr>
          <p:nvPr>
            <p:ph type="title"/>
          </p:nvPr>
        </p:nvSpPr>
        <p:spPr/>
        <p:txBody>
          <a:bodyPr>
            <a:normAutofit/>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B1BB8E9F-3620-4737-B2F3-9FF72DD4520C}"/>
              </a:ext>
            </a:extLst>
          </p:cNvPr>
          <p:cNvSpPr>
            <a:spLocks noGrp="1"/>
          </p:cNvSpPr>
          <p:nvPr>
            <p:ph idx="1"/>
          </p:nvPr>
        </p:nvSpPr>
        <p:spPr/>
        <p:txBody>
          <a:bodyPr>
            <a:normAutofit lnSpcReduction="10000"/>
          </a:bodyPr>
          <a:lstStyle/>
          <a:p>
            <a:r>
              <a:rPr lang="en-GB" sz="2100" dirty="0">
                <a:latin typeface="Comic Sans MS" panose="030F0702030302020204" pitchFamily="66" charset="0"/>
              </a:rPr>
              <a:t>Look at the example newspaper article and highlight/annotate the features of newspapers that you have found.</a:t>
            </a:r>
          </a:p>
          <a:p>
            <a:endParaRPr lang="en-GB" sz="2100" dirty="0">
              <a:latin typeface="Comic Sans MS" panose="030F0702030302020204" pitchFamily="66" charset="0"/>
            </a:endParaRPr>
          </a:p>
          <a:p>
            <a:r>
              <a:rPr lang="en-GB" sz="2100" b="1" dirty="0">
                <a:latin typeface="Comic Sans MS" panose="030F0702030302020204" pitchFamily="66" charset="0"/>
              </a:rPr>
              <a:t>Snorkelling/Diving</a:t>
            </a:r>
            <a:r>
              <a:rPr lang="en-GB" sz="2100" dirty="0">
                <a:latin typeface="Comic Sans MS" panose="030F0702030302020204" pitchFamily="66" charset="0"/>
              </a:rPr>
              <a:t> – try to explain the purpose of the features you are labelling, e.g. </a:t>
            </a:r>
            <a:r>
              <a:rPr lang="en-GB" sz="2100" i="1" dirty="0">
                <a:latin typeface="Comic Sans MS" panose="030F0702030302020204" pitchFamily="66" charset="0"/>
              </a:rPr>
              <a:t>The headline summarises the information in just a few words.</a:t>
            </a:r>
            <a:endParaRPr lang="en-GB" sz="2100" dirty="0">
              <a:latin typeface="Comic Sans MS" panose="030F0702030302020204" pitchFamily="66" charset="0"/>
            </a:endParaRPr>
          </a:p>
          <a:p>
            <a:endParaRPr lang="en-GB" sz="2100" b="1" dirty="0">
              <a:latin typeface="Comic Sans MS" panose="030F0702030302020204" pitchFamily="66" charset="0"/>
            </a:endParaRPr>
          </a:p>
          <a:p>
            <a:r>
              <a:rPr lang="en-GB" sz="2100" b="1" dirty="0">
                <a:solidFill>
                  <a:srgbClr val="FF0000"/>
                </a:solidFill>
                <a:latin typeface="Comic Sans MS" panose="030F0702030302020204" pitchFamily="66" charset="0"/>
              </a:rPr>
              <a:t>Red Pen: </a:t>
            </a:r>
            <a:r>
              <a:rPr lang="en-GB" sz="2100" dirty="0">
                <a:solidFill>
                  <a:srgbClr val="FF0000"/>
                </a:solidFill>
                <a:latin typeface="Comic Sans MS" panose="030F0702030302020204" pitchFamily="66" charset="0"/>
              </a:rPr>
              <a:t>What is the purpose of newspaper texts? </a:t>
            </a:r>
          </a:p>
          <a:p>
            <a:pPr lvl="1"/>
            <a:r>
              <a:rPr lang="en-GB" sz="2100" dirty="0">
                <a:solidFill>
                  <a:srgbClr val="FF0000"/>
                </a:solidFill>
                <a:latin typeface="Comic Sans MS" panose="030F0702030302020204" pitchFamily="66" charset="0"/>
              </a:rPr>
              <a:t>How do they go about fulfilling this? </a:t>
            </a:r>
          </a:p>
          <a:p>
            <a:pPr lvl="1"/>
            <a:r>
              <a:rPr lang="en-GB" sz="2100" dirty="0">
                <a:solidFill>
                  <a:srgbClr val="FF0000"/>
                </a:solidFill>
                <a:latin typeface="Comic Sans MS" panose="030F0702030302020204" pitchFamily="66" charset="0"/>
              </a:rPr>
              <a:t>Which reports are more interesting and engaging? Why? </a:t>
            </a:r>
          </a:p>
        </p:txBody>
      </p:sp>
    </p:spTree>
    <p:extLst>
      <p:ext uri="{BB962C8B-B14F-4D97-AF65-F5344CB8AC3E}">
        <p14:creationId xmlns:p14="http://schemas.microsoft.com/office/powerpoint/2010/main" val="250055989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FD71A13A-8315-43C5-BE71-365AB6605B3B}"/>
              </a:ext>
            </a:extLst>
          </p:cNvPr>
          <p:cNvSpPr>
            <a:spLocks noGrp="1"/>
          </p:cNvSpPr>
          <p:nvPr>
            <p:ph type="ctrTitle"/>
          </p:nvPr>
        </p:nvSpPr>
        <p:spPr>
          <a:xfrm>
            <a:off x="537328" y="2404534"/>
            <a:ext cx="8736675" cy="1646302"/>
          </a:xfrm>
        </p:spPr>
        <p:txBody>
          <a:bodyPr/>
          <a:lstStyle/>
          <a:p>
            <a:r>
              <a:rPr lang="en-GB" sz="4800" dirty="0">
                <a:latin typeface="Comic Sans MS" panose="030F0702030302020204" pitchFamily="66" charset="0"/>
              </a:rPr>
              <a:t>Tuesday 21</a:t>
            </a:r>
            <a:r>
              <a:rPr lang="en-GB" sz="4800" baseline="30000" dirty="0">
                <a:latin typeface="Comic Sans MS" panose="030F0702030302020204" pitchFamily="66" charset="0"/>
              </a:rPr>
              <a:t>st</a:t>
            </a:r>
            <a:r>
              <a:rPr lang="en-GB" sz="4800" dirty="0">
                <a:latin typeface="Comic Sans MS" panose="030F0702030302020204" pitchFamily="66" charset="0"/>
              </a:rPr>
              <a:t> September 2021</a:t>
            </a:r>
          </a:p>
        </p:txBody>
      </p:sp>
      <p:sp>
        <p:nvSpPr>
          <p:cNvPr id="5" name="Subtitle 4">
            <a:extLst>
              <a:ext uri="{FF2B5EF4-FFF2-40B4-BE49-F238E27FC236}">
                <a16:creationId xmlns:a16="http://schemas.microsoft.com/office/drawing/2014/main" id="{6E7EBDF4-E52E-4C18-A12D-E925D594370C}"/>
              </a:ext>
            </a:extLst>
          </p:cNvPr>
          <p:cNvSpPr>
            <a:spLocks noGrp="1"/>
          </p:cNvSpPr>
          <p:nvPr>
            <p:ph type="subTitle" idx="1"/>
          </p:nvPr>
        </p:nvSpPr>
        <p:spPr>
          <a:xfrm>
            <a:off x="537328" y="4050836"/>
            <a:ext cx="7766936" cy="1096899"/>
          </a:xfrm>
        </p:spPr>
        <p:txBody>
          <a:bodyPr>
            <a:no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	To use sentences appropriately</a:t>
            </a:r>
          </a:p>
          <a:p>
            <a:pPr algn="l"/>
            <a:r>
              <a:rPr lang="en-GB" sz="2100" dirty="0">
                <a:latin typeface="Comic Sans MS" panose="030F0702030302020204" pitchFamily="66" charset="0"/>
              </a:rPr>
              <a:t>	To punctuate accurately</a:t>
            </a:r>
          </a:p>
          <a:p>
            <a:pPr algn="l"/>
            <a:r>
              <a:rPr lang="en-GB" sz="2100" dirty="0">
                <a:latin typeface="Comic Sans MS" panose="030F0702030302020204" pitchFamily="66" charset="0"/>
              </a:rPr>
              <a:t>C: Newspaper Reports</a:t>
            </a:r>
          </a:p>
        </p:txBody>
      </p:sp>
    </p:spTree>
    <p:extLst>
      <p:ext uri="{BB962C8B-B14F-4D97-AF65-F5344CB8AC3E}">
        <p14:creationId xmlns:p14="http://schemas.microsoft.com/office/powerpoint/2010/main" val="200725619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5782C2-03F4-46E0-9D85-1CFEB764EB57}"/>
              </a:ext>
            </a:extLst>
          </p:cNvPr>
          <p:cNvSpPr>
            <a:spLocks noGrp="1"/>
          </p:cNvSpPr>
          <p:nvPr>
            <p:ph type="title"/>
          </p:nvPr>
        </p:nvSpPr>
        <p:spPr/>
        <p:txBody>
          <a:bodyPr>
            <a:normAutofit/>
          </a:bodyPr>
          <a:lstStyle/>
          <a:p>
            <a:r>
              <a:rPr lang="en-GB" sz="5400"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E10C0041-DDB7-4A21-8692-1EB2D9DD3C96}"/>
              </a:ext>
            </a:extLst>
          </p:cNvPr>
          <p:cNvSpPr>
            <a:spLocks noGrp="1"/>
          </p:cNvSpPr>
          <p:nvPr>
            <p:ph idx="1"/>
          </p:nvPr>
        </p:nvSpPr>
        <p:spPr>
          <a:xfrm>
            <a:off x="509047" y="1800521"/>
            <a:ext cx="8927183" cy="4920790"/>
          </a:xfrm>
        </p:spPr>
        <p:txBody>
          <a:bodyPr>
            <a:normAutofit fontScale="92500" lnSpcReduction="20000"/>
          </a:bodyPr>
          <a:lstStyle/>
          <a:p>
            <a:r>
              <a:rPr lang="en-GB" sz="2100" i="1" dirty="0">
                <a:latin typeface="Comic Sans MS" panose="030F0702030302020204" pitchFamily="66" charset="0"/>
              </a:rPr>
              <a:t>Over the next few weeks, you will be writing a newspaper report on food waste.</a:t>
            </a:r>
          </a:p>
          <a:p>
            <a:r>
              <a:rPr lang="en-GB" sz="2100" dirty="0">
                <a:latin typeface="Comic Sans MS" panose="030F0702030302020204" pitchFamily="66" charset="0"/>
              </a:rPr>
              <a:t>Food is in short supply for many people in the world, yet in the UK we throw away seven million tonnes of food and drink every year, most of which could have been consumed. </a:t>
            </a:r>
          </a:p>
          <a:p>
            <a:r>
              <a:rPr lang="en-GB" sz="2100" dirty="0">
                <a:latin typeface="Comic Sans MS" panose="030F0702030302020204" pitchFamily="66" charset="0"/>
              </a:rPr>
              <a:t>Most of this food is, or was once, perfectly good food. </a:t>
            </a:r>
          </a:p>
          <a:p>
            <a:r>
              <a:rPr lang="en-GB" sz="2100" dirty="0">
                <a:latin typeface="Comic Sans MS" panose="030F0702030302020204" pitchFamily="66" charset="0"/>
              </a:rPr>
              <a:t>We’re not talking egg shells or chicken bones – we mean the last few bites from your plate that you couldn’t quite manage, or your bread crusts, or potato peelings – all stuff which could have been transformed into something delicious. </a:t>
            </a:r>
          </a:p>
          <a:p>
            <a:r>
              <a:rPr lang="en-GB" sz="2100" dirty="0">
                <a:latin typeface="Comic Sans MS" panose="030F0702030302020204" pitchFamily="66" charset="0"/>
              </a:rPr>
              <a:t>About 1/3 of all UK food is wasted.</a:t>
            </a:r>
          </a:p>
          <a:p>
            <a:r>
              <a:rPr lang="en-GB" sz="2100" dirty="0">
                <a:latin typeface="Comic Sans MS" panose="030F0702030302020204" pitchFamily="66" charset="0"/>
              </a:rPr>
              <a:t>Food worth £13.5 billion is wasted in homes.</a:t>
            </a:r>
          </a:p>
          <a:p>
            <a:r>
              <a:rPr lang="en-GB" sz="2100" dirty="0">
                <a:latin typeface="Comic Sans MS" panose="030F0702030302020204" pitchFamily="66" charset="0"/>
              </a:rPr>
              <a:t>The average UK family wastes about £470 each year. </a:t>
            </a:r>
          </a:p>
          <a:p>
            <a:r>
              <a:rPr lang="en-GB" sz="2100" dirty="0">
                <a:latin typeface="Comic Sans MS" panose="030F0702030302020204" pitchFamily="66" charset="0"/>
              </a:rPr>
              <a:t>795 million people are seriously undernourished.</a:t>
            </a:r>
          </a:p>
          <a:p>
            <a:r>
              <a:rPr lang="en-GB" sz="2100" dirty="0">
                <a:latin typeface="Comic Sans MS" panose="030F0702030302020204" pitchFamily="66" charset="0"/>
              </a:rPr>
              <a:t>About 2 million people in the UK do not get enough proper food.</a:t>
            </a:r>
          </a:p>
        </p:txBody>
      </p:sp>
      <p:pic>
        <p:nvPicPr>
          <p:cNvPr id="16386" name="Picture 2" descr="Food waste is a global issue. Here&amp;#39;s how 2 Singapore startups are working  to fight it - AFN">
            <a:extLst>
              <a:ext uri="{FF2B5EF4-FFF2-40B4-BE49-F238E27FC236}">
                <a16:creationId xmlns:a16="http://schemas.microsoft.com/office/drawing/2014/main" id="{A727AD72-B0DA-49C2-8C52-7CECC20B7F4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96400" y="1"/>
            <a:ext cx="2895600" cy="19304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7998894"/>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CE54DD-49B3-4E2D-BADB-F70C4A18B8AB}"/>
              </a:ext>
            </a:extLst>
          </p:cNvPr>
          <p:cNvSpPr>
            <a:spLocks noGrp="1"/>
          </p:cNvSpPr>
          <p:nvPr>
            <p:ph type="title"/>
          </p:nvPr>
        </p:nvSpPr>
        <p:spPr/>
        <p:txBody>
          <a:bodyPr>
            <a:normAutofit/>
          </a:bodyPr>
          <a:lstStyle/>
          <a:p>
            <a:r>
              <a:rPr lang="en-GB" sz="8000" dirty="0">
                <a:latin typeface="Showcard Gothic" panose="04020904020102020604" pitchFamily="82" charset="0"/>
              </a:rPr>
              <a:t>Headline </a:t>
            </a:r>
          </a:p>
        </p:txBody>
      </p:sp>
      <p:sp>
        <p:nvSpPr>
          <p:cNvPr id="3" name="Content Placeholder 2">
            <a:extLst>
              <a:ext uri="{FF2B5EF4-FFF2-40B4-BE49-F238E27FC236}">
                <a16:creationId xmlns:a16="http://schemas.microsoft.com/office/drawing/2014/main" id="{3DA19B9C-87A1-404D-AC13-6979F91373C6}"/>
              </a:ext>
            </a:extLst>
          </p:cNvPr>
          <p:cNvSpPr>
            <a:spLocks noGrp="1"/>
          </p:cNvSpPr>
          <p:nvPr>
            <p:ph idx="1"/>
          </p:nvPr>
        </p:nvSpPr>
        <p:spPr/>
        <p:txBody>
          <a:bodyPr>
            <a:normAutofit/>
          </a:bodyPr>
          <a:lstStyle/>
          <a:p>
            <a:r>
              <a:rPr lang="en-GB" sz="2100" dirty="0">
                <a:latin typeface="Comic Sans MS" panose="030F0702030302020204" pitchFamily="66" charset="0"/>
              </a:rPr>
              <a:t>Can you remember what a newspaper headline should be?</a:t>
            </a:r>
          </a:p>
        </p:txBody>
      </p:sp>
      <p:pic>
        <p:nvPicPr>
          <p:cNvPr id="8194" name="Picture 2" descr="Thinking Clip Art Brain , Transparent Cartoon, Free Cliparts &amp;amp; Silhouettes  - NetClipart">
            <a:extLst>
              <a:ext uri="{FF2B5EF4-FFF2-40B4-BE49-F238E27FC236}">
                <a16:creationId xmlns:a16="http://schemas.microsoft.com/office/drawing/2014/main" id="{59404720-9A4D-4D23-AFAE-BC6D0D8920F9}"/>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5928357" y="3990680"/>
            <a:ext cx="4021241" cy="2867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5340202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68DE3ABF-8BCA-49E3-A823-9B02992B456A}"/>
              </a:ext>
            </a:extLst>
          </p:cNvPr>
          <p:cNvSpPr>
            <a:spLocks noGrp="1"/>
          </p:cNvSpPr>
          <p:nvPr>
            <p:ph idx="1"/>
          </p:nvPr>
        </p:nvSpPr>
        <p:spPr>
          <a:xfrm>
            <a:off x="639627" y="312936"/>
            <a:ext cx="8683482" cy="3880773"/>
          </a:xfrm>
        </p:spPr>
        <p:txBody>
          <a:bodyPr>
            <a:normAutofit/>
          </a:bodyPr>
          <a:lstStyle/>
          <a:p>
            <a:r>
              <a:rPr lang="en-GB" sz="2000" dirty="0">
                <a:latin typeface="Comic Sans MS" panose="030F0702030302020204" pitchFamily="66" charset="0"/>
              </a:rPr>
              <a:t>A headline is an eye-catching title for your story, which summarises the information in just a few words. </a:t>
            </a:r>
          </a:p>
          <a:p>
            <a:r>
              <a:rPr lang="en-GB" sz="2000" dirty="0">
                <a:latin typeface="Comic Sans MS" panose="030F0702030302020204" pitchFamily="66" charset="0"/>
              </a:rPr>
              <a:t>They are designed to grab a reader’s attention and hook them into the story. The job of a headline is to ultimately “tell and sell” so it must tell the reader enough to attract their attention but leave them wanting to know more so they read the full story.</a:t>
            </a:r>
          </a:p>
          <a:p>
            <a:r>
              <a:rPr lang="en-GB" sz="2000" dirty="0">
                <a:latin typeface="Comic Sans MS" panose="030F0702030302020204" pitchFamily="66" charset="0"/>
              </a:rPr>
              <a:t>The perfect headline is short, accurate and attention grabbing.</a:t>
            </a:r>
          </a:p>
          <a:p>
            <a:r>
              <a:rPr lang="en-GB" sz="2000" dirty="0">
                <a:latin typeface="Comic Sans MS" panose="030F0702030302020204" pitchFamily="66" charset="0"/>
              </a:rPr>
              <a:t>It could include puns, word play or alliteration.</a:t>
            </a:r>
          </a:p>
          <a:p>
            <a:r>
              <a:rPr lang="en-GB" sz="2000" dirty="0">
                <a:latin typeface="Comic Sans MS" panose="030F0702030302020204" pitchFamily="66" charset="0"/>
              </a:rPr>
              <a:t>Headlines should be:</a:t>
            </a:r>
          </a:p>
          <a:p>
            <a:endParaRPr lang="en-GB" sz="2000" dirty="0"/>
          </a:p>
        </p:txBody>
      </p:sp>
      <p:sp>
        <p:nvSpPr>
          <p:cNvPr id="4" name="Content Placeholder 2">
            <a:extLst>
              <a:ext uri="{FF2B5EF4-FFF2-40B4-BE49-F238E27FC236}">
                <a16:creationId xmlns:a16="http://schemas.microsoft.com/office/drawing/2014/main" id="{9988E90F-6674-48D4-AC99-DC79241F95FA}"/>
              </a:ext>
            </a:extLst>
          </p:cNvPr>
          <p:cNvSpPr txBox="1">
            <a:spLocks/>
          </p:cNvSpPr>
          <p:nvPr/>
        </p:nvSpPr>
        <p:spPr>
          <a:xfrm>
            <a:off x="462090" y="3429000"/>
            <a:ext cx="8596668" cy="3429000"/>
          </a:xfrm>
          <a:prstGeom prst="rect">
            <a:avLst/>
          </a:prstGeom>
        </p:spPr>
        <p:txBody>
          <a:bodyPr vert="horz" lIns="91440" tIns="45720" rIns="91440" bIns="45720" rtlCol="0">
            <a:normAutofit fontScale="70000" lnSpcReduction="20000"/>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pPr algn="ctr">
              <a:buFont typeface="Wingdings 3" charset="2"/>
              <a:buNone/>
            </a:pPr>
            <a:r>
              <a:rPr lang="en-GB" sz="4000" dirty="0">
                <a:latin typeface="Comic Sans MS" panose="030F0702030302020204" pitchFamily="66" charset="0"/>
              </a:rPr>
              <a:t>Short</a:t>
            </a:r>
          </a:p>
          <a:p>
            <a:pPr algn="ctr">
              <a:buFont typeface="Wingdings 3" charset="2"/>
              <a:buNone/>
            </a:pPr>
            <a:r>
              <a:rPr lang="en-GB" sz="4000" dirty="0">
                <a:latin typeface="Comic Sans MS" panose="030F0702030302020204" pitchFamily="66" charset="0"/>
              </a:rPr>
              <a:t>To the point. </a:t>
            </a:r>
          </a:p>
          <a:p>
            <a:pPr algn="ctr">
              <a:buFont typeface="Wingdings 3" charset="2"/>
              <a:buNone/>
            </a:pPr>
            <a:r>
              <a:rPr lang="en-GB" sz="4000" dirty="0">
                <a:solidFill>
                  <a:srgbClr val="FF0000"/>
                </a:solidFill>
                <a:latin typeface="Comic Sans MS" panose="030F0702030302020204" pitchFamily="66" charset="0"/>
              </a:rPr>
              <a:t>Eye-Catching </a:t>
            </a:r>
          </a:p>
          <a:p>
            <a:pPr algn="ctr">
              <a:buFont typeface="Wingdings 3" charset="2"/>
              <a:buNone/>
            </a:pPr>
            <a:r>
              <a:rPr lang="en-GB" sz="8800" dirty="0">
                <a:latin typeface="Comic Sans MS" panose="030F0702030302020204" pitchFamily="66" charset="0"/>
              </a:rPr>
              <a:t>BIG </a:t>
            </a:r>
          </a:p>
          <a:p>
            <a:pPr algn="ctr">
              <a:buFont typeface="Wingdings 3" charset="2"/>
              <a:buNone/>
            </a:pPr>
            <a:r>
              <a:rPr lang="en-GB" sz="4000" b="1" dirty="0">
                <a:latin typeface="Comic Sans MS" panose="030F0702030302020204" pitchFamily="66" charset="0"/>
              </a:rPr>
              <a:t>Bold</a:t>
            </a:r>
          </a:p>
          <a:p>
            <a:pPr algn="ctr">
              <a:buFont typeface="Wingdings 3" charset="2"/>
              <a:buNone/>
            </a:pPr>
            <a:r>
              <a:rPr lang="en-GB" sz="4000" dirty="0">
                <a:latin typeface="Comic Sans MS" panose="030F0702030302020204" pitchFamily="66" charset="0"/>
              </a:rPr>
              <a:t>Interesting</a:t>
            </a:r>
          </a:p>
        </p:txBody>
      </p:sp>
    </p:spTree>
    <p:extLst>
      <p:ext uri="{BB962C8B-B14F-4D97-AF65-F5344CB8AC3E}">
        <p14:creationId xmlns:p14="http://schemas.microsoft.com/office/powerpoint/2010/main" val="361170138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Rectangle 2"/>
          <p:cNvSpPr>
            <a:spLocks noGrp="1" noChangeArrowheads="1"/>
          </p:cNvSpPr>
          <p:nvPr>
            <p:ph type="title"/>
          </p:nvPr>
        </p:nvSpPr>
        <p:spPr/>
        <p:txBody>
          <a:bodyPr>
            <a:normAutofit/>
          </a:bodyPr>
          <a:lstStyle/>
          <a:p>
            <a:r>
              <a:rPr lang="en-GB" altLang="en-US" sz="5400" dirty="0">
                <a:latin typeface="Comic Sans MS" panose="030F0702030302020204" pitchFamily="66" charset="0"/>
              </a:rPr>
              <a:t>Puns</a:t>
            </a:r>
          </a:p>
        </p:txBody>
      </p:sp>
      <p:sp>
        <p:nvSpPr>
          <p:cNvPr id="32771" name="Rectangle 3"/>
          <p:cNvSpPr>
            <a:spLocks noGrp="1" noChangeArrowheads="1"/>
          </p:cNvSpPr>
          <p:nvPr>
            <p:ph type="body" idx="1"/>
          </p:nvPr>
        </p:nvSpPr>
        <p:spPr>
          <a:xfrm>
            <a:off x="677334" y="1781745"/>
            <a:ext cx="8596668" cy="4798164"/>
          </a:xfrm>
        </p:spPr>
        <p:txBody>
          <a:bodyPr>
            <a:normAutofit lnSpcReduction="10000"/>
          </a:bodyPr>
          <a:lstStyle/>
          <a:p>
            <a:r>
              <a:rPr lang="en-GB" altLang="en-US" sz="2100" dirty="0">
                <a:latin typeface="Comic Sans MS" panose="030F0702030302020204" pitchFamily="66" charset="0"/>
              </a:rPr>
              <a:t>A word in a sentence that can have two meanings.</a:t>
            </a:r>
          </a:p>
          <a:p>
            <a:r>
              <a:rPr lang="en-GB" altLang="en-US" sz="2100" dirty="0">
                <a:latin typeface="Comic Sans MS" panose="030F0702030302020204" pitchFamily="66" charset="0"/>
              </a:rPr>
              <a:t>This word is called a homophone – this is a word that sounds the same as another but is spelt differently and has a different meaning.  </a:t>
            </a:r>
          </a:p>
          <a:p>
            <a:r>
              <a:rPr lang="en-GB" altLang="en-US" sz="2100" dirty="0">
                <a:latin typeface="Comic Sans MS" panose="030F0702030302020204" pitchFamily="66" charset="0"/>
              </a:rPr>
              <a:t>Puns are employed a lot in newspaper headline and use the altering of words to attract attention.</a:t>
            </a:r>
          </a:p>
          <a:p>
            <a:endParaRPr lang="en-GB" altLang="en-US" sz="2100" dirty="0">
              <a:latin typeface="Comic Sans MS" panose="030F0702030302020204" pitchFamily="66" charset="0"/>
            </a:endParaRPr>
          </a:p>
          <a:p>
            <a:r>
              <a:rPr lang="en-GB" altLang="en-US" sz="2100" dirty="0">
                <a:latin typeface="Comic Sans MS" panose="030F0702030302020204" pitchFamily="66" charset="0"/>
              </a:rPr>
              <a:t>For example:</a:t>
            </a:r>
          </a:p>
          <a:p>
            <a:pPr lvl="1"/>
            <a:r>
              <a:rPr lang="en-GB" sz="2100" i="1" dirty="0">
                <a:latin typeface="Comic Sans MS" panose="030F0702030302020204" pitchFamily="66" charset="0"/>
              </a:rPr>
              <a:t>Peace of cake</a:t>
            </a:r>
          </a:p>
          <a:p>
            <a:pPr lvl="1"/>
            <a:r>
              <a:rPr lang="en-GB" sz="2100" i="1" dirty="0">
                <a:latin typeface="Comic Sans MS" panose="030F0702030302020204" pitchFamily="66" charset="0"/>
              </a:rPr>
              <a:t>Sew it’s time</a:t>
            </a:r>
          </a:p>
          <a:p>
            <a:pPr lvl="1"/>
            <a:r>
              <a:rPr lang="en-GB" sz="2100" i="1" dirty="0">
                <a:latin typeface="Comic Sans MS" panose="030F0702030302020204" pitchFamily="66" charset="0"/>
              </a:rPr>
              <a:t>Christmas shoppers stocking up</a:t>
            </a:r>
          </a:p>
          <a:p>
            <a:pPr lvl="1"/>
            <a:r>
              <a:rPr lang="en-GB" sz="2100" i="1" dirty="0">
                <a:latin typeface="Comic Sans MS" panose="030F0702030302020204" pitchFamily="66" charset="0"/>
              </a:rPr>
              <a:t>Baa-</a:t>
            </a:r>
            <a:r>
              <a:rPr lang="en-GB" sz="2100" i="1" dirty="0" err="1">
                <a:latin typeface="Comic Sans MS" panose="030F0702030302020204" pitchFamily="66" charset="0"/>
              </a:rPr>
              <a:t>rilliant</a:t>
            </a:r>
            <a:r>
              <a:rPr lang="en-GB" sz="2100" i="1" dirty="0">
                <a:latin typeface="Comic Sans MS" panose="030F0702030302020204" pitchFamily="66" charset="0"/>
              </a:rPr>
              <a:t> news!</a:t>
            </a:r>
            <a:endParaRPr lang="en-GB" altLang="en-US" sz="2100" dirty="0">
              <a:latin typeface="Comic Sans MS" panose="030F0702030302020204" pitchFamily="66" charset="0"/>
            </a:endParaRPr>
          </a:p>
        </p:txBody>
      </p:sp>
      <p:pic>
        <p:nvPicPr>
          <p:cNvPr id="9220" name="Picture 4" descr="Punny Puns- board pun - Dump A Day">
            <a:extLst>
              <a:ext uri="{FF2B5EF4-FFF2-40B4-BE49-F238E27FC236}">
                <a16:creationId xmlns:a16="http://schemas.microsoft.com/office/drawing/2014/main" id="{92CF1E5E-C4E9-4713-BE3A-A174D9BF252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096866" y="0"/>
            <a:ext cx="3095134" cy="2216515"/>
          </a:xfrm>
          <a:prstGeom prst="rect">
            <a:avLst/>
          </a:prstGeom>
          <a:noFill/>
          <a:extLst>
            <a:ext uri="{909E8E84-426E-40DD-AFC4-6F175D3DCCD1}">
              <a14:hiddenFill xmlns:a14="http://schemas.microsoft.com/office/drawing/2010/main">
                <a:solidFill>
                  <a:srgbClr val="FFFFFF"/>
                </a:solidFill>
              </a14:hiddenFill>
            </a:ext>
          </a:extLst>
        </p:spPr>
      </p:pic>
      <p:pic>
        <p:nvPicPr>
          <p:cNvPr id="9222" name="Picture 6" descr="Funny Puns and Punny Jokes: 100+ Hilarious Examples">
            <a:extLst>
              <a:ext uri="{FF2B5EF4-FFF2-40B4-BE49-F238E27FC236}">
                <a16:creationId xmlns:a16="http://schemas.microsoft.com/office/drawing/2014/main" id="{5E24BB8A-88E5-43C4-9E80-1E8B8CBD719E}"/>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096866" y="5124057"/>
            <a:ext cx="3095134" cy="17410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4770625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p:txBody>
          <a:bodyPr>
            <a:noAutofit/>
          </a:bodyPr>
          <a:lstStyle/>
          <a:p>
            <a:r>
              <a:rPr lang="en-GB" altLang="en-US" sz="5400" dirty="0">
                <a:latin typeface="Comic Sans MS" panose="030F0702030302020204" pitchFamily="66" charset="0"/>
              </a:rPr>
              <a:t>Play on words</a:t>
            </a:r>
          </a:p>
        </p:txBody>
      </p:sp>
      <p:sp>
        <p:nvSpPr>
          <p:cNvPr id="33795" name="Rectangle 3"/>
          <p:cNvSpPr>
            <a:spLocks noGrp="1" noChangeArrowheads="1"/>
          </p:cNvSpPr>
          <p:nvPr>
            <p:ph type="body" idx="1"/>
          </p:nvPr>
        </p:nvSpPr>
        <p:spPr/>
        <p:txBody>
          <a:bodyPr>
            <a:normAutofit/>
          </a:bodyPr>
          <a:lstStyle/>
          <a:p>
            <a:r>
              <a:rPr lang="en-GB" altLang="en-US" sz="2100" dirty="0">
                <a:latin typeface="Comic Sans MS" panose="030F0702030302020204" pitchFamily="66" charset="0"/>
              </a:rPr>
              <a:t>Sometimes the writer will change a letter or a part of the word to give a double meaning.</a:t>
            </a:r>
          </a:p>
          <a:p>
            <a:endParaRPr lang="en-GB" altLang="en-US" sz="2100" dirty="0">
              <a:latin typeface="Comic Sans MS" panose="030F0702030302020204" pitchFamily="66" charset="0"/>
            </a:endParaRPr>
          </a:p>
          <a:p>
            <a:r>
              <a:rPr lang="en-GB" altLang="en-US" sz="2100" dirty="0">
                <a:latin typeface="Comic Sans MS" panose="030F0702030302020204" pitchFamily="66" charset="0"/>
              </a:rPr>
              <a:t>For example:</a:t>
            </a:r>
          </a:p>
          <a:p>
            <a:pPr lvl="1"/>
            <a:r>
              <a:rPr lang="en-GB" altLang="en-US" sz="2100" i="1" dirty="0">
                <a:latin typeface="Comic Sans MS" panose="030F0702030302020204" pitchFamily="66" charset="0"/>
              </a:rPr>
              <a:t>Truck by lightning</a:t>
            </a:r>
          </a:p>
          <a:p>
            <a:pPr lvl="1"/>
            <a:r>
              <a:rPr lang="en-GB" altLang="en-US" sz="2100" i="1" dirty="0" err="1">
                <a:latin typeface="Comic Sans MS" panose="030F0702030302020204" pitchFamily="66" charset="0"/>
              </a:rPr>
              <a:t>Tantastic</a:t>
            </a:r>
            <a:r>
              <a:rPr lang="en-GB" altLang="en-US" sz="2100" i="1" dirty="0">
                <a:latin typeface="Comic Sans MS" panose="030F0702030302020204" pitchFamily="66" charset="0"/>
              </a:rPr>
              <a:t>!</a:t>
            </a:r>
          </a:p>
          <a:p>
            <a:pPr lvl="1"/>
            <a:r>
              <a:rPr lang="en-GB" altLang="en-US" sz="2100" i="1" dirty="0">
                <a:latin typeface="Comic Sans MS" panose="030F0702030302020204" pitchFamily="66" charset="0"/>
              </a:rPr>
              <a:t>A jab well done.</a:t>
            </a:r>
          </a:p>
          <a:p>
            <a:endParaRPr lang="en-GB" altLang="en-US" sz="2100" dirty="0">
              <a:latin typeface="Comic Sans MS" panose="030F0702030302020204" pitchFamily="66" charset="0"/>
            </a:endParaRPr>
          </a:p>
          <a:p>
            <a:endParaRPr lang="en-GB" altLang="en-US" sz="2100" dirty="0">
              <a:latin typeface="Comic Sans MS" panose="030F0702030302020204" pitchFamily="66" charset="0"/>
            </a:endParaRPr>
          </a:p>
        </p:txBody>
      </p:sp>
      <p:pic>
        <p:nvPicPr>
          <p:cNvPr id="6" name="Picture 2" descr="Mr.M on Twitter: &amp;quot;Keeping it extra positive+ with the #puns today! Shine  bright, year 6 crew. 🌟 You&amp;#39;ve got this! 💪 #SATs2018 #SATs #ReadingPaper  #Ks2sats… https://t.co/S35tREY2Mt&amp;quot;">
            <a:extLst>
              <a:ext uri="{FF2B5EF4-FFF2-40B4-BE49-F238E27FC236}">
                <a16:creationId xmlns:a16="http://schemas.microsoft.com/office/drawing/2014/main" id="{BB515AF8-4E4C-421C-AE41-06AE396BCA7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9274002" y="0"/>
            <a:ext cx="2917998" cy="2252694"/>
          </a:xfrm>
          <a:prstGeom prst="rect">
            <a:avLst/>
          </a:prstGeom>
          <a:noFill/>
          <a:extLst>
            <a:ext uri="{909E8E84-426E-40DD-AFC4-6F175D3DCCD1}">
              <a14:hiddenFill xmlns:a14="http://schemas.microsoft.com/office/drawing/2010/main">
                <a:solidFill>
                  <a:srgbClr val="FFFFFF"/>
                </a:solidFill>
              </a14:hiddenFill>
            </a:ext>
          </a:extLst>
        </p:spPr>
      </p:pic>
      <p:pic>
        <p:nvPicPr>
          <p:cNvPr id="10242" name="Picture 2" descr="Words play - does it have a special name in English? How to do the same  with &amp;#39;security&amp;#39; word for example? - English Language &amp;amp; Usage Stack Exchange">
            <a:extLst>
              <a:ext uri="{FF2B5EF4-FFF2-40B4-BE49-F238E27FC236}">
                <a16:creationId xmlns:a16="http://schemas.microsoft.com/office/drawing/2014/main" id="{3403AF84-647A-45DF-8821-9E20337A68B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3249" t="4647" r="13513" b="6200"/>
          <a:stretch/>
        </p:blipFill>
        <p:spPr bwMode="auto">
          <a:xfrm>
            <a:off x="9274002" y="3619893"/>
            <a:ext cx="2910310" cy="323810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8367405"/>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p:txBody>
          <a:bodyPr>
            <a:normAutofit/>
          </a:bodyPr>
          <a:lstStyle/>
          <a:p>
            <a:r>
              <a:rPr lang="en-GB" altLang="en-US" sz="5400" dirty="0">
                <a:latin typeface="Comic Sans MS" panose="030F0702030302020204" pitchFamily="66" charset="0"/>
              </a:rPr>
              <a:t>Alliteration</a:t>
            </a:r>
          </a:p>
        </p:txBody>
      </p:sp>
      <p:sp>
        <p:nvSpPr>
          <p:cNvPr id="34819" name="Rectangle 3"/>
          <p:cNvSpPr>
            <a:spLocks noGrp="1" noChangeArrowheads="1"/>
          </p:cNvSpPr>
          <p:nvPr>
            <p:ph type="body" idx="1"/>
          </p:nvPr>
        </p:nvSpPr>
        <p:spPr/>
        <p:txBody>
          <a:bodyPr>
            <a:normAutofit/>
          </a:bodyPr>
          <a:lstStyle/>
          <a:p>
            <a:r>
              <a:rPr lang="en-GB" altLang="en-US" sz="2100" dirty="0">
                <a:latin typeface="Comic Sans MS" panose="030F0702030302020204" pitchFamily="66" charset="0"/>
              </a:rPr>
              <a:t>Often using the same letter sound at the start of your words can create an interesting effect.</a:t>
            </a:r>
          </a:p>
          <a:p>
            <a:endParaRPr lang="en-GB" altLang="en-US" sz="2100" dirty="0">
              <a:latin typeface="Comic Sans MS" panose="030F0702030302020204" pitchFamily="66" charset="0"/>
            </a:endParaRPr>
          </a:p>
          <a:p>
            <a:r>
              <a:rPr lang="en-GB" altLang="en-US" sz="2100" dirty="0">
                <a:latin typeface="Comic Sans MS" panose="030F0702030302020204" pitchFamily="66" charset="0"/>
              </a:rPr>
              <a:t>For example:</a:t>
            </a:r>
          </a:p>
          <a:p>
            <a:pPr lvl="1"/>
            <a:r>
              <a:rPr lang="en-GB" altLang="en-US" sz="2100" i="1" dirty="0">
                <a:latin typeface="Comic Sans MS" panose="030F0702030302020204" pitchFamily="66" charset="0"/>
              </a:rPr>
              <a:t>Greedy girl gobbles gruel.</a:t>
            </a:r>
          </a:p>
          <a:p>
            <a:pPr lvl="1"/>
            <a:r>
              <a:rPr lang="en-GB" altLang="en-US" sz="2100" i="1" dirty="0">
                <a:latin typeface="Comic Sans MS" panose="030F0702030302020204" pitchFamily="66" charset="0"/>
              </a:rPr>
              <a:t>Big bad bear bites boy.</a:t>
            </a:r>
          </a:p>
          <a:p>
            <a:pPr lvl="1"/>
            <a:r>
              <a:rPr lang="en-GB" altLang="en-US" sz="2100" i="1" dirty="0">
                <a:latin typeface="Comic Sans MS" panose="030F0702030302020204" pitchFamily="66" charset="0"/>
              </a:rPr>
              <a:t>Bamboo bikes in Britain</a:t>
            </a:r>
          </a:p>
          <a:p>
            <a:endParaRPr lang="en-GB" altLang="en-US" sz="2100" dirty="0">
              <a:latin typeface="Comic Sans MS" panose="030F0702030302020204" pitchFamily="66" charset="0"/>
            </a:endParaRPr>
          </a:p>
          <a:p>
            <a:endParaRPr lang="en-GB" altLang="en-US" sz="2100" dirty="0">
              <a:latin typeface="Comic Sans MS" panose="030F0702030302020204" pitchFamily="66" charset="0"/>
            </a:endParaRPr>
          </a:p>
          <a:p>
            <a:endParaRPr lang="en-GB" altLang="en-US" sz="2100" dirty="0">
              <a:latin typeface="Comic Sans MS" panose="030F0702030302020204" pitchFamily="66" charset="0"/>
            </a:endParaRPr>
          </a:p>
        </p:txBody>
      </p:sp>
      <p:pic>
        <p:nvPicPr>
          <p:cNvPr id="11266" name="Picture 2" descr="Three little pigs newspaper report | Teaching Resources">
            <a:extLst>
              <a:ext uri="{FF2B5EF4-FFF2-40B4-BE49-F238E27FC236}">
                <a16:creationId xmlns:a16="http://schemas.microsoft.com/office/drawing/2014/main" id="{DCD4D0CE-996F-4E2E-BB5A-7C8C2C8967C0}"/>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6200" t="3930" r="3777" b="5019"/>
          <a:stretch/>
        </p:blipFill>
        <p:spPr bwMode="auto">
          <a:xfrm>
            <a:off x="9002598" y="30131"/>
            <a:ext cx="3189402" cy="455628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1866798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D114CAD4-024D-44D7-B6CF-B506C53C3CBE}"/>
              </a:ext>
            </a:extLst>
          </p:cNvPr>
          <p:cNvSpPr>
            <a:spLocks noGrp="1"/>
          </p:cNvSpPr>
          <p:nvPr>
            <p:ph idx="1"/>
          </p:nvPr>
        </p:nvSpPr>
        <p:spPr>
          <a:xfrm>
            <a:off x="752748" y="407203"/>
            <a:ext cx="8596668" cy="3880773"/>
          </a:xfrm>
        </p:spPr>
        <p:txBody>
          <a:bodyPr>
            <a:normAutofit/>
          </a:bodyPr>
          <a:lstStyle/>
          <a:p>
            <a:r>
              <a:rPr lang="en-GB" sz="2100" dirty="0">
                <a:latin typeface="Comic Sans MS" panose="030F0702030302020204" pitchFamily="66" charset="0"/>
              </a:rPr>
              <a:t>Bubble map some potential headlines for your food waste article. </a:t>
            </a:r>
          </a:p>
        </p:txBody>
      </p:sp>
      <p:pic>
        <p:nvPicPr>
          <p:cNvPr id="12290" name="Picture 2" descr="Guardians of Grub Stand Up For Food month hits the headlines - Defra in the  media">
            <a:extLst>
              <a:ext uri="{FF2B5EF4-FFF2-40B4-BE49-F238E27FC236}">
                <a16:creationId xmlns:a16="http://schemas.microsoft.com/office/drawing/2014/main" id="{37B6BC44-CB55-41A3-8C23-A7517895DA8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6023" y="3460334"/>
            <a:ext cx="5175806" cy="3397666"/>
          </a:xfrm>
          <a:prstGeom prst="rect">
            <a:avLst/>
          </a:prstGeom>
          <a:noFill/>
          <a:extLst>
            <a:ext uri="{909E8E84-426E-40DD-AFC4-6F175D3DCCD1}">
              <a14:hiddenFill xmlns:a14="http://schemas.microsoft.com/office/drawing/2010/main">
                <a:solidFill>
                  <a:srgbClr val="FFFFFF"/>
                </a:solidFill>
              </a14:hiddenFill>
            </a:ext>
          </a:extLst>
        </p:spPr>
      </p:pic>
      <p:pic>
        <p:nvPicPr>
          <p:cNvPr id="12292" name="Picture 4" descr="Food Man October 2015 Food Waste to Landfill.">
            <a:extLst>
              <a:ext uri="{FF2B5EF4-FFF2-40B4-BE49-F238E27FC236}">
                <a16:creationId xmlns:a16="http://schemas.microsoft.com/office/drawing/2014/main" id="{CF14BFA1-B40B-49B5-A6EB-1BDCF99E6EBB}"/>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653" t="7483" r="50000" b="2178"/>
          <a:stretch/>
        </p:blipFill>
        <p:spPr bwMode="auto">
          <a:xfrm>
            <a:off x="9217957" y="0"/>
            <a:ext cx="2938021" cy="3880773"/>
          </a:xfrm>
          <a:prstGeom prst="rect">
            <a:avLst/>
          </a:prstGeom>
          <a:noFill/>
          <a:extLst>
            <a:ext uri="{909E8E84-426E-40DD-AFC4-6F175D3DCCD1}">
              <a14:hiddenFill xmlns:a14="http://schemas.microsoft.com/office/drawing/2010/main">
                <a:solidFill>
                  <a:srgbClr val="FFFFFF"/>
                </a:solidFill>
              </a14:hiddenFill>
            </a:ext>
          </a:extLst>
        </p:spPr>
      </p:pic>
      <p:pic>
        <p:nvPicPr>
          <p:cNvPr id="12294" name="Picture 6" descr="Lorra Barile - Ad Council Food Waste Campaign">
            <a:extLst>
              <a:ext uri="{FF2B5EF4-FFF2-40B4-BE49-F238E27FC236}">
                <a16:creationId xmlns:a16="http://schemas.microsoft.com/office/drawing/2014/main" id="{582E73F1-07B6-476A-9E17-0EA324F7E54E}"/>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b="13814"/>
          <a:stretch/>
        </p:blipFill>
        <p:spPr bwMode="auto">
          <a:xfrm>
            <a:off x="5970690" y="3429000"/>
            <a:ext cx="6185288" cy="3429000"/>
          </a:xfrm>
          <a:prstGeom prst="rect">
            <a:avLst/>
          </a:prstGeom>
          <a:noFill/>
          <a:extLst>
            <a:ext uri="{909E8E84-426E-40DD-AFC4-6F175D3DCCD1}">
              <a14:hiddenFill xmlns:a14="http://schemas.microsoft.com/office/drawing/2010/main">
                <a:solidFill>
                  <a:srgbClr val="FFFFFF"/>
                </a:solidFill>
              </a14:hiddenFill>
            </a:ext>
          </a:extLst>
        </p:spPr>
      </p:pic>
      <p:pic>
        <p:nvPicPr>
          <p:cNvPr id="12296" name="Picture 8" descr="Lorra Barile - Ad Council Food Waste Campaign">
            <a:extLst>
              <a:ext uri="{FF2B5EF4-FFF2-40B4-BE49-F238E27FC236}">
                <a16:creationId xmlns:a16="http://schemas.microsoft.com/office/drawing/2014/main" id="{A7AF714F-1536-487A-B6D9-E96B084E99BF}"/>
              </a:ext>
            </a:extLst>
          </p:cNvPr>
          <p:cNvPicPr>
            <a:picLocks noChangeAspect="1" noChangeArrowheads="1"/>
          </p:cNvPicPr>
          <p:nvPr/>
        </p:nvPicPr>
        <p:blipFill rotWithShape="1">
          <a:blip r:embed="rId5">
            <a:extLst>
              <a:ext uri="{28A0092B-C50C-407E-A947-70E740481C1C}">
                <a14:useLocalDpi xmlns:a14="http://schemas.microsoft.com/office/drawing/2010/main" val="0"/>
              </a:ext>
            </a:extLst>
          </a:blip>
          <a:srcRect b="15174"/>
          <a:stretch/>
        </p:blipFill>
        <p:spPr bwMode="auto">
          <a:xfrm>
            <a:off x="4880730" y="1049116"/>
            <a:ext cx="4267699" cy="23485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105208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529477-4A05-48B5-B4BA-F4DA9A02E8BD}"/>
              </a:ext>
            </a:extLst>
          </p:cNvPr>
          <p:cNvSpPr>
            <a:spLocks noGrp="1"/>
          </p:cNvSpPr>
          <p:nvPr>
            <p:ph type="title"/>
          </p:nvPr>
        </p:nvSpPr>
        <p:spPr/>
        <p:txBody>
          <a:bodyPr>
            <a:normAutofit/>
          </a:bodyPr>
          <a:lstStyle/>
          <a:p>
            <a:r>
              <a:rPr lang="en-GB" sz="8000" dirty="0">
                <a:latin typeface="Showcard Gothic" panose="04020904020102020604" pitchFamily="82" charset="0"/>
              </a:rPr>
              <a:t>Subtitle </a:t>
            </a:r>
          </a:p>
        </p:txBody>
      </p:sp>
      <p:sp>
        <p:nvSpPr>
          <p:cNvPr id="3" name="Content Placeholder 2">
            <a:extLst>
              <a:ext uri="{FF2B5EF4-FFF2-40B4-BE49-F238E27FC236}">
                <a16:creationId xmlns:a16="http://schemas.microsoft.com/office/drawing/2014/main" id="{21E61637-0967-4DCB-9F4F-81DE3B53C726}"/>
              </a:ext>
            </a:extLst>
          </p:cNvPr>
          <p:cNvSpPr>
            <a:spLocks noGrp="1"/>
          </p:cNvSpPr>
          <p:nvPr>
            <p:ph idx="1"/>
          </p:nvPr>
        </p:nvSpPr>
        <p:spPr/>
        <p:txBody>
          <a:bodyPr>
            <a:normAutofit/>
          </a:bodyPr>
          <a:lstStyle/>
          <a:p>
            <a:r>
              <a:rPr lang="en-GB" sz="2100" dirty="0">
                <a:latin typeface="Comic Sans MS" panose="030F0702030302020204" pitchFamily="66" charset="0"/>
              </a:rPr>
              <a:t>What is the purpose of subtitles in a newspaper?</a:t>
            </a:r>
          </a:p>
        </p:txBody>
      </p:sp>
      <p:pic>
        <p:nvPicPr>
          <p:cNvPr id="4" name="Picture 2" descr="Thinking Clip Art Brain , Transparent Cartoon, Free Cliparts &amp;amp; Silhouettes  - NetClipart">
            <a:extLst>
              <a:ext uri="{FF2B5EF4-FFF2-40B4-BE49-F238E27FC236}">
                <a16:creationId xmlns:a16="http://schemas.microsoft.com/office/drawing/2014/main" id="{C1132057-7020-42AE-AA0C-FBC557C51E58}"/>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5928357" y="3990680"/>
            <a:ext cx="4021241" cy="2867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644528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953EC484-1A72-44A3-BD7D-FB71A1EEE099}"/>
              </a:ext>
            </a:extLst>
          </p:cNvPr>
          <p:cNvSpPr>
            <a:spLocks noGrp="1"/>
          </p:cNvSpPr>
          <p:nvPr>
            <p:ph idx="1"/>
          </p:nvPr>
        </p:nvSpPr>
        <p:spPr>
          <a:xfrm>
            <a:off x="677334" y="369497"/>
            <a:ext cx="8596668" cy="3880773"/>
          </a:xfrm>
        </p:spPr>
        <p:txBody>
          <a:bodyPr>
            <a:normAutofit/>
          </a:bodyPr>
          <a:lstStyle/>
          <a:p>
            <a:r>
              <a:rPr lang="en-GB" sz="2100" dirty="0">
                <a:latin typeface="Comic Sans MS" panose="030F0702030302020204" pitchFamily="66" charset="0"/>
              </a:rPr>
              <a:t>The subtitle is a short title that gives more information about the report.</a:t>
            </a:r>
          </a:p>
          <a:p>
            <a:r>
              <a:rPr lang="en-GB" sz="2100" dirty="0">
                <a:latin typeface="Comic Sans MS" panose="030F0702030302020204" pitchFamily="66" charset="0"/>
              </a:rPr>
              <a:t>Create some subtitles you could use in your newspaper article.</a:t>
            </a:r>
          </a:p>
          <a:p>
            <a:r>
              <a:rPr lang="en-GB" sz="2100" dirty="0">
                <a:latin typeface="Comic Sans MS" panose="030F0702030302020204" pitchFamily="66" charset="0"/>
              </a:rPr>
              <a:t>Make sure you sentences make sense and are punctuated correctly! </a:t>
            </a:r>
          </a:p>
          <a:p>
            <a:endParaRPr lang="en-GB" sz="2100" dirty="0">
              <a:latin typeface="Comic Sans MS" panose="030F0702030302020204" pitchFamily="66" charset="0"/>
            </a:endParaRPr>
          </a:p>
        </p:txBody>
      </p:sp>
      <p:pic>
        <p:nvPicPr>
          <p:cNvPr id="13314" name="Picture 2" descr="Singapore Food Agency (SFA) - Part 1 of The Straits Times&amp;#39; article, “Up to  half of world&amp;#39;s food goes to waste” (17 Mar, PC16). | Facebook">
            <a:extLst>
              <a:ext uri="{FF2B5EF4-FFF2-40B4-BE49-F238E27FC236}">
                <a16:creationId xmlns:a16="http://schemas.microsoft.com/office/drawing/2014/main" id="{6CEAF1C3-2C18-44EC-AAE2-BB84C38380A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2861035"/>
            <a:ext cx="3048269" cy="3996965"/>
          </a:xfrm>
          <a:prstGeom prst="rect">
            <a:avLst/>
          </a:prstGeom>
          <a:noFill/>
          <a:extLst>
            <a:ext uri="{909E8E84-426E-40DD-AFC4-6F175D3DCCD1}">
              <a14:hiddenFill xmlns:a14="http://schemas.microsoft.com/office/drawing/2010/main">
                <a:solidFill>
                  <a:srgbClr val="FFFFFF"/>
                </a:solidFill>
              </a14:hiddenFill>
            </a:ext>
          </a:extLst>
        </p:spPr>
      </p:pic>
      <p:pic>
        <p:nvPicPr>
          <p:cNvPr id="4" name="Picture 3">
            <a:extLst>
              <a:ext uri="{FF2B5EF4-FFF2-40B4-BE49-F238E27FC236}">
                <a16:creationId xmlns:a16="http://schemas.microsoft.com/office/drawing/2014/main" id="{BF7CE524-44A7-44E7-AD55-BBB67D627EDD}"/>
              </a:ext>
            </a:extLst>
          </p:cNvPr>
          <p:cNvPicPr>
            <a:picLocks noChangeAspect="1"/>
          </p:cNvPicPr>
          <p:nvPr/>
        </p:nvPicPr>
        <p:blipFill rotWithShape="1">
          <a:blip r:embed="rId3"/>
          <a:srcRect l="18247" t="13196" r="36753" b="64949"/>
          <a:stretch/>
        </p:blipFill>
        <p:spPr>
          <a:xfrm>
            <a:off x="3236537" y="2861035"/>
            <a:ext cx="5486400" cy="1498863"/>
          </a:xfrm>
          <a:prstGeom prst="rect">
            <a:avLst/>
          </a:prstGeom>
          <a:ln>
            <a:solidFill>
              <a:schemeClr val="accent1"/>
            </a:solidFill>
          </a:ln>
        </p:spPr>
      </p:pic>
      <p:pic>
        <p:nvPicPr>
          <p:cNvPr id="7" name="Picture 6">
            <a:extLst>
              <a:ext uri="{FF2B5EF4-FFF2-40B4-BE49-F238E27FC236}">
                <a16:creationId xmlns:a16="http://schemas.microsoft.com/office/drawing/2014/main" id="{8EBA1E2A-802A-4168-83CF-F6C06188B86B}"/>
              </a:ext>
            </a:extLst>
          </p:cNvPr>
          <p:cNvPicPr>
            <a:picLocks noChangeAspect="1"/>
          </p:cNvPicPr>
          <p:nvPr/>
        </p:nvPicPr>
        <p:blipFill rotWithShape="1">
          <a:blip r:embed="rId4"/>
          <a:srcRect l="695" t="54983" r="54305" b="38024"/>
          <a:stretch/>
        </p:blipFill>
        <p:spPr>
          <a:xfrm>
            <a:off x="3352800" y="4939646"/>
            <a:ext cx="5649798" cy="493830"/>
          </a:xfrm>
          <a:prstGeom prst="rect">
            <a:avLst/>
          </a:prstGeom>
          <a:ln>
            <a:solidFill>
              <a:schemeClr val="accent1"/>
            </a:solidFill>
          </a:ln>
        </p:spPr>
      </p:pic>
      <p:pic>
        <p:nvPicPr>
          <p:cNvPr id="8" name="Picture 7">
            <a:extLst>
              <a:ext uri="{FF2B5EF4-FFF2-40B4-BE49-F238E27FC236}">
                <a16:creationId xmlns:a16="http://schemas.microsoft.com/office/drawing/2014/main" id="{2E2CD24A-892A-483D-9139-A7542EFA1C4C}"/>
              </a:ext>
            </a:extLst>
          </p:cNvPr>
          <p:cNvPicPr>
            <a:picLocks noChangeAspect="1"/>
          </p:cNvPicPr>
          <p:nvPr/>
        </p:nvPicPr>
        <p:blipFill rotWithShape="1">
          <a:blip r:embed="rId5"/>
          <a:srcRect l="5555" t="36151" r="67372" b="53402"/>
          <a:stretch/>
        </p:blipFill>
        <p:spPr>
          <a:xfrm>
            <a:off x="4445611" y="5872898"/>
            <a:ext cx="3300777" cy="716439"/>
          </a:xfrm>
          <a:prstGeom prst="rect">
            <a:avLst/>
          </a:prstGeom>
          <a:ln>
            <a:solidFill>
              <a:schemeClr val="accent1"/>
            </a:solidFill>
          </a:ln>
        </p:spPr>
      </p:pic>
    </p:spTree>
    <p:extLst>
      <p:ext uri="{BB962C8B-B14F-4D97-AF65-F5344CB8AC3E}">
        <p14:creationId xmlns:p14="http://schemas.microsoft.com/office/powerpoint/2010/main" val="3708191151"/>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A3D3AE6F-ABFB-4507-B4DB-B9E54E507752}"/>
              </a:ext>
            </a:extLst>
          </p:cNvPr>
          <p:cNvSpPr>
            <a:spLocks noGrp="1"/>
          </p:cNvSpPr>
          <p:nvPr>
            <p:ph idx="1"/>
          </p:nvPr>
        </p:nvSpPr>
        <p:spPr>
          <a:xfrm>
            <a:off x="331797" y="370715"/>
            <a:ext cx="8596668" cy="3880773"/>
          </a:xfrm>
        </p:spPr>
        <p:txBody>
          <a:bodyPr>
            <a:normAutofit/>
          </a:bodyPr>
          <a:lstStyle/>
          <a:p>
            <a:r>
              <a:rPr lang="en-GB" sz="2100" dirty="0">
                <a:latin typeface="Comic Sans MS" panose="030F0702030302020204" pitchFamily="66" charset="0"/>
              </a:rPr>
              <a:t>Could we include these images in our newspaper articles?</a:t>
            </a:r>
          </a:p>
          <a:p>
            <a:r>
              <a:rPr lang="en-GB" sz="2100" dirty="0">
                <a:latin typeface="Comic Sans MS" panose="030F0702030302020204" pitchFamily="66" charset="0"/>
              </a:rPr>
              <a:t>What would the photographs need? </a:t>
            </a:r>
          </a:p>
        </p:txBody>
      </p:sp>
      <p:pic>
        <p:nvPicPr>
          <p:cNvPr id="4" name="Picture 2" descr="111 tonnes of food waste collected in first week in Bracknell Forest |  Bracknell News">
            <a:extLst>
              <a:ext uri="{FF2B5EF4-FFF2-40B4-BE49-F238E27FC236}">
                <a16:creationId xmlns:a16="http://schemas.microsoft.com/office/drawing/2014/main" id="{02A41F99-9823-4BBF-8E65-588E1D2CED34}"/>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1457443"/>
            <a:ext cx="4298621" cy="298258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The problem of food waste - OLIO">
            <a:extLst>
              <a:ext uri="{FF2B5EF4-FFF2-40B4-BE49-F238E27FC236}">
                <a16:creationId xmlns:a16="http://schemas.microsoft.com/office/drawing/2014/main" id="{EE0AD363-CA42-48F5-8A9B-50A598DAE07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98619" y="1457444"/>
            <a:ext cx="5250734" cy="295353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The scale of the food waste problem and a solution | Euronews">
            <a:extLst>
              <a:ext uri="{FF2B5EF4-FFF2-40B4-BE49-F238E27FC236}">
                <a16:creationId xmlns:a16="http://schemas.microsoft.com/office/drawing/2014/main" id="{8C4CC57D-7A72-48EE-93C4-65B7FCE4FFD0}"/>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8493" t="8827" r="8406" b="9873"/>
          <a:stretch/>
        </p:blipFill>
        <p:spPr bwMode="auto">
          <a:xfrm>
            <a:off x="4298620" y="4410982"/>
            <a:ext cx="5250734" cy="244701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Solving the problem of | Friends of the Earth">
            <a:extLst>
              <a:ext uri="{FF2B5EF4-FFF2-40B4-BE49-F238E27FC236}">
                <a16:creationId xmlns:a16="http://schemas.microsoft.com/office/drawing/2014/main" id="{DC882860-B015-423B-A132-E207C06355F5}"/>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 y="4440025"/>
            <a:ext cx="4298621" cy="24179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18692713"/>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4B856FD-74F0-4449-B925-18B738AC457A}"/>
              </a:ext>
            </a:extLst>
          </p:cNvPr>
          <p:cNvSpPr>
            <a:spLocks noGrp="1"/>
          </p:cNvSpPr>
          <p:nvPr>
            <p:ph type="title"/>
          </p:nvPr>
        </p:nvSpPr>
        <p:spPr/>
        <p:txBody>
          <a:bodyPr>
            <a:normAutofit/>
          </a:bodyPr>
          <a:lstStyle/>
          <a:p>
            <a:r>
              <a:rPr lang="en-GB" sz="8000" dirty="0">
                <a:latin typeface="Showcard Gothic" panose="04020904020102020604" pitchFamily="82" charset="0"/>
              </a:rPr>
              <a:t>Captions </a:t>
            </a:r>
          </a:p>
        </p:txBody>
      </p:sp>
      <p:sp>
        <p:nvSpPr>
          <p:cNvPr id="3" name="Content Placeholder 2">
            <a:extLst>
              <a:ext uri="{FF2B5EF4-FFF2-40B4-BE49-F238E27FC236}">
                <a16:creationId xmlns:a16="http://schemas.microsoft.com/office/drawing/2014/main" id="{BD32C734-9DCD-44CC-A3CA-6F29C4520B65}"/>
              </a:ext>
            </a:extLst>
          </p:cNvPr>
          <p:cNvSpPr>
            <a:spLocks noGrp="1"/>
          </p:cNvSpPr>
          <p:nvPr>
            <p:ph idx="1"/>
          </p:nvPr>
        </p:nvSpPr>
        <p:spPr>
          <a:xfrm>
            <a:off x="583066" y="2956230"/>
            <a:ext cx="8596668" cy="2920458"/>
          </a:xfrm>
        </p:spPr>
        <p:txBody>
          <a:bodyPr>
            <a:normAutofit/>
          </a:bodyPr>
          <a:lstStyle/>
          <a:p>
            <a:r>
              <a:rPr lang="en-GB" sz="2100" dirty="0">
                <a:latin typeface="Comic Sans MS" panose="030F0702030302020204" pitchFamily="66" charset="0"/>
              </a:rPr>
              <a:t>The information in or under a photograph which explains what the picture is about.</a:t>
            </a:r>
          </a:p>
          <a:p>
            <a:r>
              <a:rPr lang="en-GB" sz="2100" dirty="0">
                <a:latin typeface="Comic Sans MS" panose="030F0702030302020204" pitchFamily="66" charset="0"/>
              </a:rPr>
              <a:t>They are brief descriptions or explanations. </a:t>
            </a:r>
          </a:p>
          <a:p>
            <a:r>
              <a:rPr lang="en-GB" sz="2100" dirty="0">
                <a:latin typeface="Comic Sans MS" panose="030F0702030302020204" pitchFamily="66" charset="0"/>
              </a:rPr>
              <a:t>They describe an illustration, graph or picture. </a:t>
            </a:r>
          </a:p>
          <a:p>
            <a:r>
              <a:rPr lang="en-GB" sz="2100" dirty="0">
                <a:latin typeface="Comic Sans MS" panose="030F0702030302020204" pitchFamily="66" charset="0"/>
              </a:rPr>
              <a:t>The main purpose of a caption is to help the newspaper reader to understand what they see in the newspaper. </a:t>
            </a:r>
          </a:p>
          <a:p>
            <a:r>
              <a:rPr lang="en-GB" sz="2100" dirty="0">
                <a:latin typeface="Comic Sans MS" panose="030F0702030302020204" pitchFamily="66" charset="0"/>
              </a:rPr>
              <a:t>It should be brief, witty, and straight to the point.</a:t>
            </a:r>
          </a:p>
          <a:p>
            <a:endParaRPr lang="en-GB" sz="2100" dirty="0"/>
          </a:p>
        </p:txBody>
      </p:sp>
      <p:pic>
        <p:nvPicPr>
          <p:cNvPr id="15362" name="Picture 2" descr="Richard Wright And The Library Card - Lessons - Blendspace">
            <a:extLst>
              <a:ext uri="{FF2B5EF4-FFF2-40B4-BE49-F238E27FC236}">
                <a16:creationId xmlns:a16="http://schemas.microsoft.com/office/drawing/2014/main" id="{DD1A4D3B-67AA-4629-AF44-F173DD114DAC}"/>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609814" y="-1"/>
            <a:ext cx="3582186" cy="268664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792858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1D9779E-6828-446B-B583-A46F5A94735D}"/>
              </a:ext>
            </a:extLst>
          </p:cNvPr>
          <p:cNvSpPr>
            <a:spLocks noGrp="1"/>
          </p:cNvSpPr>
          <p:nvPr>
            <p:ph idx="1"/>
          </p:nvPr>
        </p:nvSpPr>
        <p:spPr>
          <a:xfrm>
            <a:off x="601920" y="510899"/>
            <a:ext cx="8596668" cy="3880773"/>
          </a:xfrm>
        </p:spPr>
        <p:txBody>
          <a:bodyPr>
            <a:normAutofit/>
          </a:bodyPr>
          <a:lstStyle/>
          <a:p>
            <a:r>
              <a:rPr lang="en-GB" sz="2100" dirty="0">
                <a:latin typeface="Comic Sans MS" panose="030F0702030302020204" pitchFamily="66" charset="0"/>
              </a:rPr>
              <a:t>What captions can you think of for these pictures?</a:t>
            </a:r>
          </a:p>
          <a:p>
            <a:r>
              <a:rPr lang="en-GB" sz="2100" dirty="0">
                <a:latin typeface="Comic Sans MS" panose="030F0702030302020204" pitchFamily="66" charset="0"/>
              </a:rPr>
              <a:t>Ensure your sentences make sense and are punctuated correctly. </a:t>
            </a:r>
          </a:p>
        </p:txBody>
      </p:sp>
      <p:pic>
        <p:nvPicPr>
          <p:cNvPr id="4" name="Picture 2" descr="111 tonnes of food waste collected in first week in Bracknell Forest |  Bracknell News">
            <a:extLst>
              <a:ext uri="{FF2B5EF4-FFF2-40B4-BE49-F238E27FC236}">
                <a16:creationId xmlns:a16="http://schemas.microsoft.com/office/drawing/2014/main" id="{38776D4B-E5A4-45C4-BC54-80242984ADF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 y="1457443"/>
            <a:ext cx="4298621" cy="2982581"/>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The problem of food waste - OLIO">
            <a:extLst>
              <a:ext uri="{FF2B5EF4-FFF2-40B4-BE49-F238E27FC236}">
                <a16:creationId xmlns:a16="http://schemas.microsoft.com/office/drawing/2014/main" id="{72323CCC-AE38-4210-8CA0-089239A70CE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98619" y="1457444"/>
            <a:ext cx="5250734" cy="2953538"/>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6" descr="The scale of the food waste problem and a solution | Euronews">
            <a:extLst>
              <a:ext uri="{FF2B5EF4-FFF2-40B4-BE49-F238E27FC236}">
                <a16:creationId xmlns:a16="http://schemas.microsoft.com/office/drawing/2014/main" id="{E76F1567-27B0-47AB-9EEE-85FCDC601DB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8493" t="8827" r="8406" b="9873"/>
          <a:stretch/>
        </p:blipFill>
        <p:spPr bwMode="auto">
          <a:xfrm>
            <a:off x="4298620" y="4410982"/>
            <a:ext cx="5250734" cy="244701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8" descr="Solving the problem of | Friends of the Earth">
            <a:extLst>
              <a:ext uri="{FF2B5EF4-FFF2-40B4-BE49-F238E27FC236}">
                <a16:creationId xmlns:a16="http://schemas.microsoft.com/office/drawing/2014/main" id="{D53C18DA-3595-47C2-87BF-56BDA9FA57C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2" y="4440025"/>
            <a:ext cx="4298621" cy="241797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5938173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18199F-B930-44EB-953B-F905FDC5C441}"/>
              </a:ext>
            </a:extLst>
          </p:cNvPr>
          <p:cNvSpPr>
            <a:spLocks noGrp="1"/>
          </p:cNvSpPr>
          <p:nvPr>
            <p:ph type="title"/>
          </p:nvPr>
        </p:nvSpPr>
        <p:spPr/>
        <p:txBody>
          <a:bodyPr>
            <a:noAutofit/>
          </a:bodyPr>
          <a:lstStyle/>
          <a:p>
            <a:r>
              <a:rPr lang="en-GB" sz="7200" dirty="0">
                <a:latin typeface="Showcard Gothic" panose="04020904020102020604" pitchFamily="82" charset="0"/>
              </a:rPr>
              <a:t>Formal language </a:t>
            </a:r>
          </a:p>
        </p:txBody>
      </p:sp>
      <p:sp>
        <p:nvSpPr>
          <p:cNvPr id="3" name="Content Placeholder 2">
            <a:extLst>
              <a:ext uri="{FF2B5EF4-FFF2-40B4-BE49-F238E27FC236}">
                <a16:creationId xmlns:a16="http://schemas.microsoft.com/office/drawing/2014/main" id="{981855B4-8178-4BFF-A40C-4745009619AC}"/>
              </a:ext>
            </a:extLst>
          </p:cNvPr>
          <p:cNvSpPr>
            <a:spLocks noGrp="1"/>
          </p:cNvSpPr>
          <p:nvPr>
            <p:ph idx="1"/>
          </p:nvPr>
        </p:nvSpPr>
        <p:spPr/>
        <p:txBody>
          <a:bodyPr>
            <a:normAutofit/>
          </a:bodyPr>
          <a:lstStyle/>
          <a:p>
            <a:r>
              <a:rPr lang="en-GB" sz="2100" dirty="0">
                <a:latin typeface="Comic Sans MS" panose="030F0702030302020204" pitchFamily="66" charset="0"/>
              </a:rPr>
              <a:t>What do you know about formal language? </a:t>
            </a:r>
          </a:p>
        </p:txBody>
      </p:sp>
      <p:pic>
        <p:nvPicPr>
          <p:cNvPr id="4" name="Picture 2" descr="Thinking Clip Art Brain , Transparent Cartoon, Free Cliparts &amp;amp; Silhouettes  - NetClipart">
            <a:extLst>
              <a:ext uri="{FF2B5EF4-FFF2-40B4-BE49-F238E27FC236}">
                <a16:creationId xmlns:a16="http://schemas.microsoft.com/office/drawing/2014/main" id="{AEC7631D-0750-43F7-B1E1-84C64784C38A}"/>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5928357" y="3990680"/>
            <a:ext cx="4021241" cy="2867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9285229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405B043-3575-40DA-8BCF-8F11A106A664}"/>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DACCA34-F0DA-4FBD-95DA-C829EA80B8D3}"/>
              </a:ext>
            </a:extLst>
          </p:cNvPr>
          <p:cNvSpPr>
            <a:spLocks noGrp="1"/>
          </p:cNvSpPr>
          <p:nvPr>
            <p:ph idx="1"/>
          </p:nvPr>
        </p:nvSpPr>
        <p:spPr>
          <a:xfrm>
            <a:off x="677334" y="2160589"/>
            <a:ext cx="6213660" cy="3880773"/>
          </a:xfrm>
        </p:spPr>
        <p:txBody>
          <a:bodyPr>
            <a:normAutofit/>
          </a:bodyPr>
          <a:lstStyle/>
          <a:p>
            <a:r>
              <a:rPr lang="en-US" sz="2100" dirty="0">
                <a:latin typeface="Comic Sans MS" panose="030F0702030302020204" pitchFamily="66" charset="0"/>
              </a:rPr>
              <a:t>Formal language is used when we are communicating with people we don’t know very well and want to impress or show respect to.</a:t>
            </a:r>
          </a:p>
          <a:p>
            <a:r>
              <a:rPr lang="en-US" sz="2100" dirty="0">
                <a:latin typeface="Comic Sans MS" panose="030F0702030302020204" pitchFamily="66" charset="0"/>
              </a:rPr>
              <a:t>Formal language does not use colloquialisms or contractions.</a:t>
            </a:r>
            <a:endParaRPr lang="en-GB" sz="2100" dirty="0">
              <a:latin typeface="Comic Sans MS" panose="030F0702030302020204" pitchFamily="66" charset="0"/>
            </a:endParaRPr>
          </a:p>
        </p:txBody>
      </p:sp>
      <p:pic>
        <p:nvPicPr>
          <p:cNvPr id="19458" name="Picture 2" descr="9 Informal and formal language ideas in 2021 | formal language, language,  informational writing">
            <a:extLst>
              <a:ext uri="{FF2B5EF4-FFF2-40B4-BE49-F238E27FC236}">
                <a16:creationId xmlns:a16="http://schemas.microsoft.com/office/drawing/2014/main" id="{25A9082A-1D60-4474-9439-A2291147AFB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48500" y="0"/>
            <a:ext cx="514350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5396130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9E8F17AF-BAEF-4280-860F-1877FBD6A147}"/>
              </a:ext>
            </a:extLst>
          </p:cNvPr>
          <p:cNvPicPr>
            <a:picLocks noChangeAspect="1"/>
          </p:cNvPicPr>
          <p:nvPr/>
        </p:nvPicPr>
        <p:blipFill rotWithShape="1">
          <a:blip r:embed="rId2"/>
          <a:srcRect l="38660" t="32852" r="23067" b="17938"/>
          <a:stretch/>
        </p:blipFill>
        <p:spPr>
          <a:xfrm>
            <a:off x="1687398" y="1178349"/>
            <a:ext cx="6647478" cy="4807671"/>
          </a:xfrm>
          <a:prstGeom prst="rect">
            <a:avLst/>
          </a:prstGeom>
          <a:ln>
            <a:solidFill>
              <a:schemeClr val="accent1"/>
            </a:solidFill>
          </a:ln>
        </p:spPr>
      </p:pic>
    </p:spTree>
    <p:extLst>
      <p:ext uri="{BB962C8B-B14F-4D97-AF65-F5344CB8AC3E}">
        <p14:creationId xmlns:p14="http://schemas.microsoft.com/office/powerpoint/2010/main" val="2842557760"/>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2AF57E3F-31DA-4135-A8DA-D56A08B4B925}"/>
              </a:ext>
            </a:extLst>
          </p:cNvPr>
          <p:cNvPicPr>
            <a:picLocks noChangeAspect="1"/>
          </p:cNvPicPr>
          <p:nvPr/>
        </p:nvPicPr>
        <p:blipFill rotWithShape="1">
          <a:blip r:embed="rId2"/>
          <a:srcRect l="38273" t="32715" r="7835" b="38969"/>
          <a:stretch/>
        </p:blipFill>
        <p:spPr>
          <a:xfrm>
            <a:off x="414779" y="1779308"/>
            <a:ext cx="9360817" cy="2766613"/>
          </a:xfrm>
          <a:prstGeom prst="rect">
            <a:avLst/>
          </a:prstGeom>
          <a:ln>
            <a:solidFill>
              <a:schemeClr val="accent1"/>
            </a:solidFill>
          </a:ln>
        </p:spPr>
      </p:pic>
    </p:spTree>
    <p:extLst>
      <p:ext uri="{BB962C8B-B14F-4D97-AF65-F5344CB8AC3E}">
        <p14:creationId xmlns:p14="http://schemas.microsoft.com/office/powerpoint/2010/main" val="18801710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3202004-847E-4FB9-81EE-B6BFD88DD6AC}"/>
              </a:ext>
            </a:extLst>
          </p:cNvPr>
          <p:cNvPicPr>
            <a:picLocks noChangeAspect="1"/>
          </p:cNvPicPr>
          <p:nvPr/>
        </p:nvPicPr>
        <p:blipFill rotWithShape="1">
          <a:blip r:embed="rId2"/>
          <a:srcRect l="37346" t="29690" r="13093" b="12027"/>
          <a:stretch/>
        </p:blipFill>
        <p:spPr>
          <a:xfrm>
            <a:off x="923827" y="775355"/>
            <a:ext cx="8023522" cy="5307290"/>
          </a:xfrm>
          <a:prstGeom prst="rect">
            <a:avLst/>
          </a:prstGeom>
          <a:ln>
            <a:solidFill>
              <a:schemeClr val="accent1"/>
            </a:solidFill>
          </a:ln>
        </p:spPr>
      </p:pic>
    </p:spTree>
    <p:extLst>
      <p:ext uri="{BB962C8B-B14F-4D97-AF65-F5344CB8AC3E}">
        <p14:creationId xmlns:p14="http://schemas.microsoft.com/office/powerpoint/2010/main" val="307762667"/>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F7C699EC-E2E0-4406-AD43-05E166F5A35F}"/>
              </a:ext>
            </a:extLst>
          </p:cNvPr>
          <p:cNvPicPr>
            <a:picLocks noChangeAspect="1"/>
          </p:cNvPicPr>
          <p:nvPr/>
        </p:nvPicPr>
        <p:blipFill rotWithShape="1">
          <a:blip r:embed="rId2"/>
          <a:srcRect l="37964" t="35464" r="8995" b="11753"/>
          <a:stretch/>
        </p:blipFill>
        <p:spPr>
          <a:xfrm>
            <a:off x="1121791" y="1256121"/>
            <a:ext cx="7763512" cy="4345757"/>
          </a:xfrm>
          <a:prstGeom prst="rect">
            <a:avLst/>
          </a:prstGeom>
          <a:ln>
            <a:solidFill>
              <a:schemeClr val="accent1"/>
            </a:solidFill>
          </a:ln>
        </p:spPr>
      </p:pic>
    </p:spTree>
    <p:extLst>
      <p:ext uri="{BB962C8B-B14F-4D97-AF65-F5344CB8AC3E}">
        <p14:creationId xmlns:p14="http://schemas.microsoft.com/office/powerpoint/2010/main" val="207632786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B29A9B04-915E-433B-8834-FD5AF608BEEB}"/>
              </a:ext>
            </a:extLst>
          </p:cNvPr>
          <p:cNvSpPr>
            <a:spLocks noGrp="1"/>
          </p:cNvSpPr>
          <p:nvPr>
            <p:ph idx="1"/>
          </p:nvPr>
        </p:nvSpPr>
        <p:spPr>
          <a:xfrm>
            <a:off x="441663" y="2595338"/>
            <a:ext cx="8596668" cy="3411284"/>
          </a:xfrm>
        </p:spPr>
        <p:txBody>
          <a:bodyPr>
            <a:noAutofit/>
          </a:bodyPr>
          <a:lstStyle/>
          <a:p>
            <a:r>
              <a:rPr lang="en-GB" sz="1900" dirty="0">
                <a:latin typeface="Comic Sans MS" panose="030F0702030302020204" pitchFamily="66" charset="0"/>
              </a:rPr>
              <a:t>What formal sentences can you think of for your newspaper article?</a:t>
            </a:r>
          </a:p>
          <a:p>
            <a:r>
              <a:rPr lang="en-GB" sz="1900" dirty="0">
                <a:latin typeface="Comic Sans MS" panose="030F0702030302020204" pitchFamily="66" charset="0"/>
              </a:rPr>
              <a:t>Make sure your sentences make sense and are punctuated correctly.</a:t>
            </a:r>
          </a:p>
          <a:p>
            <a:endParaRPr lang="en-GB" sz="1900" dirty="0">
              <a:latin typeface="Comic Sans MS" panose="030F0702030302020204" pitchFamily="66" charset="0"/>
            </a:endParaRPr>
          </a:p>
          <a:p>
            <a:r>
              <a:rPr lang="en-GB" sz="1900" b="1" dirty="0">
                <a:latin typeface="Comic Sans MS" panose="030F0702030302020204" pitchFamily="66" charset="0"/>
              </a:rPr>
              <a:t>Challenge 1:</a:t>
            </a:r>
            <a:r>
              <a:rPr lang="en-GB" sz="1900" dirty="0">
                <a:latin typeface="Comic Sans MS" panose="030F0702030302020204" pitchFamily="66" charset="0"/>
              </a:rPr>
              <a:t> can you use coordinating conjunctions in your sentences?</a:t>
            </a:r>
          </a:p>
          <a:p>
            <a:endParaRPr lang="en-GB" sz="1900" dirty="0">
              <a:latin typeface="Comic Sans MS" panose="030F0702030302020204" pitchFamily="66" charset="0"/>
            </a:endParaRPr>
          </a:p>
          <a:p>
            <a:r>
              <a:rPr lang="en-GB" sz="1900" b="1" dirty="0">
                <a:latin typeface="Comic Sans MS" panose="030F0702030302020204" pitchFamily="66" charset="0"/>
              </a:rPr>
              <a:t>Challenge 2:</a:t>
            </a:r>
            <a:r>
              <a:rPr lang="en-GB" sz="1900" dirty="0">
                <a:latin typeface="Comic Sans MS" panose="030F0702030302020204" pitchFamily="66" charset="0"/>
              </a:rPr>
              <a:t> what about subordinating conjunctions?</a:t>
            </a:r>
          </a:p>
        </p:txBody>
      </p:sp>
      <p:pic>
        <p:nvPicPr>
          <p:cNvPr id="20484" name="Picture 4" descr="What are FANBOYS? - Teaching Wiki Page">
            <a:extLst>
              <a:ext uri="{FF2B5EF4-FFF2-40B4-BE49-F238E27FC236}">
                <a16:creationId xmlns:a16="http://schemas.microsoft.com/office/drawing/2014/main" id="{A34224B0-B47A-4EBC-B2DC-5EB735D67FE2}"/>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b="50000"/>
          <a:stretch/>
        </p:blipFill>
        <p:spPr bwMode="auto">
          <a:xfrm>
            <a:off x="1847359" y="5357813"/>
            <a:ext cx="6000750" cy="1500187"/>
          </a:xfrm>
          <a:prstGeom prst="rect">
            <a:avLst/>
          </a:prstGeom>
          <a:noFill/>
          <a:extLst>
            <a:ext uri="{909E8E84-426E-40DD-AFC4-6F175D3DCCD1}">
              <a14:hiddenFill xmlns:a14="http://schemas.microsoft.com/office/drawing/2010/main">
                <a:solidFill>
                  <a:srgbClr val="FFFFFF"/>
                </a:solidFill>
              </a14:hiddenFill>
            </a:ext>
          </a:extLst>
        </p:spPr>
      </p:pic>
      <p:pic>
        <p:nvPicPr>
          <p:cNvPr id="20490" name="Picture 10" descr="I SAW A WABUB! Flashcards | Quizlet">
            <a:extLst>
              <a:ext uri="{FF2B5EF4-FFF2-40B4-BE49-F238E27FC236}">
                <a16:creationId xmlns:a16="http://schemas.microsoft.com/office/drawing/2014/main" id="{FC461D78-468A-4D7C-8F84-D38D34B548FB}"/>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8948406" y="2234153"/>
            <a:ext cx="3243594" cy="4623847"/>
          </a:xfrm>
          <a:prstGeom prst="rect">
            <a:avLst/>
          </a:prstGeom>
          <a:noFill/>
          <a:extLst>
            <a:ext uri="{909E8E84-426E-40DD-AFC4-6F175D3DCCD1}">
              <a14:hiddenFill xmlns:a14="http://schemas.microsoft.com/office/drawing/2010/main">
                <a:solidFill>
                  <a:srgbClr val="FFFFFF"/>
                </a:solidFill>
              </a14:hiddenFill>
            </a:ext>
          </a:extLst>
        </p:spPr>
      </p:pic>
      <p:pic>
        <p:nvPicPr>
          <p:cNvPr id="11" name="Picture 2" descr="Thinking Clip Art Brain , Transparent Cartoon, Free Cliparts &amp;amp; Silhouettes  - NetClipart">
            <a:extLst>
              <a:ext uri="{FF2B5EF4-FFF2-40B4-BE49-F238E27FC236}">
                <a16:creationId xmlns:a16="http://schemas.microsoft.com/office/drawing/2014/main" id="{D0D134F6-5994-445E-A3C4-E3CB8AD91534}"/>
              </a:ext>
            </a:extLst>
          </p:cNvPr>
          <p:cNvPicPr>
            <a:picLocks noChangeAspect="1" noChangeArrowheads="1"/>
          </p:cNvPicPr>
          <p:nvPr/>
        </p:nvPicPr>
        <p:blipFill>
          <a:blip r:embed="rId4">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3281102" y="180592"/>
            <a:ext cx="3133264" cy="223415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077323627"/>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D4001C-58EF-4CBC-B332-2F3F7D31C899}"/>
              </a:ext>
            </a:extLst>
          </p:cNvPr>
          <p:cNvSpPr>
            <a:spLocks noGrp="1"/>
          </p:cNvSpPr>
          <p:nvPr>
            <p:ph type="title"/>
          </p:nvPr>
        </p:nvSpPr>
        <p:spPr/>
        <p:txBody>
          <a:bodyPr/>
          <a:lstStyle/>
          <a:p>
            <a:r>
              <a:rPr lang="en-GB" sz="5400" dirty="0">
                <a:latin typeface="Comic Sans MS" panose="030F0702030302020204" pitchFamily="66" charset="0"/>
              </a:rPr>
              <a:t>Activity</a:t>
            </a:r>
            <a:r>
              <a:rPr lang="en-GB" dirty="0"/>
              <a:t> </a:t>
            </a:r>
          </a:p>
        </p:txBody>
      </p:sp>
      <p:sp>
        <p:nvSpPr>
          <p:cNvPr id="3" name="Content Placeholder 2">
            <a:extLst>
              <a:ext uri="{FF2B5EF4-FFF2-40B4-BE49-F238E27FC236}">
                <a16:creationId xmlns:a16="http://schemas.microsoft.com/office/drawing/2014/main" id="{127A5326-EC7E-4E64-9B2C-467F176B09FC}"/>
              </a:ext>
            </a:extLst>
          </p:cNvPr>
          <p:cNvSpPr>
            <a:spLocks noGrp="1"/>
          </p:cNvSpPr>
          <p:nvPr>
            <p:ph idx="1"/>
          </p:nvPr>
        </p:nvSpPr>
        <p:spPr/>
        <p:txBody>
          <a:bodyPr>
            <a:normAutofit/>
          </a:bodyPr>
          <a:lstStyle/>
          <a:p>
            <a:r>
              <a:rPr lang="en-GB" sz="2100" b="1" dirty="0">
                <a:latin typeface="Comic Sans MS" panose="030F0702030302020204" pitchFamily="66" charset="0"/>
              </a:rPr>
              <a:t>Activity 1:</a:t>
            </a:r>
            <a:r>
              <a:rPr lang="en-GB" sz="2100" dirty="0">
                <a:latin typeface="Comic Sans MS" panose="030F0702030302020204" pitchFamily="66" charset="0"/>
              </a:rPr>
              <a:t> create a bubble map of potential headlines for your food waste article.</a:t>
            </a:r>
          </a:p>
          <a:p>
            <a:r>
              <a:rPr lang="en-GB" sz="2100" b="1" dirty="0">
                <a:latin typeface="Comic Sans MS" panose="030F0702030302020204" pitchFamily="66" charset="0"/>
              </a:rPr>
              <a:t>Activity 2:</a:t>
            </a:r>
            <a:r>
              <a:rPr lang="en-GB" sz="2100" dirty="0">
                <a:latin typeface="Comic Sans MS" panose="030F0702030302020204" pitchFamily="66" charset="0"/>
              </a:rPr>
              <a:t> write a selection of potential subtitles for your articles.</a:t>
            </a:r>
          </a:p>
          <a:p>
            <a:r>
              <a:rPr lang="en-GB" sz="2100" b="1" dirty="0">
                <a:latin typeface="Comic Sans MS" panose="030F0702030302020204" pitchFamily="66" charset="0"/>
              </a:rPr>
              <a:t>Activity 3:</a:t>
            </a:r>
            <a:r>
              <a:rPr lang="en-GB" sz="2100" dirty="0">
                <a:latin typeface="Comic Sans MS" panose="030F0702030302020204" pitchFamily="66" charset="0"/>
              </a:rPr>
              <a:t> select 2 images of food waste and write captions for these.</a:t>
            </a:r>
          </a:p>
          <a:p>
            <a:endParaRPr lang="en-GB" sz="2100" dirty="0">
              <a:latin typeface="Comic Sans MS" panose="030F0702030302020204" pitchFamily="66" charset="0"/>
            </a:endParaRPr>
          </a:p>
          <a:p>
            <a:r>
              <a:rPr lang="en-GB" sz="2100" b="1" dirty="0">
                <a:solidFill>
                  <a:srgbClr val="FF0000"/>
                </a:solidFill>
                <a:latin typeface="Comic Sans MS" panose="030F0702030302020204" pitchFamily="66" charset="0"/>
              </a:rPr>
              <a:t>Red Pen: </a:t>
            </a:r>
            <a:r>
              <a:rPr lang="en-GB" sz="2100" dirty="0">
                <a:solidFill>
                  <a:srgbClr val="FF0000"/>
                </a:solidFill>
                <a:latin typeface="Comic Sans MS" panose="030F0702030302020204" pitchFamily="66" charset="0"/>
              </a:rPr>
              <a:t>check your headlines, subtitles and captions are written in formal language. Rewrite any of your ideas if they are too informal. </a:t>
            </a:r>
            <a:endParaRPr lang="en-GB" sz="2100" b="1"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182273669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AD58D6B-8428-4C0A-A655-125969531D02}"/>
              </a:ext>
            </a:extLst>
          </p:cNvPr>
          <p:cNvSpPr>
            <a:spLocks noGrp="1"/>
          </p:cNvSpPr>
          <p:nvPr>
            <p:ph type="ctrTitle"/>
          </p:nvPr>
        </p:nvSpPr>
        <p:spPr>
          <a:xfrm>
            <a:off x="509048" y="2404534"/>
            <a:ext cx="9247694" cy="1646302"/>
          </a:xfrm>
        </p:spPr>
        <p:txBody>
          <a:bodyPr/>
          <a:lstStyle/>
          <a:p>
            <a:r>
              <a:rPr lang="en-GB" sz="4500" dirty="0">
                <a:latin typeface="Comic Sans MS" panose="030F0702030302020204" pitchFamily="66" charset="0"/>
              </a:rPr>
              <a:t>Wednesday 22</a:t>
            </a:r>
            <a:r>
              <a:rPr lang="en-GB" sz="4500" baseline="30000" dirty="0">
                <a:latin typeface="Comic Sans MS" panose="030F0702030302020204" pitchFamily="66" charset="0"/>
              </a:rPr>
              <a:t>nd</a:t>
            </a:r>
            <a:r>
              <a:rPr lang="en-GB" sz="4500" dirty="0">
                <a:latin typeface="Comic Sans MS" panose="030F0702030302020204" pitchFamily="66" charset="0"/>
              </a:rPr>
              <a:t> September 2021</a:t>
            </a:r>
          </a:p>
        </p:txBody>
      </p:sp>
      <p:sp>
        <p:nvSpPr>
          <p:cNvPr id="5" name="Subtitle 4">
            <a:extLst>
              <a:ext uri="{FF2B5EF4-FFF2-40B4-BE49-F238E27FC236}">
                <a16:creationId xmlns:a16="http://schemas.microsoft.com/office/drawing/2014/main" id="{C6F56A3E-1522-4E73-A3A6-D4FDA584CB72}"/>
              </a:ext>
            </a:extLst>
          </p:cNvPr>
          <p:cNvSpPr>
            <a:spLocks noGrp="1"/>
          </p:cNvSpPr>
          <p:nvPr>
            <p:ph type="subTitle" idx="1"/>
          </p:nvPr>
        </p:nvSpPr>
        <p:spPr>
          <a:xfrm>
            <a:off x="509048" y="4050833"/>
            <a:ext cx="8764955" cy="1096899"/>
          </a:xfrm>
        </p:spPr>
        <p:txBody>
          <a:bodyPr>
            <a:no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	To use sentences appropriately</a:t>
            </a:r>
          </a:p>
          <a:p>
            <a:pPr algn="l"/>
            <a:r>
              <a:rPr lang="en-GB" sz="2100" dirty="0">
                <a:latin typeface="Comic Sans MS" panose="030F0702030302020204" pitchFamily="66" charset="0"/>
              </a:rPr>
              <a:t>	To punctuate accurately</a:t>
            </a:r>
          </a:p>
          <a:p>
            <a:pPr algn="l"/>
            <a:r>
              <a:rPr lang="en-GB" sz="2100" dirty="0">
                <a:latin typeface="Comic Sans MS" panose="030F0702030302020204" pitchFamily="66" charset="0"/>
              </a:rPr>
              <a:t>C: Newspaper articles </a:t>
            </a:r>
          </a:p>
        </p:txBody>
      </p:sp>
    </p:spTree>
    <p:extLst>
      <p:ext uri="{BB962C8B-B14F-4D97-AF65-F5344CB8AC3E}">
        <p14:creationId xmlns:p14="http://schemas.microsoft.com/office/powerpoint/2010/main" val="280891516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447BDD-B416-44FE-8D9E-6AD691A82B30}"/>
              </a:ext>
            </a:extLst>
          </p:cNvPr>
          <p:cNvSpPr>
            <a:spLocks noGrp="1"/>
          </p:cNvSpPr>
          <p:nvPr>
            <p:ph type="title"/>
          </p:nvPr>
        </p:nvSpPr>
        <p:spPr/>
        <p:txBody>
          <a:bodyPr>
            <a:normAutofit/>
          </a:bodyPr>
          <a:lstStyle/>
          <a:p>
            <a:r>
              <a:rPr lang="en-GB" sz="5400"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70E3F879-7510-4F60-ABD0-278722B9CDE0}"/>
              </a:ext>
            </a:extLst>
          </p:cNvPr>
          <p:cNvSpPr>
            <a:spLocks noGrp="1"/>
          </p:cNvSpPr>
          <p:nvPr>
            <p:ph idx="1"/>
          </p:nvPr>
        </p:nvSpPr>
        <p:spPr>
          <a:xfrm>
            <a:off x="677334" y="2953579"/>
            <a:ext cx="8596668" cy="3880773"/>
          </a:xfrm>
        </p:spPr>
        <p:txBody>
          <a:bodyPr>
            <a:normAutofit/>
          </a:bodyPr>
          <a:lstStyle/>
          <a:p>
            <a:r>
              <a:rPr lang="en-GB" sz="2100" i="1" dirty="0">
                <a:latin typeface="Comic Sans MS" panose="030F0702030302020204" pitchFamily="66" charset="0"/>
              </a:rPr>
              <a:t>My daughter’s hair is very curly, which makes it hard to brush.</a:t>
            </a:r>
          </a:p>
          <a:p>
            <a:r>
              <a:rPr lang="en-GB" sz="2100" i="1" dirty="0">
                <a:latin typeface="Comic Sans MS" panose="030F0702030302020204" pitchFamily="66" charset="0"/>
              </a:rPr>
              <a:t>Take it to Sarah, who is in the kitchen.</a:t>
            </a:r>
          </a:p>
          <a:p>
            <a:r>
              <a:rPr lang="en-GB" sz="2100" i="1" dirty="0">
                <a:latin typeface="Comic Sans MS" panose="030F0702030302020204" pitchFamily="66" charset="0"/>
              </a:rPr>
              <a:t>Snow, which is very cold, can be used to make snowmen.</a:t>
            </a:r>
          </a:p>
          <a:p>
            <a:r>
              <a:rPr lang="en-GB" sz="2100" i="1" dirty="0">
                <a:latin typeface="Comic Sans MS" panose="030F0702030302020204" pitchFamily="66" charset="0"/>
              </a:rPr>
              <a:t>Usain Bolt, whose home is in Jamaica, has won lots of gold medals.</a:t>
            </a:r>
          </a:p>
          <a:p>
            <a:endParaRPr lang="en-GB" sz="2100" dirty="0">
              <a:latin typeface="Comic Sans MS" panose="030F0702030302020204" pitchFamily="66" charset="0"/>
            </a:endParaRPr>
          </a:p>
          <a:p>
            <a:r>
              <a:rPr lang="en-GB" sz="2100" dirty="0">
                <a:latin typeface="Comic Sans MS" panose="030F0702030302020204" pitchFamily="66" charset="0"/>
              </a:rPr>
              <a:t>What do you notice about these sentences?</a:t>
            </a:r>
          </a:p>
        </p:txBody>
      </p:sp>
      <p:pic>
        <p:nvPicPr>
          <p:cNvPr id="21508" name="Picture 4" descr="Eyeball Clipart Look And Listen - Blue Bird Eyes Clipart, HD Png Download -  1078x1193(#3734529) - PngFind">
            <a:extLst>
              <a:ext uri="{FF2B5EF4-FFF2-40B4-BE49-F238E27FC236}">
                <a16:creationId xmlns:a16="http://schemas.microsoft.com/office/drawing/2014/main" id="{E9BA20AE-D72D-4F5C-8E3C-5F5C6CF9C8A0}"/>
              </a:ext>
            </a:extLst>
          </p:cNvPr>
          <p:cNvPicPr>
            <a:picLocks noChangeAspect="1" noChangeArrowheads="1"/>
          </p:cNvPicPr>
          <p:nvPr/>
        </p:nvPicPr>
        <p:blipFill>
          <a:blip r:embed="rId2">
            <a:clrChange>
              <a:clrFrom>
                <a:srgbClr val="EDEDED"/>
              </a:clrFrom>
              <a:clrTo>
                <a:srgbClr val="EDEDED">
                  <a:alpha val="0"/>
                </a:srgbClr>
              </a:clrTo>
            </a:clrChange>
            <a:extLst>
              <a:ext uri="{28A0092B-C50C-407E-A947-70E740481C1C}">
                <a14:useLocalDpi xmlns:a14="http://schemas.microsoft.com/office/drawing/2010/main" val="0"/>
              </a:ext>
            </a:extLst>
          </a:blip>
          <a:srcRect/>
          <a:stretch>
            <a:fillRect/>
          </a:stretch>
        </p:blipFill>
        <p:spPr bwMode="auto">
          <a:xfrm>
            <a:off x="6956981" y="0"/>
            <a:ext cx="2440362" cy="281505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40467818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C628CA9-C0F7-4096-9F82-FB0B817F6038}"/>
              </a:ext>
            </a:extLst>
          </p:cNvPr>
          <p:cNvSpPr>
            <a:spLocks noGrp="1"/>
          </p:cNvSpPr>
          <p:nvPr>
            <p:ph type="title"/>
          </p:nvPr>
        </p:nvSpPr>
        <p:spPr>
          <a:xfrm>
            <a:off x="677334" y="364503"/>
            <a:ext cx="8596668" cy="1320800"/>
          </a:xfrm>
        </p:spPr>
        <p:txBody>
          <a:bodyPr>
            <a:normAutofit/>
          </a:bodyPr>
          <a:lstStyle/>
          <a:p>
            <a:r>
              <a:rPr lang="en-GB" sz="5400" dirty="0">
                <a:latin typeface="Comic Sans MS" panose="030F0702030302020204" pitchFamily="66" charset="0"/>
              </a:rPr>
              <a:t>Relative Clauses</a:t>
            </a:r>
          </a:p>
        </p:txBody>
      </p:sp>
      <p:sp>
        <p:nvSpPr>
          <p:cNvPr id="3" name="Content Placeholder 2">
            <a:extLst>
              <a:ext uri="{FF2B5EF4-FFF2-40B4-BE49-F238E27FC236}">
                <a16:creationId xmlns:a16="http://schemas.microsoft.com/office/drawing/2014/main" id="{53BF077A-CD68-4778-8148-E35B0EAACB92}"/>
              </a:ext>
            </a:extLst>
          </p:cNvPr>
          <p:cNvSpPr>
            <a:spLocks noGrp="1"/>
          </p:cNvSpPr>
          <p:nvPr>
            <p:ph idx="1"/>
          </p:nvPr>
        </p:nvSpPr>
        <p:spPr>
          <a:xfrm>
            <a:off x="677334" y="1608804"/>
            <a:ext cx="8596668" cy="3880773"/>
          </a:xfrm>
        </p:spPr>
        <p:txBody>
          <a:bodyPr>
            <a:normAutofit/>
          </a:bodyPr>
          <a:lstStyle/>
          <a:p>
            <a:r>
              <a:rPr lang="en-US" sz="1900" dirty="0">
                <a:latin typeface="Comic Sans MS" panose="030F0702030302020204" pitchFamily="66" charset="0"/>
              </a:rPr>
              <a:t>A relative clause can be used to give additional information about a noun.</a:t>
            </a:r>
          </a:p>
          <a:p>
            <a:r>
              <a:rPr lang="en-US" sz="1900" dirty="0">
                <a:latin typeface="Comic Sans MS" panose="030F0702030302020204" pitchFamily="66" charset="0"/>
              </a:rPr>
              <a:t>Relative clauses add information to sentences by using a relative pronoun such as 'that', 'which', 'who', 'whose', 'where' and 'when’. </a:t>
            </a:r>
          </a:p>
          <a:p>
            <a:r>
              <a:rPr lang="en-US" sz="1900" dirty="0">
                <a:latin typeface="Comic Sans MS" panose="030F0702030302020204" pitchFamily="66" charset="0"/>
              </a:rPr>
              <a:t>A relative clause can also be an embedded clause if it is positioned in the middle of a sentence.</a:t>
            </a:r>
            <a:endParaRPr lang="en-GB" sz="1900" dirty="0">
              <a:latin typeface="Comic Sans MS" panose="030F0702030302020204" pitchFamily="66" charset="0"/>
            </a:endParaRPr>
          </a:p>
          <a:p>
            <a:endParaRPr lang="en-GB" sz="1900" dirty="0"/>
          </a:p>
        </p:txBody>
      </p:sp>
      <p:pic>
        <p:nvPicPr>
          <p:cNvPr id="4" name="Picture 3">
            <a:extLst>
              <a:ext uri="{FF2B5EF4-FFF2-40B4-BE49-F238E27FC236}">
                <a16:creationId xmlns:a16="http://schemas.microsoft.com/office/drawing/2014/main" id="{DB78BC49-41D9-441A-BACC-10FE7FF00A17}"/>
              </a:ext>
            </a:extLst>
          </p:cNvPr>
          <p:cNvPicPr>
            <a:picLocks noChangeAspect="1"/>
          </p:cNvPicPr>
          <p:nvPr/>
        </p:nvPicPr>
        <p:blipFill rotWithShape="1">
          <a:blip r:embed="rId2"/>
          <a:srcRect l="11134" t="25842" r="46341" b="25911"/>
          <a:stretch/>
        </p:blipFill>
        <p:spPr>
          <a:xfrm>
            <a:off x="2623332" y="3747977"/>
            <a:ext cx="4704672" cy="3002437"/>
          </a:xfrm>
          <a:prstGeom prst="rect">
            <a:avLst/>
          </a:prstGeom>
          <a:ln>
            <a:solidFill>
              <a:schemeClr val="accent1"/>
            </a:solidFill>
          </a:ln>
        </p:spPr>
      </p:pic>
    </p:spTree>
    <p:extLst>
      <p:ext uri="{BB962C8B-B14F-4D97-AF65-F5344CB8AC3E}">
        <p14:creationId xmlns:p14="http://schemas.microsoft.com/office/powerpoint/2010/main" val="1781021580"/>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https://www.theschoolrun.com/sites/theschoolrun.com/files/u9/relative_clauses.png">
            <a:extLst>
              <a:ext uri="{FF2B5EF4-FFF2-40B4-BE49-F238E27FC236}">
                <a16:creationId xmlns:a16="http://schemas.microsoft.com/office/drawing/2014/main" id="{4285F21E-FA81-4116-ADBC-7F08B864879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14464" y="1772238"/>
            <a:ext cx="8559538" cy="2853179"/>
          </a:xfrm>
          <a:prstGeom prst="rect">
            <a:avLst/>
          </a:prstGeom>
          <a:noFill/>
          <a:extLst>
            <a:ext uri="{909E8E84-426E-40DD-AFC4-6F175D3DCCD1}">
              <a14:hiddenFill xmlns:a14="http://schemas.microsoft.com/office/drawing/2010/main">
                <a:solidFill>
                  <a:srgbClr val="FFFFFF"/>
                </a:solidFill>
              </a14:hiddenFill>
            </a:ext>
          </a:extLst>
        </p:spPr>
      </p:pic>
      <p:pic>
        <p:nvPicPr>
          <p:cNvPr id="23554" name="Picture 2" descr="https://www.theschoolrun.com/sites/theschoolrun.com/files/u9/relative_clauses_example_2.png">
            <a:extLst>
              <a:ext uri="{FF2B5EF4-FFF2-40B4-BE49-F238E27FC236}">
                <a16:creationId xmlns:a16="http://schemas.microsoft.com/office/drawing/2014/main" id="{28F4ED18-3D8F-4CF9-845B-6F218681624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4464" y="4541412"/>
            <a:ext cx="8559538" cy="1807014"/>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210C2B22-08A9-4835-91B6-C3E156C3F27E}"/>
              </a:ext>
            </a:extLst>
          </p:cNvPr>
          <p:cNvSpPr txBox="1">
            <a:spLocks/>
          </p:cNvSpPr>
          <p:nvPr/>
        </p:nvSpPr>
        <p:spPr>
          <a:xfrm>
            <a:off x="856444" y="609600"/>
            <a:ext cx="8596668" cy="1320800"/>
          </a:xfrm>
          <a:prstGeom prst="rect">
            <a:avLst/>
          </a:prstGeom>
        </p:spPr>
        <p:txBody>
          <a:bodyPr>
            <a:normAutofit/>
          </a:bodyPr>
          <a:lst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r>
              <a:rPr lang="en-US" sz="2000" u="sng" dirty="0">
                <a:latin typeface="Comic Sans MS" panose="030F0702030302020204" pitchFamily="66" charset="0"/>
                <a:hlinkClick r:id="rId4"/>
              </a:rPr>
              <a:t>https://www.bbc.co.uk/bitesize/topics/zwwp8mn/articles/zsrt4qt</a:t>
            </a:r>
            <a:endParaRPr lang="en-GB" sz="2000" dirty="0">
              <a:latin typeface="Comic Sans MS" panose="030F0702030302020204" pitchFamily="66" charset="0"/>
            </a:endParaRPr>
          </a:p>
        </p:txBody>
      </p:sp>
    </p:spTree>
    <p:extLst>
      <p:ext uri="{BB962C8B-B14F-4D97-AF65-F5344CB8AC3E}">
        <p14:creationId xmlns:p14="http://schemas.microsoft.com/office/powerpoint/2010/main" val="386654652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C5C21E0-261B-41C6-ABA7-077E8FF2632A}"/>
              </a:ext>
            </a:extLst>
          </p:cNvPr>
          <p:cNvSpPr>
            <a:spLocks noGrp="1"/>
          </p:cNvSpPr>
          <p:nvPr>
            <p:ph idx="1"/>
          </p:nvPr>
        </p:nvSpPr>
        <p:spPr>
          <a:xfrm>
            <a:off x="677334" y="3928621"/>
            <a:ext cx="8596668" cy="2112741"/>
          </a:xfrm>
        </p:spPr>
        <p:txBody>
          <a:bodyPr>
            <a:normAutofit/>
          </a:bodyPr>
          <a:lstStyle/>
          <a:p>
            <a:r>
              <a:rPr lang="en-GB" sz="2100" dirty="0">
                <a:latin typeface="Comic Sans MS" panose="030F0702030302020204" pitchFamily="66" charset="0"/>
              </a:rPr>
              <a:t>Think of some sentences containing relative clauses.</a:t>
            </a:r>
          </a:p>
          <a:p>
            <a:r>
              <a:rPr lang="en-GB" sz="2100" dirty="0">
                <a:latin typeface="Comic Sans MS" panose="030F0702030302020204" pitchFamily="66" charset="0"/>
              </a:rPr>
              <a:t>(They do not have to link to food waste, but they could do!)</a:t>
            </a:r>
          </a:p>
        </p:txBody>
      </p:sp>
      <p:pic>
        <p:nvPicPr>
          <p:cNvPr id="7" name="Picture 2" descr="Thinking Clip Art Brain , Transparent Cartoon, Free Cliparts &amp;amp; Silhouettes  - NetClipart">
            <a:extLst>
              <a:ext uri="{FF2B5EF4-FFF2-40B4-BE49-F238E27FC236}">
                <a16:creationId xmlns:a16="http://schemas.microsoft.com/office/drawing/2014/main" id="{01516D35-F76F-432F-91B1-233D4B8699FA}"/>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2694026" y="433631"/>
            <a:ext cx="4563283" cy="325381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9061917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AA586F5-32FD-46EB-9E5F-8D65E0D37D13}"/>
              </a:ext>
            </a:extLst>
          </p:cNvPr>
          <p:cNvSpPr>
            <a:spLocks noGrp="1"/>
          </p:cNvSpPr>
          <p:nvPr>
            <p:ph idx="1"/>
          </p:nvPr>
        </p:nvSpPr>
        <p:spPr>
          <a:xfrm>
            <a:off x="677334" y="3912124"/>
            <a:ext cx="8596668" cy="2129238"/>
          </a:xfrm>
        </p:spPr>
        <p:txBody>
          <a:bodyPr>
            <a:normAutofit/>
          </a:bodyPr>
          <a:lstStyle/>
          <a:p>
            <a:r>
              <a:rPr lang="en-GB" sz="2100" dirty="0">
                <a:latin typeface="Comic Sans MS" panose="030F0702030302020204" pitchFamily="66" charset="0"/>
              </a:rPr>
              <a:t>What is this punctuation mark?</a:t>
            </a:r>
          </a:p>
          <a:p>
            <a:r>
              <a:rPr lang="en-GB" sz="2100" dirty="0">
                <a:latin typeface="Comic Sans MS" panose="030F0702030302020204" pitchFamily="66" charset="0"/>
              </a:rPr>
              <a:t>What is it used for?</a:t>
            </a:r>
          </a:p>
          <a:p>
            <a:r>
              <a:rPr lang="en-GB" sz="2100" dirty="0">
                <a:latin typeface="Comic Sans MS" panose="030F0702030302020204" pitchFamily="66" charset="0"/>
              </a:rPr>
              <a:t>What do we need to remember when using inverted commas?</a:t>
            </a:r>
          </a:p>
        </p:txBody>
      </p:sp>
      <p:pic>
        <p:nvPicPr>
          <p:cNvPr id="25602" name="Picture 2" descr="Speech marks / inverted commas KS2 – 7 of the best SPaG worksheets and  resources">
            <a:extLst>
              <a:ext uri="{FF2B5EF4-FFF2-40B4-BE49-F238E27FC236}">
                <a16:creationId xmlns:a16="http://schemas.microsoft.com/office/drawing/2014/main" id="{8602579D-66D2-4C54-AC2D-142FDB7E424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46252" y="0"/>
            <a:ext cx="5658832" cy="377255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5790607"/>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Table 4">
            <a:extLst>
              <a:ext uri="{FF2B5EF4-FFF2-40B4-BE49-F238E27FC236}">
                <a16:creationId xmlns:a16="http://schemas.microsoft.com/office/drawing/2014/main" id="{86D0C466-BDB6-441F-B993-C162FD9CEFB9}"/>
              </a:ext>
            </a:extLst>
          </p:cNvPr>
          <p:cNvGraphicFramePr>
            <a:graphicFrameLocks noGrp="1"/>
          </p:cNvGraphicFramePr>
          <p:nvPr>
            <p:extLst>
              <p:ext uri="{D42A27DB-BD31-4B8C-83A1-F6EECF244321}">
                <p14:modId xmlns:p14="http://schemas.microsoft.com/office/powerpoint/2010/main" val="655578609"/>
              </p:ext>
            </p:extLst>
          </p:nvPr>
        </p:nvGraphicFramePr>
        <p:xfrm>
          <a:off x="881930" y="1394460"/>
          <a:ext cx="8128000" cy="4069080"/>
        </p:xfrm>
        <a:graphic>
          <a:graphicData uri="http://schemas.openxmlformats.org/drawingml/2006/table">
            <a:tbl>
              <a:tblPr firstRow="1" bandRow="1">
                <a:tableStyleId>{5C22544A-7EE6-4342-B048-85BDC9FD1C3A}</a:tableStyleId>
              </a:tblPr>
              <a:tblGrid>
                <a:gridCol w="4064000">
                  <a:extLst>
                    <a:ext uri="{9D8B030D-6E8A-4147-A177-3AD203B41FA5}">
                      <a16:colId xmlns:a16="http://schemas.microsoft.com/office/drawing/2014/main" val="456959386"/>
                    </a:ext>
                  </a:extLst>
                </a:gridCol>
                <a:gridCol w="4064000">
                  <a:extLst>
                    <a:ext uri="{9D8B030D-6E8A-4147-A177-3AD203B41FA5}">
                      <a16:colId xmlns:a16="http://schemas.microsoft.com/office/drawing/2014/main" val="4085514130"/>
                    </a:ext>
                  </a:extLst>
                </a:gridCol>
              </a:tblGrid>
              <a:tr h="370840">
                <a:tc>
                  <a:txBody>
                    <a:bodyPr/>
                    <a:lstStyle/>
                    <a:p>
                      <a:r>
                        <a:rPr lang="en-GB" sz="2100" dirty="0">
                          <a:latin typeface="Comic Sans MS" panose="030F0702030302020204" pitchFamily="66" charset="0"/>
                        </a:rPr>
                        <a:t>Rules for punctuating speech</a:t>
                      </a:r>
                    </a:p>
                  </a:txBody>
                  <a:tcPr/>
                </a:tc>
                <a:tc>
                  <a:txBody>
                    <a:bodyPr/>
                    <a:lstStyle/>
                    <a:p>
                      <a:r>
                        <a:rPr lang="en-GB" sz="2100" dirty="0">
                          <a:latin typeface="Comic Sans MS" panose="030F0702030302020204" pitchFamily="66" charset="0"/>
                        </a:rPr>
                        <a:t>Example </a:t>
                      </a:r>
                    </a:p>
                  </a:txBody>
                  <a:tcPr/>
                </a:tc>
                <a:extLst>
                  <a:ext uri="{0D108BD9-81ED-4DB2-BD59-A6C34878D82A}">
                    <a16:rowId xmlns:a16="http://schemas.microsoft.com/office/drawing/2014/main" val="1758899584"/>
                  </a:ext>
                </a:extLst>
              </a:tr>
              <a:tr h="370840">
                <a:tc>
                  <a:txBody>
                    <a:bodyPr/>
                    <a:lstStyle/>
                    <a:p>
                      <a:r>
                        <a:rPr lang="en-GB" sz="2100" dirty="0">
                          <a:latin typeface="Comic Sans MS" panose="030F0702030302020204" pitchFamily="66" charset="0"/>
                        </a:rPr>
                        <a:t>Use a </a:t>
                      </a:r>
                      <a:r>
                        <a:rPr lang="en-GB" sz="2100" b="1" u="sng" dirty="0">
                          <a:latin typeface="Comic Sans MS" panose="030F0702030302020204" pitchFamily="66" charset="0"/>
                        </a:rPr>
                        <a:t>capital letter</a:t>
                      </a:r>
                      <a:r>
                        <a:rPr lang="en-GB" sz="2100" b="1" u="none" dirty="0">
                          <a:latin typeface="Comic Sans MS" panose="030F0702030302020204" pitchFamily="66" charset="0"/>
                        </a:rPr>
                        <a:t> </a:t>
                      </a:r>
                      <a:r>
                        <a:rPr lang="en-GB" sz="2100" dirty="0">
                          <a:latin typeface="Comic Sans MS" panose="030F0702030302020204" pitchFamily="66" charset="0"/>
                        </a:rPr>
                        <a:t>at the beginning of the sentence.</a:t>
                      </a:r>
                    </a:p>
                  </a:txBody>
                  <a:tcPr/>
                </a:tc>
                <a:tc>
                  <a:txBody>
                    <a:bodyPr/>
                    <a:lstStyle/>
                    <a:p>
                      <a:r>
                        <a:rPr lang="en-GB" sz="2100" dirty="0">
                          <a:latin typeface="Comic Sans MS" panose="030F0702030302020204" pitchFamily="66" charset="0"/>
                        </a:rPr>
                        <a:t>“Hi Mum!” said Luke.</a:t>
                      </a:r>
                    </a:p>
                  </a:txBody>
                  <a:tcPr/>
                </a:tc>
                <a:extLst>
                  <a:ext uri="{0D108BD9-81ED-4DB2-BD59-A6C34878D82A}">
                    <a16:rowId xmlns:a16="http://schemas.microsoft.com/office/drawing/2014/main" val="2294257625"/>
                  </a:ext>
                </a:extLst>
              </a:tr>
              <a:tr h="370840">
                <a:tc>
                  <a:txBody>
                    <a:bodyPr/>
                    <a:lstStyle/>
                    <a:p>
                      <a:r>
                        <a:rPr lang="en-GB" sz="2100" dirty="0">
                          <a:latin typeface="Comic Sans MS" panose="030F0702030302020204" pitchFamily="66" charset="0"/>
                        </a:rPr>
                        <a:t>Put </a:t>
                      </a:r>
                      <a:r>
                        <a:rPr lang="en-GB" sz="2100" b="1" u="sng" dirty="0">
                          <a:latin typeface="Comic Sans MS" panose="030F0702030302020204" pitchFamily="66" charset="0"/>
                        </a:rPr>
                        <a:t>inverted commas</a:t>
                      </a:r>
                      <a:r>
                        <a:rPr lang="en-GB" sz="2100" b="1" u="none" dirty="0">
                          <a:latin typeface="Comic Sans MS" panose="030F0702030302020204" pitchFamily="66" charset="0"/>
                        </a:rPr>
                        <a:t> </a:t>
                      </a:r>
                      <a:r>
                        <a:rPr lang="en-GB" sz="2100" dirty="0">
                          <a:latin typeface="Comic Sans MS" panose="030F0702030302020204" pitchFamily="66" charset="0"/>
                        </a:rPr>
                        <a:t>around the spoken words.</a:t>
                      </a:r>
                    </a:p>
                  </a:txBody>
                  <a:tcPr/>
                </a:tc>
                <a:tc>
                  <a:txBody>
                    <a:bodyPr/>
                    <a:lstStyle/>
                    <a:p>
                      <a:r>
                        <a:rPr lang="en-GB" sz="2100" dirty="0">
                          <a:latin typeface="Comic Sans MS" panose="030F0702030302020204" pitchFamily="66" charset="0"/>
                        </a:rPr>
                        <a:t>“I love this song!” exclaimed Mariam.</a:t>
                      </a:r>
                    </a:p>
                  </a:txBody>
                  <a:tcPr/>
                </a:tc>
                <a:extLst>
                  <a:ext uri="{0D108BD9-81ED-4DB2-BD59-A6C34878D82A}">
                    <a16:rowId xmlns:a16="http://schemas.microsoft.com/office/drawing/2014/main" val="3700553416"/>
                  </a:ext>
                </a:extLst>
              </a:tr>
              <a:tr h="370840">
                <a:tc>
                  <a:txBody>
                    <a:bodyPr/>
                    <a:lstStyle/>
                    <a:p>
                      <a:r>
                        <a:rPr lang="en-GB" sz="2100" dirty="0">
                          <a:latin typeface="Comic Sans MS" panose="030F0702030302020204" pitchFamily="66" charset="0"/>
                        </a:rPr>
                        <a:t>Put </a:t>
                      </a:r>
                      <a:r>
                        <a:rPr lang="en-GB" sz="2100" b="1" u="sng" dirty="0">
                          <a:latin typeface="Comic Sans MS" panose="030F0702030302020204" pitchFamily="66" charset="0"/>
                        </a:rPr>
                        <a:t>punctuation</a:t>
                      </a:r>
                      <a:r>
                        <a:rPr lang="en-GB" sz="2100" dirty="0">
                          <a:latin typeface="Comic Sans MS" panose="030F0702030302020204" pitchFamily="66" charset="0"/>
                        </a:rPr>
                        <a:t> BEFORE the closing inverted commas.</a:t>
                      </a:r>
                    </a:p>
                  </a:txBody>
                  <a:tcPr/>
                </a:tc>
                <a:tc>
                  <a:txBody>
                    <a:bodyPr/>
                    <a:lstStyle/>
                    <a:p>
                      <a:r>
                        <a:rPr lang="en-GB" sz="2100" dirty="0">
                          <a:latin typeface="Comic Sans MS" panose="030F0702030302020204" pitchFamily="66" charset="0"/>
                        </a:rPr>
                        <a:t>“Who’s still making a noise?” asked the teacher.</a:t>
                      </a:r>
                    </a:p>
                  </a:txBody>
                  <a:tcPr/>
                </a:tc>
                <a:extLst>
                  <a:ext uri="{0D108BD9-81ED-4DB2-BD59-A6C34878D82A}">
                    <a16:rowId xmlns:a16="http://schemas.microsoft.com/office/drawing/2014/main" val="2192536446"/>
                  </a:ext>
                </a:extLst>
              </a:tr>
              <a:tr h="370840">
                <a:tc>
                  <a:txBody>
                    <a:bodyPr/>
                    <a:lstStyle/>
                    <a:p>
                      <a:r>
                        <a:rPr lang="en-GB" sz="2100" dirty="0">
                          <a:latin typeface="Comic Sans MS" panose="030F0702030302020204" pitchFamily="66" charset="0"/>
                        </a:rPr>
                        <a:t>Tell the reader which person is </a:t>
                      </a:r>
                      <a:r>
                        <a:rPr lang="en-GB" sz="2100" b="1" u="sng" dirty="0">
                          <a:latin typeface="Comic Sans MS" panose="030F0702030302020204" pitchFamily="66" charset="0"/>
                        </a:rPr>
                        <a:t>speaking</a:t>
                      </a:r>
                      <a:r>
                        <a:rPr lang="en-GB" sz="2100" dirty="0">
                          <a:latin typeface="Comic Sans MS" panose="030F0702030302020204" pitchFamily="66" charset="0"/>
                        </a:rPr>
                        <a:t>.</a:t>
                      </a:r>
                    </a:p>
                  </a:txBody>
                  <a:tcPr/>
                </a:tc>
                <a:tc>
                  <a:txBody>
                    <a:bodyPr/>
                    <a:lstStyle/>
                    <a:p>
                      <a:r>
                        <a:rPr lang="en-GB" sz="2100" dirty="0">
                          <a:latin typeface="Comic Sans MS" panose="030F0702030302020204" pitchFamily="66" charset="0"/>
                        </a:rPr>
                        <a:t>“Let’s go to the shop!” suggested Dad.</a:t>
                      </a:r>
                    </a:p>
                  </a:txBody>
                  <a:tcPr/>
                </a:tc>
                <a:extLst>
                  <a:ext uri="{0D108BD9-81ED-4DB2-BD59-A6C34878D82A}">
                    <a16:rowId xmlns:a16="http://schemas.microsoft.com/office/drawing/2014/main" val="986284378"/>
                  </a:ext>
                </a:extLst>
              </a:tr>
              <a:tr h="370840">
                <a:tc>
                  <a:txBody>
                    <a:bodyPr/>
                    <a:lstStyle/>
                    <a:p>
                      <a:r>
                        <a:rPr lang="en-GB" sz="2100" dirty="0">
                          <a:latin typeface="Comic Sans MS" panose="030F0702030302020204" pitchFamily="66" charset="0"/>
                        </a:rPr>
                        <a:t>Use a </a:t>
                      </a:r>
                      <a:r>
                        <a:rPr lang="en-GB" sz="2100" b="1" u="sng" dirty="0">
                          <a:latin typeface="Comic Sans MS" panose="030F0702030302020204" pitchFamily="66" charset="0"/>
                        </a:rPr>
                        <a:t>synonym</a:t>
                      </a:r>
                      <a:r>
                        <a:rPr lang="en-GB" sz="2100" dirty="0">
                          <a:latin typeface="Comic Sans MS" panose="030F0702030302020204" pitchFamily="66" charset="0"/>
                        </a:rPr>
                        <a:t> for said.</a:t>
                      </a:r>
                    </a:p>
                  </a:txBody>
                  <a:tcPr/>
                </a:tc>
                <a:tc>
                  <a:txBody>
                    <a:bodyPr/>
                    <a:lstStyle/>
                    <a:p>
                      <a:r>
                        <a:rPr lang="en-GB" sz="2100" dirty="0">
                          <a:latin typeface="Comic Sans MS" panose="030F0702030302020204" pitchFamily="66" charset="0"/>
                        </a:rPr>
                        <a:t>“Can we still bring our pets?” queried Tom.</a:t>
                      </a:r>
                    </a:p>
                  </a:txBody>
                  <a:tcPr/>
                </a:tc>
                <a:extLst>
                  <a:ext uri="{0D108BD9-81ED-4DB2-BD59-A6C34878D82A}">
                    <a16:rowId xmlns:a16="http://schemas.microsoft.com/office/drawing/2014/main" val="2607232275"/>
                  </a:ext>
                </a:extLst>
              </a:tr>
            </a:tbl>
          </a:graphicData>
        </a:graphic>
      </p:graphicFrame>
    </p:spTree>
    <p:extLst>
      <p:ext uri="{BB962C8B-B14F-4D97-AF65-F5344CB8AC3E}">
        <p14:creationId xmlns:p14="http://schemas.microsoft.com/office/powerpoint/2010/main" val="1064908376"/>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158DF574-E7D2-4C1B-A7F3-603562B06B26}"/>
              </a:ext>
            </a:extLst>
          </p:cNvPr>
          <p:cNvSpPr>
            <a:spLocks noGrp="1"/>
          </p:cNvSpPr>
          <p:nvPr>
            <p:ph idx="1"/>
          </p:nvPr>
        </p:nvSpPr>
        <p:spPr>
          <a:xfrm>
            <a:off x="583066" y="567459"/>
            <a:ext cx="8596668" cy="3880773"/>
          </a:xfrm>
        </p:spPr>
        <p:txBody>
          <a:bodyPr>
            <a:normAutofit/>
          </a:bodyPr>
          <a:lstStyle/>
          <a:p>
            <a:r>
              <a:rPr lang="en-GB" sz="2100" dirty="0">
                <a:latin typeface="Comic Sans MS" panose="030F0702030302020204" pitchFamily="66" charset="0"/>
              </a:rPr>
              <a:t>When might we use inverted commas in our newspaper articles?</a:t>
            </a:r>
          </a:p>
          <a:p>
            <a:endParaRPr lang="en-GB" sz="2100" dirty="0">
              <a:latin typeface="Comic Sans MS" panose="030F0702030302020204" pitchFamily="66" charset="0"/>
            </a:endParaRPr>
          </a:p>
          <a:p>
            <a:r>
              <a:rPr lang="en-GB" sz="2100" dirty="0">
                <a:latin typeface="Comic Sans MS" panose="030F0702030302020204" pitchFamily="66" charset="0"/>
              </a:rPr>
              <a:t>Who might we include a quote from in our food waste newspaper report?</a:t>
            </a:r>
          </a:p>
          <a:p>
            <a:endParaRPr lang="en-GB" sz="2100" dirty="0">
              <a:latin typeface="Comic Sans MS" panose="030F0702030302020204" pitchFamily="66" charset="0"/>
            </a:endParaRPr>
          </a:p>
          <a:p>
            <a:r>
              <a:rPr lang="en-GB" sz="2100" dirty="0">
                <a:latin typeface="Comic Sans MS" panose="030F0702030302020204" pitchFamily="66" charset="0"/>
              </a:rPr>
              <a:t>e.g. a householder who throws away waste, someone who works for a food waste charity, someone who doesn’t have any food, someone who works for or goes to a food bank etc.</a:t>
            </a:r>
          </a:p>
        </p:txBody>
      </p:sp>
      <p:pic>
        <p:nvPicPr>
          <p:cNvPr id="4" name="Picture 2" descr="Thinking Clip Art Brain , Transparent Cartoon, Free Cliparts &amp;amp; Silhouettes  - NetClipart">
            <a:extLst>
              <a:ext uri="{FF2B5EF4-FFF2-40B4-BE49-F238E27FC236}">
                <a16:creationId xmlns:a16="http://schemas.microsoft.com/office/drawing/2014/main" id="{0CCC1E8A-2D00-40B1-AFAD-F345F7E3CEEB}"/>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5928357" y="3990680"/>
            <a:ext cx="4021241" cy="2867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73086147"/>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FFAE6B7-0B6A-48E2-95FB-91A441F8C382}"/>
              </a:ext>
            </a:extLst>
          </p:cNvPr>
          <p:cNvSpPr>
            <a:spLocks noGrp="1"/>
          </p:cNvSpPr>
          <p:nvPr>
            <p:ph type="title"/>
          </p:nvPr>
        </p:nvSpPr>
        <p:spPr/>
        <p:txBody>
          <a:bodyPr>
            <a:normAutofit/>
          </a:bodyPr>
          <a:lstStyle/>
          <a:p>
            <a:r>
              <a:rPr lang="en-GB" sz="4800" dirty="0">
                <a:latin typeface="Comic Sans MS" panose="030F0702030302020204" pitchFamily="66" charset="0"/>
              </a:rPr>
              <a:t>Alternative words for said </a:t>
            </a:r>
          </a:p>
        </p:txBody>
      </p:sp>
      <p:sp>
        <p:nvSpPr>
          <p:cNvPr id="3" name="Content Placeholder 2">
            <a:extLst>
              <a:ext uri="{FF2B5EF4-FFF2-40B4-BE49-F238E27FC236}">
                <a16:creationId xmlns:a16="http://schemas.microsoft.com/office/drawing/2014/main" id="{E943C68B-5243-48F7-99D5-32662F7D0EE7}"/>
              </a:ext>
            </a:extLst>
          </p:cNvPr>
          <p:cNvSpPr>
            <a:spLocks noGrp="1"/>
          </p:cNvSpPr>
          <p:nvPr>
            <p:ph sz="half" idx="1"/>
          </p:nvPr>
        </p:nvSpPr>
        <p:spPr/>
        <p:txBody>
          <a:bodyPr>
            <a:normAutofit/>
          </a:bodyPr>
          <a:lstStyle/>
          <a:p>
            <a:r>
              <a:rPr lang="en-GB" sz="2100" dirty="0">
                <a:latin typeface="Comic Sans MS" panose="030F0702030302020204" pitchFamily="66" charset="0"/>
              </a:rPr>
              <a:t>Stated</a:t>
            </a:r>
          </a:p>
          <a:p>
            <a:r>
              <a:rPr lang="en-GB" sz="2100" dirty="0">
                <a:latin typeface="Comic Sans MS" panose="030F0702030302020204" pitchFamily="66" charset="0"/>
              </a:rPr>
              <a:t>Told</a:t>
            </a:r>
          </a:p>
          <a:p>
            <a:r>
              <a:rPr lang="en-GB" sz="2100" dirty="0">
                <a:latin typeface="Comic Sans MS" panose="030F0702030302020204" pitchFamily="66" charset="0"/>
              </a:rPr>
              <a:t>Declared</a:t>
            </a:r>
          </a:p>
          <a:p>
            <a:r>
              <a:rPr lang="en-GB" sz="2100" dirty="0">
                <a:latin typeface="Comic Sans MS" panose="030F0702030302020204" pitchFamily="66" charset="0"/>
              </a:rPr>
              <a:t>Described</a:t>
            </a:r>
          </a:p>
          <a:p>
            <a:r>
              <a:rPr lang="en-GB" sz="2100" dirty="0">
                <a:latin typeface="Comic Sans MS" panose="030F0702030302020204" pitchFamily="66" charset="0"/>
              </a:rPr>
              <a:t>Suggested</a:t>
            </a:r>
          </a:p>
          <a:p>
            <a:r>
              <a:rPr lang="en-GB" sz="2100" dirty="0">
                <a:latin typeface="Comic Sans MS" panose="030F0702030302020204" pitchFamily="66" charset="0"/>
              </a:rPr>
              <a:t>According to</a:t>
            </a:r>
          </a:p>
        </p:txBody>
      </p:sp>
      <p:sp>
        <p:nvSpPr>
          <p:cNvPr id="4" name="Content Placeholder 3">
            <a:extLst>
              <a:ext uri="{FF2B5EF4-FFF2-40B4-BE49-F238E27FC236}">
                <a16:creationId xmlns:a16="http://schemas.microsoft.com/office/drawing/2014/main" id="{CE0D8FDC-3CEE-4D8F-B534-6DCCFECBE0F7}"/>
              </a:ext>
            </a:extLst>
          </p:cNvPr>
          <p:cNvSpPr>
            <a:spLocks noGrp="1"/>
          </p:cNvSpPr>
          <p:nvPr>
            <p:ph sz="half" idx="2"/>
          </p:nvPr>
        </p:nvSpPr>
        <p:spPr/>
        <p:txBody>
          <a:bodyPr>
            <a:normAutofit/>
          </a:bodyPr>
          <a:lstStyle/>
          <a:p>
            <a:r>
              <a:rPr lang="en-GB" sz="2100" dirty="0">
                <a:latin typeface="Comic Sans MS" panose="030F0702030302020204" pitchFamily="66" charset="0"/>
              </a:rPr>
              <a:t>Continued</a:t>
            </a:r>
          </a:p>
          <a:p>
            <a:r>
              <a:rPr lang="en-GB" sz="2100" dirty="0">
                <a:latin typeface="Comic Sans MS" panose="030F0702030302020204" pitchFamily="66" charset="0"/>
              </a:rPr>
              <a:t>Noted</a:t>
            </a:r>
          </a:p>
          <a:p>
            <a:r>
              <a:rPr lang="en-GB" sz="2100" dirty="0">
                <a:latin typeface="Comic Sans MS" panose="030F0702030302020204" pitchFamily="66" charset="0"/>
              </a:rPr>
              <a:t>Asked</a:t>
            </a:r>
          </a:p>
          <a:p>
            <a:r>
              <a:rPr lang="en-GB" sz="2100" dirty="0">
                <a:latin typeface="Comic Sans MS" panose="030F0702030302020204" pitchFamily="66" charset="0"/>
              </a:rPr>
              <a:t>Stated</a:t>
            </a:r>
          </a:p>
          <a:p>
            <a:r>
              <a:rPr lang="en-GB" sz="2100" dirty="0">
                <a:latin typeface="Comic Sans MS" panose="030F0702030302020204" pitchFamily="66" charset="0"/>
              </a:rPr>
              <a:t>Advised </a:t>
            </a:r>
          </a:p>
          <a:p>
            <a:r>
              <a:rPr lang="en-GB" sz="2100" dirty="0">
                <a:latin typeface="Comic Sans MS" panose="030F0702030302020204" pitchFamily="66" charset="0"/>
              </a:rPr>
              <a:t>Explained </a:t>
            </a:r>
          </a:p>
          <a:p>
            <a:endParaRPr lang="en-GB" sz="2100" dirty="0">
              <a:latin typeface="Comic Sans MS" panose="030F0702030302020204" pitchFamily="66" charset="0"/>
            </a:endParaRPr>
          </a:p>
        </p:txBody>
      </p:sp>
      <p:pic>
        <p:nvPicPr>
          <p:cNvPr id="28674" name="Picture 2" descr="✓ taking pictures free vector eps, cdr, ai, svg vector illustration graphic  art">
            <a:extLst>
              <a:ext uri="{FF2B5EF4-FFF2-40B4-BE49-F238E27FC236}">
                <a16:creationId xmlns:a16="http://schemas.microsoft.com/office/drawing/2014/main" id="{98E1C463-8181-4ACE-919F-BE94194687BA}"/>
              </a:ext>
            </a:extLst>
          </p:cNvPr>
          <p:cNvPicPr>
            <a:picLocks noChangeAspect="1" noChangeArrowheads="1"/>
          </p:cNvPicPr>
          <p:nvPr/>
        </p:nvPicPr>
        <p:blipFill>
          <a:blip r:embed="rId2">
            <a:clrChange>
              <a:clrFrom>
                <a:srgbClr val="FFFFFF"/>
              </a:clrFrom>
              <a:clrTo>
                <a:srgbClr val="FFFFFF">
                  <a:alpha val="0"/>
                </a:srgbClr>
              </a:clrTo>
            </a:clrChange>
            <a:extLst>
              <a:ext uri="{28A0092B-C50C-407E-A947-70E740481C1C}">
                <a14:useLocalDpi xmlns:a14="http://schemas.microsoft.com/office/drawing/2010/main" val="0"/>
              </a:ext>
            </a:extLst>
          </a:blip>
          <a:srcRect/>
          <a:stretch>
            <a:fillRect/>
          </a:stretch>
        </p:blipFill>
        <p:spPr bwMode="auto">
          <a:xfrm>
            <a:off x="6956195" y="4364610"/>
            <a:ext cx="2655806" cy="265580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6872227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Speech marks / inverted commas KS2 – 7 of the best SPaG worksheets and  resources">
            <a:extLst>
              <a:ext uri="{FF2B5EF4-FFF2-40B4-BE49-F238E27FC236}">
                <a16:creationId xmlns:a16="http://schemas.microsoft.com/office/drawing/2014/main" id="{28B69AF4-009B-4929-A3C3-6F7D717E569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44594" y="3085445"/>
            <a:ext cx="5658832" cy="3772555"/>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a:extLst>
              <a:ext uri="{FF2B5EF4-FFF2-40B4-BE49-F238E27FC236}">
                <a16:creationId xmlns:a16="http://schemas.microsoft.com/office/drawing/2014/main" id="{F851A449-1B30-4B20-8C92-B95C1BBF42DA}"/>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7755506A-1440-4930-B66E-1AE2C5AD5006}"/>
              </a:ext>
            </a:extLst>
          </p:cNvPr>
          <p:cNvSpPr>
            <a:spLocks noGrp="1"/>
          </p:cNvSpPr>
          <p:nvPr>
            <p:ph idx="1"/>
          </p:nvPr>
        </p:nvSpPr>
        <p:spPr/>
        <p:txBody>
          <a:bodyPr>
            <a:normAutofit/>
          </a:bodyPr>
          <a:lstStyle/>
          <a:p>
            <a:r>
              <a:rPr lang="en-GB" sz="2100" dirty="0">
                <a:latin typeface="Comic Sans MS" panose="030F0702030302020204" pitchFamily="66" charset="0"/>
              </a:rPr>
              <a:t>Create some quotes for your newspaper article.</a:t>
            </a:r>
          </a:p>
          <a:p>
            <a:r>
              <a:rPr lang="en-GB" sz="2100" dirty="0">
                <a:latin typeface="Comic Sans MS" panose="030F0702030302020204" pitchFamily="66" charset="0"/>
              </a:rPr>
              <a:t>Make sure your quotes are correctly punctuated! </a:t>
            </a:r>
          </a:p>
        </p:txBody>
      </p:sp>
    </p:spTree>
    <p:extLst>
      <p:ext uri="{BB962C8B-B14F-4D97-AF65-F5344CB8AC3E}">
        <p14:creationId xmlns:p14="http://schemas.microsoft.com/office/powerpoint/2010/main" val="2645710247"/>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8C1D15-98E0-424C-B025-9F838A8F84AB}"/>
              </a:ext>
            </a:extLst>
          </p:cNvPr>
          <p:cNvSpPr>
            <a:spLocks noGrp="1"/>
          </p:cNvSpPr>
          <p:nvPr>
            <p:ph type="title"/>
          </p:nvPr>
        </p:nvSpPr>
        <p:spPr/>
        <p:txBody>
          <a:bodyPr/>
          <a:lstStyle/>
          <a:p>
            <a:endParaRPr lang="en-GB"/>
          </a:p>
        </p:txBody>
      </p:sp>
      <p:sp>
        <p:nvSpPr>
          <p:cNvPr id="3" name="Content Placeholder 2">
            <a:extLst>
              <a:ext uri="{FF2B5EF4-FFF2-40B4-BE49-F238E27FC236}">
                <a16:creationId xmlns:a16="http://schemas.microsoft.com/office/drawing/2014/main" id="{F8806608-76B5-44E2-8E58-79D2F3446CED}"/>
              </a:ext>
            </a:extLst>
          </p:cNvPr>
          <p:cNvSpPr>
            <a:spLocks noGrp="1"/>
          </p:cNvSpPr>
          <p:nvPr>
            <p:ph idx="1"/>
          </p:nvPr>
        </p:nvSpPr>
        <p:spPr/>
        <p:txBody>
          <a:bodyPr>
            <a:normAutofit/>
          </a:bodyPr>
          <a:lstStyle/>
          <a:p>
            <a:r>
              <a:rPr lang="en-GB" sz="2100" dirty="0">
                <a:latin typeface="Comic Sans MS" panose="030F0702030302020204" pitchFamily="66" charset="0"/>
              </a:rPr>
              <a:t>Are your quotes facts or opinions? </a:t>
            </a:r>
          </a:p>
          <a:p>
            <a:r>
              <a:rPr lang="en-GB" sz="2100" dirty="0">
                <a:latin typeface="Comic Sans MS" panose="030F0702030302020204" pitchFamily="66" charset="0"/>
              </a:rPr>
              <a:t>How do you know?</a:t>
            </a:r>
          </a:p>
          <a:p>
            <a:r>
              <a:rPr lang="en-GB" sz="2100" dirty="0">
                <a:latin typeface="Comic Sans MS" panose="030F0702030302020204" pitchFamily="66" charset="0"/>
              </a:rPr>
              <a:t>When should facts be used in a newspaper article?</a:t>
            </a:r>
          </a:p>
          <a:p>
            <a:r>
              <a:rPr lang="en-GB" sz="2100" dirty="0">
                <a:latin typeface="Comic Sans MS" panose="030F0702030302020204" pitchFamily="66" charset="0"/>
              </a:rPr>
              <a:t>When should opinions be used?</a:t>
            </a:r>
          </a:p>
        </p:txBody>
      </p:sp>
      <p:pic>
        <p:nvPicPr>
          <p:cNvPr id="4" name="Picture 2" descr="Thinking Clip Art Brain , Transparent Cartoon, Free Cliparts &amp;amp; Silhouettes  - NetClipart">
            <a:extLst>
              <a:ext uri="{FF2B5EF4-FFF2-40B4-BE49-F238E27FC236}">
                <a16:creationId xmlns:a16="http://schemas.microsoft.com/office/drawing/2014/main" id="{2D3ED7BD-CE6F-407C-B87D-B15124ACB9D6}"/>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5928357" y="3990680"/>
            <a:ext cx="4021241" cy="2867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169280417"/>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16B4CC9-5CD1-43B3-8152-E814412BA3B7}"/>
              </a:ext>
            </a:extLst>
          </p:cNvPr>
          <p:cNvSpPr>
            <a:spLocks noGrp="1"/>
          </p:cNvSpPr>
          <p:nvPr>
            <p:ph type="title"/>
          </p:nvPr>
        </p:nvSpPr>
        <p:spPr/>
        <p:txBody>
          <a:bodyPr/>
          <a:lstStyle/>
          <a:p>
            <a:endParaRPr lang="en-GB" dirty="0"/>
          </a:p>
        </p:txBody>
      </p:sp>
      <p:sp>
        <p:nvSpPr>
          <p:cNvPr id="3" name="Content Placeholder 2">
            <a:extLst>
              <a:ext uri="{FF2B5EF4-FFF2-40B4-BE49-F238E27FC236}">
                <a16:creationId xmlns:a16="http://schemas.microsoft.com/office/drawing/2014/main" id="{1D9BB6C2-953B-4C2D-8443-64C7AD97DEA0}"/>
              </a:ext>
            </a:extLst>
          </p:cNvPr>
          <p:cNvSpPr>
            <a:spLocks noGrp="1"/>
          </p:cNvSpPr>
          <p:nvPr>
            <p:ph idx="1"/>
          </p:nvPr>
        </p:nvSpPr>
        <p:spPr>
          <a:xfrm>
            <a:off x="5382704" y="2160589"/>
            <a:ext cx="3891297" cy="3880773"/>
          </a:xfrm>
        </p:spPr>
        <p:txBody>
          <a:bodyPr>
            <a:normAutofit/>
          </a:bodyPr>
          <a:lstStyle/>
          <a:p>
            <a:r>
              <a:rPr lang="en-US" sz="2100" dirty="0">
                <a:latin typeface="Comic Sans MS" panose="030F0702030302020204" pitchFamily="66" charset="0"/>
              </a:rPr>
              <a:t>An opinion expresses a belief or a feeling about something, while a fact is a statement that can be proved true with evidence.</a:t>
            </a:r>
            <a:endParaRPr lang="en-GB" sz="2100" dirty="0">
              <a:latin typeface="Comic Sans MS" panose="030F0702030302020204" pitchFamily="66" charset="0"/>
            </a:endParaRPr>
          </a:p>
        </p:txBody>
      </p:sp>
      <p:pic>
        <p:nvPicPr>
          <p:cNvPr id="29698" name="Picture 2" descr="Is that a Fact? - Primary Flourish">
            <a:extLst>
              <a:ext uri="{FF2B5EF4-FFF2-40B4-BE49-F238E27FC236}">
                <a16:creationId xmlns:a16="http://schemas.microsoft.com/office/drawing/2014/main" id="{31D89FD0-C0CF-44F5-A287-EB8B346ABE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5149850" cy="68580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202924234"/>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C43B0CD-99F6-4E37-8950-CC4C0744888F}"/>
              </a:ext>
            </a:extLst>
          </p:cNvPr>
          <p:cNvSpPr>
            <a:spLocks noGrp="1"/>
          </p:cNvSpPr>
          <p:nvPr>
            <p:ph type="title"/>
          </p:nvPr>
        </p:nvSpPr>
        <p:spPr/>
        <p:txBody>
          <a:bodyPr>
            <a:normAutofit/>
          </a:bodyPr>
          <a:lstStyle/>
          <a:p>
            <a:r>
              <a:rPr lang="en-GB" sz="5400" dirty="0">
                <a:latin typeface="Comic Sans MS" panose="030F0702030302020204" pitchFamily="66" charset="0"/>
              </a:rPr>
              <a:t>Fact or Opinion?</a:t>
            </a:r>
          </a:p>
        </p:txBody>
      </p:sp>
      <p:sp>
        <p:nvSpPr>
          <p:cNvPr id="3" name="Content Placeholder 2">
            <a:extLst>
              <a:ext uri="{FF2B5EF4-FFF2-40B4-BE49-F238E27FC236}">
                <a16:creationId xmlns:a16="http://schemas.microsoft.com/office/drawing/2014/main" id="{D257F777-9733-4D82-889A-C66BBB4EB660}"/>
              </a:ext>
            </a:extLst>
          </p:cNvPr>
          <p:cNvSpPr>
            <a:spLocks noGrp="1"/>
          </p:cNvSpPr>
          <p:nvPr>
            <p:ph idx="1"/>
          </p:nvPr>
        </p:nvSpPr>
        <p:spPr/>
        <p:txBody>
          <a:bodyPr>
            <a:noAutofit/>
          </a:bodyPr>
          <a:lstStyle/>
          <a:p>
            <a:r>
              <a:rPr lang="en-GB" sz="2100" dirty="0">
                <a:latin typeface="Comic Sans MS" panose="030F0702030302020204" pitchFamily="66" charset="0"/>
              </a:rPr>
              <a:t>The car was blue.</a:t>
            </a:r>
          </a:p>
          <a:p>
            <a:r>
              <a:rPr lang="en-GB" sz="2100" dirty="0">
                <a:latin typeface="Comic Sans MS" panose="030F0702030302020204" pitchFamily="66" charset="0"/>
              </a:rPr>
              <a:t>Mum had lost his coat.</a:t>
            </a:r>
          </a:p>
          <a:p>
            <a:r>
              <a:rPr lang="en-GB" sz="2100" dirty="0">
                <a:latin typeface="Comic Sans MS" panose="030F0702030302020204" pitchFamily="66" charset="0"/>
              </a:rPr>
              <a:t>Reading are the best football club in the world.</a:t>
            </a:r>
          </a:p>
          <a:p>
            <a:r>
              <a:rPr lang="en-GB" sz="2100" dirty="0">
                <a:latin typeface="Comic Sans MS" panose="030F0702030302020204" pitchFamily="66" charset="0"/>
              </a:rPr>
              <a:t>It’s not a very good television programme. </a:t>
            </a:r>
          </a:p>
          <a:p>
            <a:r>
              <a:rPr lang="en-GB" sz="2100" dirty="0">
                <a:latin typeface="Comic Sans MS" panose="030F0702030302020204" pitchFamily="66" charset="0"/>
              </a:rPr>
              <a:t>I believe that he can win. </a:t>
            </a:r>
          </a:p>
          <a:p>
            <a:r>
              <a:rPr lang="en-GB" sz="2100" dirty="0">
                <a:latin typeface="Comic Sans MS" panose="030F0702030302020204" pitchFamily="66" charset="0"/>
              </a:rPr>
              <a:t>We think Mar stole the car.</a:t>
            </a:r>
          </a:p>
          <a:p>
            <a:r>
              <a:rPr lang="en-GB" sz="2100" dirty="0">
                <a:latin typeface="Comic Sans MS" panose="030F0702030302020204" pitchFamily="66" charset="0"/>
              </a:rPr>
              <a:t>I didn’t have a coat.</a:t>
            </a:r>
          </a:p>
          <a:p>
            <a:r>
              <a:rPr lang="en-GB" sz="2100" dirty="0">
                <a:latin typeface="Comic Sans MS" panose="030F0702030302020204" pitchFamily="66" charset="0"/>
              </a:rPr>
              <a:t>The church is the tallest building in the town.</a:t>
            </a:r>
          </a:p>
          <a:p>
            <a:r>
              <a:rPr lang="en-GB" sz="2100" dirty="0">
                <a:latin typeface="Comic Sans MS" panose="030F0702030302020204" pitchFamily="66" charset="0"/>
              </a:rPr>
              <a:t>The sun is shining.</a:t>
            </a:r>
          </a:p>
        </p:txBody>
      </p:sp>
    </p:spTree>
    <p:extLst>
      <p:ext uri="{BB962C8B-B14F-4D97-AF65-F5344CB8AC3E}">
        <p14:creationId xmlns:p14="http://schemas.microsoft.com/office/powerpoint/2010/main" val="355998571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A176FAC-F835-4760-B44F-B03B08E98E7B}"/>
              </a:ext>
            </a:extLst>
          </p:cNvPr>
          <p:cNvSpPr>
            <a:spLocks noGrp="1"/>
          </p:cNvSpPr>
          <p:nvPr>
            <p:ph idx="1"/>
          </p:nvPr>
        </p:nvSpPr>
        <p:spPr>
          <a:xfrm>
            <a:off x="677334" y="3535052"/>
            <a:ext cx="8596668" cy="3322947"/>
          </a:xfrm>
        </p:spPr>
        <p:txBody>
          <a:bodyPr>
            <a:normAutofit/>
          </a:bodyPr>
          <a:lstStyle/>
          <a:p>
            <a:r>
              <a:rPr lang="en-GB" sz="2100" dirty="0">
                <a:latin typeface="Comic Sans MS" panose="030F0702030302020204" pitchFamily="66" charset="0"/>
              </a:rPr>
              <a:t>Tell me:</a:t>
            </a:r>
          </a:p>
          <a:p>
            <a:pPr lvl="1"/>
            <a:r>
              <a:rPr lang="en-GB" sz="2100" dirty="0">
                <a:latin typeface="Comic Sans MS" panose="030F0702030302020204" pitchFamily="66" charset="0"/>
              </a:rPr>
              <a:t>Two </a:t>
            </a:r>
            <a:r>
              <a:rPr lang="en-GB" sz="2100" b="1" dirty="0">
                <a:latin typeface="Comic Sans MS" panose="030F0702030302020204" pitchFamily="66" charset="0"/>
              </a:rPr>
              <a:t>facts</a:t>
            </a:r>
            <a:r>
              <a:rPr lang="en-GB" sz="2100" dirty="0">
                <a:latin typeface="Comic Sans MS" panose="030F0702030302020204" pitchFamily="66" charset="0"/>
              </a:rPr>
              <a:t> about a sports team.</a:t>
            </a:r>
          </a:p>
          <a:p>
            <a:pPr lvl="1"/>
            <a:r>
              <a:rPr lang="en-GB" sz="2100" dirty="0">
                <a:latin typeface="Comic Sans MS" panose="030F0702030302020204" pitchFamily="66" charset="0"/>
              </a:rPr>
              <a:t>Two </a:t>
            </a:r>
            <a:r>
              <a:rPr lang="en-GB" sz="2100" b="1" dirty="0">
                <a:latin typeface="Comic Sans MS" panose="030F0702030302020204" pitchFamily="66" charset="0"/>
              </a:rPr>
              <a:t>opinions</a:t>
            </a:r>
            <a:r>
              <a:rPr lang="en-GB" sz="2100" dirty="0">
                <a:latin typeface="Comic Sans MS" panose="030F0702030302020204" pitchFamily="66" charset="0"/>
              </a:rPr>
              <a:t> about a sports team.</a:t>
            </a:r>
          </a:p>
          <a:p>
            <a:pPr lvl="1"/>
            <a:r>
              <a:rPr lang="en-GB" sz="2100" dirty="0">
                <a:latin typeface="Comic Sans MS" panose="030F0702030302020204" pitchFamily="66" charset="0"/>
              </a:rPr>
              <a:t>Two </a:t>
            </a:r>
            <a:r>
              <a:rPr lang="en-GB" sz="2100" b="1" dirty="0">
                <a:latin typeface="Comic Sans MS" panose="030F0702030302020204" pitchFamily="66" charset="0"/>
              </a:rPr>
              <a:t>facts</a:t>
            </a:r>
            <a:r>
              <a:rPr lang="en-GB" sz="2100" dirty="0">
                <a:latin typeface="Comic Sans MS" panose="030F0702030302020204" pitchFamily="66" charset="0"/>
              </a:rPr>
              <a:t> about school.</a:t>
            </a:r>
          </a:p>
          <a:p>
            <a:pPr lvl="1"/>
            <a:r>
              <a:rPr lang="en-GB" sz="2100" dirty="0">
                <a:latin typeface="Comic Sans MS" panose="030F0702030302020204" pitchFamily="66" charset="0"/>
              </a:rPr>
              <a:t>Two </a:t>
            </a:r>
            <a:r>
              <a:rPr lang="en-GB" sz="2100" b="1" dirty="0">
                <a:latin typeface="Comic Sans MS" panose="030F0702030302020204" pitchFamily="66" charset="0"/>
              </a:rPr>
              <a:t>opinions</a:t>
            </a:r>
            <a:r>
              <a:rPr lang="en-GB" sz="2100" dirty="0">
                <a:latin typeface="Comic Sans MS" panose="030F0702030302020204" pitchFamily="66" charset="0"/>
              </a:rPr>
              <a:t> about school.</a:t>
            </a:r>
          </a:p>
          <a:p>
            <a:pPr lvl="1"/>
            <a:r>
              <a:rPr lang="en-GB" sz="2100" dirty="0">
                <a:latin typeface="Comic Sans MS" panose="030F0702030302020204" pitchFamily="66" charset="0"/>
              </a:rPr>
              <a:t>Two </a:t>
            </a:r>
            <a:r>
              <a:rPr lang="en-GB" sz="2100" b="1" dirty="0">
                <a:latin typeface="Comic Sans MS" panose="030F0702030302020204" pitchFamily="66" charset="0"/>
              </a:rPr>
              <a:t>facts</a:t>
            </a:r>
            <a:r>
              <a:rPr lang="en-GB" sz="2100" dirty="0">
                <a:latin typeface="Comic Sans MS" panose="030F0702030302020204" pitchFamily="66" charset="0"/>
              </a:rPr>
              <a:t> about food.</a:t>
            </a:r>
          </a:p>
          <a:p>
            <a:pPr lvl="1"/>
            <a:r>
              <a:rPr lang="en-GB" sz="2100" dirty="0">
                <a:latin typeface="Comic Sans MS" panose="030F0702030302020204" pitchFamily="66" charset="0"/>
              </a:rPr>
              <a:t>Two </a:t>
            </a:r>
            <a:r>
              <a:rPr lang="en-GB" sz="2100" b="1" dirty="0">
                <a:latin typeface="Comic Sans MS" panose="030F0702030302020204" pitchFamily="66" charset="0"/>
              </a:rPr>
              <a:t>opinions</a:t>
            </a:r>
            <a:r>
              <a:rPr lang="en-GB" sz="2100" dirty="0">
                <a:latin typeface="Comic Sans MS" panose="030F0702030302020204" pitchFamily="66" charset="0"/>
              </a:rPr>
              <a:t> about food. </a:t>
            </a:r>
          </a:p>
        </p:txBody>
      </p:sp>
      <p:pic>
        <p:nvPicPr>
          <p:cNvPr id="32770" name="Picture 2" descr="What is opinion? What is fact? - BBC Teach">
            <a:extLst>
              <a:ext uri="{FF2B5EF4-FFF2-40B4-BE49-F238E27FC236}">
                <a16:creationId xmlns:a16="http://schemas.microsoft.com/office/drawing/2014/main" id="{146FEB89-FC31-4A9B-9F17-A2B76DD55943}"/>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25888" y="301657"/>
            <a:ext cx="5371184" cy="302129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65011051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9D75119-7EB4-492F-9EFD-5FFC644764AC}"/>
              </a:ext>
            </a:extLst>
          </p:cNvPr>
          <p:cNvSpPr>
            <a:spLocks noGrp="1"/>
          </p:cNvSpPr>
          <p:nvPr>
            <p:ph type="title"/>
          </p:nvPr>
        </p:nvSpPr>
        <p:spPr/>
        <p:txBody>
          <a:bodyPr>
            <a:normAutofit/>
          </a:bodyPr>
          <a:lstStyle/>
          <a:p>
            <a:r>
              <a:rPr lang="en-GB" sz="5400" dirty="0">
                <a:latin typeface="Comic Sans MS" panose="030F0702030302020204" pitchFamily="66" charset="0"/>
              </a:rPr>
              <a:t>Activity</a:t>
            </a:r>
          </a:p>
        </p:txBody>
      </p:sp>
      <p:sp>
        <p:nvSpPr>
          <p:cNvPr id="3" name="Content Placeholder 2">
            <a:extLst>
              <a:ext uri="{FF2B5EF4-FFF2-40B4-BE49-F238E27FC236}">
                <a16:creationId xmlns:a16="http://schemas.microsoft.com/office/drawing/2014/main" id="{82663BDC-C5E5-417B-84C9-1ECAACECA3F5}"/>
              </a:ext>
            </a:extLst>
          </p:cNvPr>
          <p:cNvSpPr>
            <a:spLocks noGrp="1"/>
          </p:cNvSpPr>
          <p:nvPr>
            <p:ph idx="1"/>
          </p:nvPr>
        </p:nvSpPr>
        <p:spPr>
          <a:xfrm>
            <a:off x="677333" y="1764663"/>
            <a:ext cx="8881445" cy="3880773"/>
          </a:xfrm>
        </p:spPr>
        <p:txBody>
          <a:bodyPr>
            <a:noAutofit/>
          </a:bodyPr>
          <a:lstStyle/>
          <a:p>
            <a:r>
              <a:rPr lang="en-GB" sz="2100" b="1" dirty="0">
                <a:latin typeface="Comic Sans MS" panose="030F0702030302020204" pitchFamily="66" charset="0"/>
              </a:rPr>
              <a:t>Activity 1: </a:t>
            </a:r>
            <a:r>
              <a:rPr lang="en-GB" sz="2100" dirty="0">
                <a:latin typeface="Comic Sans MS" panose="030F0702030302020204" pitchFamily="66" charset="0"/>
              </a:rPr>
              <a:t>Write 5 quotes that you could use in your newspaper article.</a:t>
            </a:r>
          </a:p>
          <a:p>
            <a:r>
              <a:rPr lang="en-GB" sz="2100" b="1" dirty="0">
                <a:latin typeface="Comic Sans MS" panose="030F0702030302020204" pitchFamily="66" charset="0"/>
              </a:rPr>
              <a:t>Challenge:</a:t>
            </a:r>
            <a:r>
              <a:rPr lang="en-GB" sz="2100" dirty="0">
                <a:latin typeface="Comic Sans MS" panose="030F0702030302020204" pitchFamily="66" charset="0"/>
              </a:rPr>
              <a:t> can you include a relative clause in your quote sentence?</a:t>
            </a:r>
          </a:p>
          <a:p>
            <a:r>
              <a:rPr lang="en-GB" sz="2100" dirty="0">
                <a:latin typeface="Comic Sans MS" panose="030F0702030302020204" pitchFamily="66" charset="0"/>
              </a:rPr>
              <a:t>E.g. </a:t>
            </a:r>
            <a:r>
              <a:rPr lang="en-GB" sz="2100" i="1" dirty="0">
                <a:latin typeface="Comic Sans MS" panose="030F0702030302020204" pitchFamily="66" charset="0"/>
              </a:rPr>
              <a:t>Sustainability charity Wrap, the UN’s partner organisation, stated, “People need to plan their shopping and their meals more carefully.”</a:t>
            </a:r>
            <a:endParaRPr lang="en-GB" sz="2100" dirty="0">
              <a:latin typeface="Comic Sans MS" panose="030F0702030302020204" pitchFamily="66" charset="0"/>
            </a:endParaRPr>
          </a:p>
          <a:p>
            <a:endParaRPr lang="en-GB" sz="2100" dirty="0">
              <a:latin typeface="Comic Sans MS" panose="030F0702030302020204" pitchFamily="66" charset="0"/>
            </a:endParaRPr>
          </a:p>
          <a:p>
            <a:r>
              <a:rPr lang="en-GB" sz="2100" b="1" dirty="0">
                <a:latin typeface="Comic Sans MS" panose="030F0702030302020204" pitchFamily="66" charset="0"/>
              </a:rPr>
              <a:t>Activity 2: </a:t>
            </a:r>
            <a:r>
              <a:rPr lang="en-GB" sz="2100" dirty="0">
                <a:latin typeface="Comic Sans MS" panose="030F0702030302020204" pitchFamily="66" charset="0"/>
              </a:rPr>
              <a:t>Write formal sentences with relative clauses about food waste which you can use in your newspaper article.</a:t>
            </a:r>
          </a:p>
          <a:p>
            <a:endParaRPr lang="en-GB" sz="2100" dirty="0">
              <a:latin typeface="Comic Sans MS" panose="030F0702030302020204" pitchFamily="66" charset="0"/>
            </a:endParaRPr>
          </a:p>
          <a:p>
            <a:r>
              <a:rPr lang="en-GB" sz="2100" b="1" dirty="0">
                <a:solidFill>
                  <a:srgbClr val="FF0000"/>
                </a:solidFill>
                <a:latin typeface="Comic Sans MS" panose="030F0702030302020204" pitchFamily="66" charset="0"/>
              </a:rPr>
              <a:t>Red Pen: </a:t>
            </a:r>
            <a:r>
              <a:rPr lang="en-GB" sz="2100" dirty="0">
                <a:solidFill>
                  <a:srgbClr val="FF0000"/>
                </a:solidFill>
                <a:latin typeface="Comic Sans MS" panose="030F0702030302020204" pitchFamily="66" charset="0"/>
              </a:rPr>
              <a:t>Can you write a quote with a coordinating or subordinating conjunction?</a:t>
            </a:r>
            <a:endParaRPr lang="en-GB" sz="2100" b="1" dirty="0">
              <a:solidFill>
                <a:srgbClr val="FF0000"/>
              </a:solidFill>
              <a:latin typeface="Comic Sans MS" panose="030F0702030302020204" pitchFamily="66" charset="0"/>
            </a:endParaRPr>
          </a:p>
        </p:txBody>
      </p:sp>
    </p:spTree>
    <p:extLst>
      <p:ext uri="{BB962C8B-B14F-4D97-AF65-F5344CB8AC3E}">
        <p14:creationId xmlns:p14="http://schemas.microsoft.com/office/powerpoint/2010/main" val="4222787744"/>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66A29E0-3BE3-4386-9CE0-4915FE6A2105}"/>
              </a:ext>
            </a:extLst>
          </p:cNvPr>
          <p:cNvSpPr>
            <a:spLocks noGrp="1"/>
          </p:cNvSpPr>
          <p:nvPr>
            <p:ph type="ctrTitle"/>
          </p:nvPr>
        </p:nvSpPr>
        <p:spPr>
          <a:xfrm>
            <a:off x="537328" y="2404534"/>
            <a:ext cx="9125146" cy="1646302"/>
          </a:xfrm>
        </p:spPr>
        <p:txBody>
          <a:bodyPr/>
          <a:lstStyle/>
          <a:p>
            <a:r>
              <a:rPr lang="en-GB" sz="4800" dirty="0">
                <a:latin typeface="Comic Sans MS" panose="030F0702030302020204" pitchFamily="66" charset="0"/>
              </a:rPr>
              <a:t>Thursday 23</a:t>
            </a:r>
            <a:r>
              <a:rPr lang="en-GB" sz="4800" baseline="30000" dirty="0">
                <a:latin typeface="Comic Sans MS" panose="030F0702030302020204" pitchFamily="66" charset="0"/>
              </a:rPr>
              <a:t>rd</a:t>
            </a:r>
            <a:r>
              <a:rPr lang="en-GB" sz="4800" dirty="0">
                <a:latin typeface="Comic Sans MS" panose="030F0702030302020204" pitchFamily="66" charset="0"/>
              </a:rPr>
              <a:t> September 2021</a:t>
            </a:r>
          </a:p>
        </p:txBody>
      </p:sp>
      <p:sp>
        <p:nvSpPr>
          <p:cNvPr id="5" name="Subtitle 4">
            <a:extLst>
              <a:ext uri="{FF2B5EF4-FFF2-40B4-BE49-F238E27FC236}">
                <a16:creationId xmlns:a16="http://schemas.microsoft.com/office/drawing/2014/main" id="{6F357479-C5A5-423A-A08A-0929A0D2103F}"/>
              </a:ext>
            </a:extLst>
          </p:cNvPr>
          <p:cNvSpPr>
            <a:spLocks noGrp="1"/>
          </p:cNvSpPr>
          <p:nvPr>
            <p:ph type="subTitle" idx="1"/>
          </p:nvPr>
        </p:nvSpPr>
        <p:spPr>
          <a:xfrm>
            <a:off x="537328" y="4050833"/>
            <a:ext cx="8736675" cy="1096899"/>
          </a:xfrm>
        </p:spPr>
        <p:txBody>
          <a:bodyPr>
            <a:noAutofit/>
          </a:bodyPr>
          <a:lstStyle/>
          <a:p>
            <a:pPr algn="l"/>
            <a:r>
              <a:rPr lang="en-GB" sz="2100" dirty="0">
                <a:latin typeface="Comic Sans MS" panose="030F0702030302020204" pitchFamily="66" charset="0"/>
              </a:rPr>
              <a:t>LO: To write with purpose</a:t>
            </a:r>
          </a:p>
          <a:p>
            <a:pPr algn="l"/>
            <a:r>
              <a:rPr lang="en-GB" sz="2100" dirty="0">
                <a:latin typeface="Comic Sans MS" panose="030F0702030302020204" pitchFamily="66" charset="0"/>
              </a:rPr>
              <a:t>	To use sentences appropriately</a:t>
            </a:r>
          </a:p>
          <a:p>
            <a:pPr algn="l"/>
            <a:r>
              <a:rPr lang="en-GB" sz="2100" dirty="0">
                <a:latin typeface="Comic Sans MS" panose="030F0702030302020204" pitchFamily="66" charset="0"/>
              </a:rPr>
              <a:t>C: Newspaper Reports</a:t>
            </a:r>
          </a:p>
        </p:txBody>
      </p:sp>
    </p:spTree>
    <p:extLst>
      <p:ext uri="{BB962C8B-B14F-4D97-AF65-F5344CB8AC3E}">
        <p14:creationId xmlns:p14="http://schemas.microsoft.com/office/powerpoint/2010/main" val="2290520195"/>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15DD051-7199-4A99-BDC0-225167DE5EFA}"/>
              </a:ext>
            </a:extLst>
          </p:cNvPr>
          <p:cNvSpPr>
            <a:spLocks noGrp="1"/>
          </p:cNvSpPr>
          <p:nvPr>
            <p:ph type="title"/>
          </p:nvPr>
        </p:nvSpPr>
        <p:spPr/>
        <p:txBody>
          <a:bodyPr>
            <a:normAutofit/>
          </a:bodyPr>
          <a:lstStyle/>
          <a:p>
            <a:r>
              <a:rPr lang="en-GB" sz="5400"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AA4E9F7A-3B28-4C21-954F-A74C29BA8EEB}"/>
              </a:ext>
            </a:extLst>
          </p:cNvPr>
          <p:cNvSpPr>
            <a:spLocks noGrp="1"/>
          </p:cNvSpPr>
          <p:nvPr>
            <p:ph idx="1"/>
          </p:nvPr>
        </p:nvSpPr>
        <p:spPr>
          <a:xfrm>
            <a:off x="677334" y="2867320"/>
            <a:ext cx="8596668" cy="3880773"/>
          </a:xfrm>
        </p:spPr>
        <p:txBody>
          <a:bodyPr>
            <a:normAutofit/>
          </a:bodyPr>
          <a:lstStyle/>
          <a:p>
            <a:r>
              <a:rPr lang="en-GB" sz="2100" dirty="0">
                <a:latin typeface="Comic Sans MS" panose="030F0702030302020204" pitchFamily="66" charset="0"/>
              </a:rPr>
              <a:t>What can you remember about adverbial phrases?</a:t>
            </a:r>
          </a:p>
          <a:p>
            <a:endParaRPr lang="en-GB" sz="2100" dirty="0">
              <a:latin typeface="Comic Sans MS" panose="030F0702030302020204" pitchFamily="66" charset="0"/>
            </a:endParaRPr>
          </a:p>
          <a:p>
            <a:r>
              <a:rPr lang="en-GB" sz="2100" i="1" dirty="0">
                <a:latin typeface="Comic Sans MS" panose="030F0702030302020204" pitchFamily="66" charset="0"/>
              </a:rPr>
              <a:t>An adverbial phrase is like an adverb, it adds more information to the sentence, but it uses more than one word to describe the verb.</a:t>
            </a:r>
          </a:p>
          <a:p>
            <a:r>
              <a:rPr lang="en-GB" sz="2100" i="1" dirty="0">
                <a:latin typeface="Comic Sans MS" panose="030F0702030302020204" pitchFamily="66" charset="0"/>
              </a:rPr>
              <a:t>Adverbs and adverbial phrases can describe how, when or where a verb is done.</a:t>
            </a:r>
          </a:p>
          <a:p>
            <a:r>
              <a:rPr lang="en-GB" sz="2100" i="1" dirty="0">
                <a:latin typeface="Comic Sans MS" panose="030F0702030302020204" pitchFamily="66" charset="0"/>
              </a:rPr>
              <a:t>E.g. He turned down the road </a:t>
            </a:r>
            <a:r>
              <a:rPr lang="en-GB" sz="2100" b="1" i="1" dirty="0">
                <a:latin typeface="Comic Sans MS" panose="030F0702030302020204" pitchFamily="66" charset="0"/>
              </a:rPr>
              <a:t>without thinking</a:t>
            </a:r>
            <a:r>
              <a:rPr lang="en-GB" sz="2100" i="1" dirty="0">
                <a:latin typeface="Comic Sans MS" panose="030F0702030302020204" pitchFamily="66" charset="0"/>
              </a:rPr>
              <a:t>.</a:t>
            </a:r>
          </a:p>
          <a:p>
            <a:endParaRPr lang="en-GB" sz="2100" dirty="0">
              <a:latin typeface="Comic Sans MS" panose="030F0702030302020204" pitchFamily="66" charset="0"/>
            </a:endParaRPr>
          </a:p>
          <a:p>
            <a:endParaRPr lang="en-GB" sz="2100" dirty="0">
              <a:latin typeface="Comic Sans MS" panose="030F0702030302020204" pitchFamily="66" charset="0"/>
            </a:endParaRPr>
          </a:p>
        </p:txBody>
      </p:sp>
      <p:pic>
        <p:nvPicPr>
          <p:cNvPr id="4" name="Picture 2" descr="Thinking Clip Art Brain , Transparent Cartoon, Free Cliparts &amp;amp; Silhouettes  - NetClipart">
            <a:extLst>
              <a:ext uri="{FF2B5EF4-FFF2-40B4-BE49-F238E27FC236}">
                <a16:creationId xmlns:a16="http://schemas.microsoft.com/office/drawing/2014/main" id="{7E08AB16-AE50-48B7-87B2-983A1F80BDA9}"/>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5871796" y="0"/>
            <a:ext cx="4021241" cy="2867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086444916"/>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812321F-CCA9-46AF-A58A-A90C76B56F61}"/>
              </a:ext>
            </a:extLst>
          </p:cNvPr>
          <p:cNvSpPr>
            <a:spLocks noGrp="1"/>
          </p:cNvSpPr>
          <p:nvPr>
            <p:ph type="title"/>
          </p:nvPr>
        </p:nvSpPr>
        <p:spPr/>
        <p:txBody>
          <a:bodyPr>
            <a:normAutofit/>
          </a:bodyPr>
          <a:lstStyle/>
          <a:p>
            <a:r>
              <a:rPr lang="en-GB" sz="5400" dirty="0">
                <a:latin typeface="Comic Sans MS" panose="030F0702030302020204" pitchFamily="66" charset="0"/>
              </a:rPr>
              <a:t>Starter </a:t>
            </a:r>
          </a:p>
        </p:txBody>
      </p:sp>
      <p:sp>
        <p:nvSpPr>
          <p:cNvPr id="3" name="Content Placeholder 2">
            <a:extLst>
              <a:ext uri="{FF2B5EF4-FFF2-40B4-BE49-F238E27FC236}">
                <a16:creationId xmlns:a16="http://schemas.microsoft.com/office/drawing/2014/main" id="{82C9D7E4-744D-4D82-8BB4-27A5366F1572}"/>
              </a:ext>
            </a:extLst>
          </p:cNvPr>
          <p:cNvSpPr>
            <a:spLocks noGrp="1"/>
          </p:cNvSpPr>
          <p:nvPr>
            <p:ph idx="1"/>
          </p:nvPr>
        </p:nvSpPr>
        <p:spPr>
          <a:xfrm>
            <a:off x="592493" y="2867320"/>
            <a:ext cx="8596668" cy="3880773"/>
          </a:xfrm>
        </p:spPr>
        <p:txBody>
          <a:bodyPr>
            <a:normAutofit/>
          </a:bodyPr>
          <a:lstStyle/>
          <a:p>
            <a:r>
              <a:rPr lang="en-GB" sz="2100" dirty="0">
                <a:latin typeface="Comic Sans MS" panose="030F0702030302020204" pitchFamily="66" charset="0"/>
              </a:rPr>
              <a:t>What do you think a fronted adverbial might be?</a:t>
            </a:r>
          </a:p>
          <a:p>
            <a:endParaRPr lang="en-GB" sz="2100" dirty="0">
              <a:latin typeface="Comic Sans MS" panose="030F0702030302020204" pitchFamily="66" charset="0"/>
            </a:endParaRPr>
          </a:p>
          <a:p>
            <a:r>
              <a:rPr lang="en-GB" sz="2100" i="1" dirty="0">
                <a:latin typeface="Comic Sans MS" panose="030F0702030302020204" pitchFamily="66" charset="0"/>
              </a:rPr>
              <a:t>A fronted adverbial is when the adverbial word or phrase is moved to the front of the sentence, before the verb.</a:t>
            </a:r>
          </a:p>
          <a:p>
            <a:endParaRPr lang="en-GB" sz="2100" i="1" dirty="0">
              <a:latin typeface="Comic Sans MS" panose="030F0702030302020204" pitchFamily="66" charset="0"/>
            </a:endParaRPr>
          </a:p>
          <a:p>
            <a:r>
              <a:rPr lang="en-GB" sz="2100" i="1" dirty="0">
                <a:latin typeface="Comic Sans MS" panose="030F0702030302020204" pitchFamily="66" charset="0"/>
              </a:rPr>
              <a:t>E.g. He turned down the road </a:t>
            </a:r>
            <a:r>
              <a:rPr lang="en-GB" sz="2100" b="1" i="1" dirty="0">
                <a:latin typeface="Comic Sans MS" panose="030F0702030302020204" pitchFamily="66" charset="0"/>
              </a:rPr>
              <a:t>without thinking</a:t>
            </a:r>
            <a:r>
              <a:rPr lang="en-GB" sz="2100" i="1" dirty="0">
                <a:latin typeface="Comic Sans MS" panose="030F0702030302020204" pitchFamily="66" charset="0"/>
              </a:rPr>
              <a:t>.</a:t>
            </a:r>
          </a:p>
          <a:p>
            <a:pPr lvl="1"/>
            <a:r>
              <a:rPr lang="en-GB" sz="2100" b="1" i="1" dirty="0">
                <a:latin typeface="Comic Sans MS" panose="030F0702030302020204" pitchFamily="66" charset="0"/>
              </a:rPr>
              <a:t>Without thinking,</a:t>
            </a:r>
            <a:r>
              <a:rPr lang="en-GB" sz="2100" b="1" dirty="0">
                <a:latin typeface="Comic Sans MS" panose="030F0702030302020204" pitchFamily="66" charset="0"/>
              </a:rPr>
              <a:t> </a:t>
            </a:r>
            <a:r>
              <a:rPr lang="en-GB" sz="2100" dirty="0">
                <a:latin typeface="Comic Sans MS" panose="030F0702030302020204" pitchFamily="66" charset="0"/>
              </a:rPr>
              <a:t>he turned down the road.</a:t>
            </a:r>
            <a:endParaRPr lang="en-GB" sz="2100" i="1" dirty="0">
              <a:latin typeface="Comic Sans MS" panose="030F0702030302020204" pitchFamily="66" charset="0"/>
            </a:endParaRPr>
          </a:p>
        </p:txBody>
      </p:sp>
      <p:pic>
        <p:nvPicPr>
          <p:cNvPr id="4" name="Picture 2" descr="Thinking Clip Art Brain , Transparent Cartoon, Free Cliparts &amp;amp; Silhouettes  - NetClipart">
            <a:extLst>
              <a:ext uri="{FF2B5EF4-FFF2-40B4-BE49-F238E27FC236}">
                <a16:creationId xmlns:a16="http://schemas.microsoft.com/office/drawing/2014/main" id="{D7941D40-8B9C-4B7D-BEF5-0F9BCD025ADB}"/>
              </a:ext>
            </a:extLst>
          </p:cNvPr>
          <p:cNvPicPr>
            <a:picLocks noChangeAspect="1" noChangeArrowheads="1"/>
          </p:cNvPicPr>
          <p:nvPr/>
        </p:nvPicPr>
        <p:blipFill>
          <a:blip r:embed="rId2">
            <a:clrChange>
              <a:clrFrom>
                <a:srgbClr val="F7F7F7"/>
              </a:clrFrom>
              <a:clrTo>
                <a:srgbClr val="F7F7F7">
                  <a:alpha val="0"/>
                </a:srgbClr>
              </a:clrTo>
            </a:clrChange>
            <a:extLst>
              <a:ext uri="{28A0092B-C50C-407E-A947-70E740481C1C}">
                <a14:useLocalDpi xmlns:a14="http://schemas.microsoft.com/office/drawing/2010/main" val="0"/>
              </a:ext>
            </a:extLst>
          </a:blip>
          <a:srcRect/>
          <a:stretch>
            <a:fillRect/>
          </a:stretch>
        </p:blipFill>
        <p:spPr bwMode="auto">
          <a:xfrm>
            <a:off x="5871796" y="0"/>
            <a:ext cx="4021241" cy="286732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570804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19C534C-3D0F-4704-B18E-AAC9D4EC78AC}"/>
              </a:ext>
            </a:extLst>
          </p:cNvPr>
          <p:cNvSpPr>
            <a:spLocks noGrp="1"/>
          </p:cNvSpPr>
          <p:nvPr>
            <p:ph idx="1"/>
          </p:nvPr>
        </p:nvSpPr>
        <p:spPr>
          <a:xfrm>
            <a:off x="7428321" y="203855"/>
            <a:ext cx="2441543" cy="3086099"/>
          </a:xfrm>
        </p:spPr>
        <p:txBody>
          <a:bodyPr>
            <a:normAutofit/>
          </a:bodyPr>
          <a:lstStyle/>
          <a:p>
            <a:r>
              <a:rPr lang="en-GB" sz="2100" dirty="0">
                <a:latin typeface="Comic Sans MS" panose="030F0702030302020204" pitchFamily="66" charset="0"/>
              </a:rPr>
              <a:t>Look at the newspaper word mat given and the newspaper articles we have looked at this week.</a:t>
            </a:r>
          </a:p>
        </p:txBody>
      </p:sp>
      <p:pic>
        <p:nvPicPr>
          <p:cNvPr id="5" name="Picture 4">
            <a:extLst>
              <a:ext uri="{FF2B5EF4-FFF2-40B4-BE49-F238E27FC236}">
                <a16:creationId xmlns:a16="http://schemas.microsoft.com/office/drawing/2014/main" id="{8C866903-0744-428E-9AF5-342A2E9AB286}"/>
              </a:ext>
            </a:extLst>
          </p:cNvPr>
          <p:cNvPicPr>
            <a:picLocks noChangeAspect="1"/>
          </p:cNvPicPr>
          <p:nvPr/>
        </p:nvPicPr>
        <p:blipFill rotWithShape="1">
          <a:blip r:embed="rId2"/>
          <a:srcRect l="8119" t="34364" r="35669" b="15636"/>
          <a:stretch/>
        </p:blipFill>
        <p:spPr>
          <a:xfrm>
            <a:off x="168171" y="203856"/>
            <a:ext cx="7128827" cy="3566866"/>
          </a:xfrm>
          <a:prstGeom prst="rect">
            <a:avLst/>
          </a:prstGeom>
          <a:ln>
            <a:solidFill>
              <a:schemeClr val="accent1"/>
            </a:solidFill>
          </a:ln>
        </p:spPr>
      </p:pic>
      <p:pic>
        <p:nvPicPr>
          <p:cNvPr id="6" name="Picture 5">
            <a:extLst>
              <a:ext uri="{FF2B5EF4-FFF2-40B4-BE49-F238E27FC236}">
                <a16:creationId xmlns:a16="http://schemas.microsoft.com/office/drawing/2014/main" id="{039C5259-CDA6-45EE-BE4A-8120A80989C5}"/>
              </a:ext>
            </a:extLst>
          </p:cNvPr>
          <p:cNvPicPr>
            <a:picLocks noChangeAspect="1"/>
          </p:cNvPicPr>
          <p:nvPr/>
        </p:nvPicPr>
        <p:blipFill rotWithShape="1">
          <a:blip r:embed="rId3"/>
          <a:srcRect l="8659" t="33402" r="45722" b="28798"/>
          <a:stretch/>
        </p:blipFill>
        <p:spPr>
          <a:xfrm>
            <a:off x="4940849" y="3429001"/>
            <a:ext cx="7114060" cy="3315878"/>
          </a:xfrm>
          <a:prstGeom prst="rect">
            <a:avLst/>
          </a:prstGeom>
          <a:ln>
            <a:solidFill>
              <a:schemeClr val="accent1"/>
            </a:solidFill>
          </a:ln>
        </p:spPr>
      </p:pic>
      <p:sp>
        <p:nvSpPr>
          <p:cNvPr id="8" name="Content Placeholder 2">
            <a:extLst>
              <a:ext uri="{FF2B5EF4-FFF2-40B4-BE49-F238E27FC236}">
                <a16:creationId xmlns:a16="http://schemas.microsoft.com/office/drawing/2014/main" id="{C2F27C34-51EC-4358-986D-F4E13E604A47}"/>
              </a:ext>
            </a:extLst>
          </p:cNvPr>
          <p:cNvSpPr txBox="1">
            <a:spLocks/>
          </p:cNvSpPr>
          <p:nvPr/>
        </p:nvSpPr>
        <p:spPr>
          <a:xfrm>
            <a:off x="408076" y="4708833"/>
            <a:ext cx="4532773" cy="1625979"/>
          </a:xfrm>
          <a:prstGeom prst="rect">
            <a:avLst/>
          </a:prstGeom>
        </p:spPr>
        <p:txBody>
          <a:bodyPr vert="horz" lIns="91440" tIns="45720" rIns="91440" bIns="45720" rtlCol="0">
            <a:normAutofit/>
          </a:bodyPr>
          <a:lst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a:lstStyle>
          <a:p>
            <a:r>
              <a:rPr lang="en-GB" sz="2100" dirty="0">
                <a:latin typeface="Comic Sans MS" panose="030F0702030302020204" pitchFamily="66" charset="0"/>
              </a:rPr>
              <a:t>What fronted adverbials or interesting sentence starters can you find?</a:t>
            </a:r>
          </a:p>
          <a:p>
            <a:r>
              <a:rPr lang="en-GB" sz="2100" dirty="0">
                <a:latin typeface="Comic Sans MS" panose="030F0702030302020204" pitchFamily="66" charset="0"/>
              </a:rPr>
              <a:t>Create a class list. </a:t>
            </a:r>
          </a:p>
        </p:txBody>
      </p:sp>
    </p:spTree>
    <p:extLst>
      <p:ext uri="{BB962C8B-B14F-4D97-AF65-F5344CB8AC3E}">
        <p14:creationId xmlns:p14="http://schemas.microsoft.com/office/powerpoint/2010/main" val="2079428367"/>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9E6DCD6-8725-4C8F-BB3D-26C8381E2B57}"/>
              </a:ext>
            </a:extLst>
          </p:cNvPr>
          <p:cNvSpPr>
            <a:spLocks noGrp="1"/>
          </p:cNvSpPr>
          <p:nvPr>
            <p:ph idx="1"/>
          </p:nvPr>
        </p:nvSpPr>
        <p:spPr>
          <a:xfrm>
            <a:off x="253127" y="237520"/>
            <a:ext cx="9390494" cy="3880773"/>
          </a:xfrm>
        </p:spPr>
        <p:txBody>
          <a:bodyPr>
            <a:normAutofit/>
          </a:bodyPr>
          <a:lstStyle/>
          <a:p>
            <a:r>
              <a:rPr lang="en-GB" sz="2100" dirty="0">
                <a:latin typeface="Comic Sans MS" panose="030F0702030302020204" pitchFamily="66" charset="0"/>
              </a:rPr>
              <a:t>You are going to plan your newspaper report today.</a:t>
            </a:r>
          </a:p>
          <a:p>
            <a:endParaRPr lang="en-GB" sz="2100" dirty="0">
              <a:latin typeface="Comic Sans MS" panose="030F0702030302020204" pitchFamily="66" charset="0"/>
            </a:endParaRPr>
          </a:p>
          <a:p>
            <a:r>
              <a:rPr lang="en-GB" sz="2100" dirty="0">
                <a:latin typeface="Comic Sans MS" panose="030F0702030302020204" pitchFamily="66" charset="0"/>
              </a:rPr>
              <a:t>Look at the food waste resources: read them carefully and think about what you have learned.</a:t>
            </a:r>
          </a:p>
          <a:p>
            <a:endParaRPr lang="en-GB" sz="2100" dirty="0">
              <a:latin typeface="Comic Sans MS" panose="030F0702030302020204" pitchFamily="66" charset="0"/>
            </a:endParaRPr>
          </a:p>
          <a:p>
            <a:r>
              <a:rPr lang="en-GB" sz="2100" dirty="0">
                <a:latin typeface="Comic Sans MS" panose="030F0702030302020204" pitchFamily="66" charset="0"/>
              </a:rPr>
              <a:t>Your newspaper report will detail the current food waste situation and suggest ways that readers can reduce food waste. </a:t>
            </a:r>
          </a:p>
        </p:txBody>
      </p:sp>
      <p:pic>
        <p:nvPicPr>
          <p:cNvPr id="4" name="Picture 3">
            <a:extLst>
              <a:ext uri="{FF2B5EF4-FFF2-40B4-BE49-F238E27FC236}">
                <a16:creationId xmlns:a16="http://schemas.microsoft.com/office/drawing/2014/main" id="{483CE5A1-C836-410A-8DDE-C3D4F7C8ACE7}"/>
              </a:ext>
            </a:extLst>
          </p:cNvPr>
          <p:cNvPicPr>
            <a:picLocks noChangeAspect="1"/>
          </p:cNvPicPr>
          <p:nvPr/>
        </p:nvPicPr>
        <p:blipFill rotWithShape="1">
          <a:blip r:embed="rId2"/>
          <a:srcRect l="18556" t="10309" r="32268" b="13677"/>
          <a:stretch/>
        </p:blipFill>
        <p:spPr>
          <a:xfrm>
            <a:off x="0" y="3261674"/>
            <a:ext cx="4136100" cy="3596326"/>
          </a:xfrm>
          <a:prstGeom prst="rect">
            <a:avLst/>
          </a:prstGeom>
        </p:spPr>
      </p:pic>
      <p:pic>
        <p:nvPicPr>
          <p:cNvPr id="5" name="Picture 4">
            <a:extLst>
              <a:ext uri="{FF2B5EF4-FFF2-40B4-BE49-F238E27FC236}">
                <a16:creationId xmlns:a16="http://schemas.microsoft.com/office/drawing/2014/main" id="{D6BF14A8-F590-42DB-B35D-28FF387EB3D0}"/>
              </a:ext>
            </a:extLst>
          </p:cNvPr>
          <p:cNvPicPr>
            <a:picLocks noChangeAspect="1"/>
          </p:cNvPicPr>
          <p:nvPr/>
        </p:nvPicPr>
        <p:blipFill rotWithShape="1">
          <a:blip r:embed="rId3"/>
          <a:srcRect l="851" t="10586" r="35979" b="13676"/>
          <a:stretch/>
        </p:blipFill>
        <p:spPr>
          <a:xfrm>
            <a:off x="3752278" y="3261673"/>
            <a:ext cx="5332484" cy="3596326"/>
          </a:xfrm>
          <a:prstGeom prst="rect">
            <a:avLst/>
          </a:prstGeom>
        </p:spPr>
      </p:pic>
      <p:pic>
        <p:nvPicPr>
          <p:cNvPr id="6" name="Picture 5">
            <a:extLst>
              <a:ext uri="{FF2B5EF4-FFF2-40B4-BE49-F238E27FC236}">
                <a16:creationId xmlns:a16="http://schemas.microsoft.com/office/drawing/2014/main" id="{84765662-E330-4BED-BA1C-E96EB158E38D}"/>
              </a:ext>
            </a:extLst>
          </p:cNvPr>
          <p:cNvPicPr>
            <a:picLocks noChangeAspect="1"/>
          </p:cNvPicPr>
          <p:nvPr/>
        </p:nvPicPr>
        <p:blipFill rotWithShape="1">
          <a:blip r:embed="rId4"/>
          <a:srcRect l="26753" t="12921" r="29510" b="7079"/>
          <a:stretch/>
        </p:blipFill>
        <p:spPr>
          <a:xfrm>
            <a:off x="8700940" y="3266174"/>
            <a:ext cx="3491060" cy="3591825"/>
          </a:xfrm>
          <a:prstGeom prst="rect">
            <a:avLst/>
          </a:prstGeom>
        </p:spPr>
      </p:pic>
    </p:spTree>
    <p:extLst>
      <p:ext uri="{BB962C8B-B14F-4D97-AF65-F5344CB8AC3E}">
        <p14:creationId xmlns:p14="http://schemas.microsoft.com/office/powerpoint/2010/main" val="715930958"/>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A33542A9-100E-4351-9E0B-B618579DF494}"/>
              </a:ext>
            </a:extLst>
          </p:cNvPr>
          <p:cNvPicPr>
            <a:picLocks noChangeAspect="1"/>
          </p:cNvPicPr>
          <p:nvPr/>
        </p:nvPicPr>
        <p:blipFill rotWithShape="1">
          <a:blip r:embed="rId2"/>
          <a:srcRect l="23350" t="23780" r="25078" b="15739"/>
          <a:stretch/>
        </p:blipFill>
        <p:spPr>
          <a:xfrm>
            <a:off x="0" y="1"/>
            <a:ext cx="12192000" cy="6858000"/>
          </a:xfrm>
          <a:prstGeom prst="rect">
            <a:avLst/>
          </a:prstGeom>
        </p:spPr>
      </p:pic>
    </p:spTree>
    <p:extLst>
      <p:ext uri="{BB962C8B-B14F-4D97-AF65-F5344CB8AC3E}">
        <p14:creationId xmlns:p14="http://schemas.microsoft.com/office/powerpoint/2010/main" val="143758892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C6F6E0-D47C-4EBF-9471-141E3FA01896}"/>
              </a:ext>
            </a:extLst>
          </p:cNvPr>
          <p:cNvSpPr>
            <a:spLocks noGrp="1"/>
          </p:cNvSpPr>
          <p:nvPr>
            <p:ph type="title"/>
          </p:nvPr>
        </p:nvSpPr>
        <p:spPr/>
        <p:txBody>
          <a:bodyPr>
            <a:normAutofit/>
          </a:bodyPr>
          <a:lstStyle/>
          <a:p>
            <a:r>
              <a:rPr lang="en-GB" sz="5400" dirty="0">
                <a:latin typeface="Comic Sans MS" panose="030F0702030302020204" pitchFamily="66" charset="0"/>
              </a:rPr>
              <a:t>Activity </a:t>
            </a:r>
          </a:p>
        </p:txBody>
      </p:sp>
      <p:sp>
        <p:nvSpPr>
          <p:cNvPr id="3" name="Content Placeholder 2">
            <a:extLst>
              <a:ext uri="{FF2B5EF4-FFF2-40B4-BE49-F238E27FC236}">
                <a16:creationId xmlns:a16="http://schemas.microsoft.com/office/drawing/2014/main" id="{36DEDE58-5C37-4568-AF04-293DB380A390}"/>
              </a:ext>
            </a:extLst>
          </p:cNvPr>
          <p:cNvSpPr>
            <a:spLocks noGrp="1"/>
          </p:cNvSpPr>
          <p:nvPr>
            <p:ph idx="1"/>
          </p:nvPr>
        </p:nvSpPr>
        <p:spPr>
          <a:xfrm>
            <a:off x="677334" y="1867905"/>
            <a:ext cx="8596668" cy="3880773"/>
          </a:xfrm>
        </p:spPr>
        <p:txBody>
          <a:bodyPr>
            <a:normAutofit/>
          </a:bodyPr>
          <a:lstStyle/>
          <a:p>
            <a:r>
              <a:rPr lang="en-GB" sz="2100" dirty="0">
                <a:latin typeface="Comic Sans MS" panose="030F0702030302020204" pitchFamily="66" charset="0"/>
              </a:rPr>
              <a:t>Plan your newspaper report using the template.</a:t>
            </a:r>
          </a:p>
          <a:p>
            <a:endParaRPr lang="en-GB" sz="2100" dirty="0">
              <a:latin typeface="Comic Sans MS" panose="030F0702030302020204" pitchFamily="66" charset="0"/>
            </a:endParaRPr>
          </a:p>
          <a:p>
            <a:r>
              <a:rPr lang="en-GB" sz="2100" b="1" dirty="0">
                <a:solidFill>
                  <a:srgbClr val="FF0000"/>
                </a:solidFill>
                <a:latin typeface="Comic Sans MS" panose="030F0702030302020204" pitchFamily="66" charset="0"/>
              </a:rPr>
              <a:t>Red Pen: </a:t>
            </a:r>
            <a:r>
              <a:rPr lang="en-GB" sz="2100" dirty="0">
                <a:solidFill>
                  <a:srgbClr val="FF0000"/>
                </a:solidFill>
                <a:latin typeface="Comic Sans MS" panose="030F0702030302020204" pitchFamily="66" charset="0"/>
              </a:rPr>
              <a:t>create a list of sentence starters/fronted adverbials which you could use in your newspaper article next week. </a:t>
            </a:r>
            <a:endParaRPr lang="en-GB" sz="2100" b="1" dirty="0">
              <a:solidFill>
                <a:srgbClr val="FF0000"/>
              </a:solidFill>
              <a:latin typeface="Comic Sans MS" panose="030F0702030302020204" pitchFamily="66" charset="0"/>
            </a:endParaRPr>
          </a:p>
        </p:txBody>
      </p:sp>
      <p:pic>
        <p:nvPicPr>
          <p:cNvPr id="4" name="Picture 3">
            <a:extLst>
              <a:ext uri="{FF2B5EF4-FFF2-40B4-BE49-F238E27FC236}">
                <a16:creationId xmlns:a16="http://schemas.microsoft.com/office/drawing/2014/main" id="{1B0DA8A3-9743-49E2-8EF6-CA2FD025B153}"/>
              </a:ext>
            </a:extLst>
          </p:cNvPr>
          <p:cNvPicPr>
            <a:picLocks noChangeAspect="1"/>
          </p:cNvPicPr>
          <p:nvPr/>
        </p:nvPicPr>
        <p:blipFill rotWithShape="1">
          <a:blip r:embed="rId2"/>
          <a:srcRect l="23350" t="23780" r="25078" b="15739"/>
          <a:stretch/>
        </p:blipFill>
        <p:spPr>
          <a:xfrm>
            <a:off x="2030951" y="3546244"/>
            <a:ext cx="5887566" cy="3311756"/>
          </a:xfrm>
          <a:prstGeom prst="rect">
            <a:avLst/>
          </a:prstGeom>
        </p:spPr>
      </p:pic>
    </p:spTree>
    <p:extLst>
      <p:ext uri="{BB962C8B-B14F-4D97-AF65-F5344CB8AC3E}">
        <p14:creationId xmlns:p14="http://schemas.microsoft.com/office/powerpoint/2010/main" val="758928453"/>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docProps/app.xml><?xml version="1.0" encoding="utf-8"?>
<Properties xmlns="http://schemas.openxmlformats.org/officeDocument/2006/extended-properties" xmlns:vt="http://schemas.openxmlformats.org/officeDocument/2006/docPropsVTypes">
  <Template>Facet</Template>
  <TotalTime>1098</TotalTime>
  <Words>2145</Words>
  <Application>Microsoft Office PowerPoint</Application>
  <PresentationFormat>Widescreen</PresentationFormat>
  <Paragraphs>234</Paragraphs>
  <Slides>54</Slides>
  <Notes>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54</vt:i4>
      </vt:variant>
    </vt:vector>
  </HeadingPairs>
  <TitlesOfParts>
    <vt:vector size="60" baseType="lpstr">
      <vt:lpstr>Arial</vt:lpstr>
      <vt:lpstr>Comic Sans MS</vt:lpstr>
      <vt:lpstr>Showcard Gothic</vt:lpstr>
      <vt:lpstr>Trebuchet MS</vt:lpstr>
      <vt:lpstr>Wingdings 3</vt:lpstr>
      <vt:lpstr>Facet</vt:lpstr>
      <vt:lpstr>Monday 20th September 2021</vt:lpstr>
      <vt:lpstr>PowerPoint Presentation</vt:lpstr>
      <vt:lpstr>PowerPoint Presentation</vt:lpstr>
      <vt:lpstr>PowerPoint Presentation</vt:lpstr>
      <vt:lpstr>How is a newspaper report different to other types of writing?</vt:lpstr>
      <vt:lpstr>https://www.bbc.co.uk/bitesize/topics/z2yycdm/articles/z2gk9qt </vt:lpstr>
      <vt:lpstr>The key features of a newspaper report</vt:lpstr>
      <vt:lpstr>Writing style in newspaper articles</vt:lpstr>
      <vt:lpstr>Newspaper articles try to answer  five ‘W’ questions.</vt:lpstr>
      <vt:lpstr>PowerPoint Presentation</vt:lpstr>
      <vt:lpstr>Activity: </vt:lpstr>
      <vt:lpstr>Tuesday 21st September 2021</vt:lpstr>
      <vt:lpstr>Starter </vt:lpstr>
      <vt:lpstr>Headline </vt:lpstr>
      <vt:lpstr>PowerPoint Presentation</vt:lpstr>
      <vt:lpstr>Puns</vt:lpstr>
      <vt:lpstr>Play on words</vt:lpstr>
      <vt:lpstr>Alliteration</vt:lpstr>
      <vt:lpstr>PowerPoint Presentation</vt:lpstr>
      <vt:lpstr>Subtitle </vt:lpstr>
      <vt:lpstr>PowerPoint Presentation</vt:lpstr>
      <vt:lpstr>PowerPoint Presentation</vt:lpstr>
      <vt:lpstr>Captions </vt:lpstr>
      <vt:lpstr>PowerPoint Presentation</vt:lpstr>
      <vt:lpstr>Formal language </vt:lpstr>
      <vt:lpstr>PowerPoint Presentation</vt:lpstr>
      <vt:lpstr>PowerPoint Presentation</vt:lpstr>
      <vt:lpstr>PowerPoint Presentation</vt:lpstr>
      <vt:lpstr>PowerPoint Presentation</vt:lpstr>
      <vt:lpstr>PowerPoint Presentation</vt:lpstr>
      <vt:lpstr>PowerPoint Presentation</vt:lpstr>
      <vt:lpstr>Activity </vt:lpstr>
      <vt:lpstr>Wednesday 22nd September 2021</vt:lpstr>
      <vt:lpstr>Starter </vt:lpstr>
      <vt:lpstr>Relative Clauses</vt:lpstr>
      <vt:lpstr>PowerPoint Presentation</vt:lpstr>
      <vt:lpstr>PowerPoint Presentation</vt:lpstr>
      <vt:lpstr>PowerPoint Presentation</vt:lpstr>
      <vt:lpstr>PowerPoint Presentation</vt:lpstr>
      <vt:lpstr>PowerPoint Presentation</vt:lpstr>
      <vt:lpstr>Alternative words for said </vt:lpstr>
      <vt:lpstr>PowerPoint Presentation</vt:lpstr>
      <vt:lpstr>PowerPoint Presentation</vt:lpstr>
      <vt:lpstr>PowerPoint Presentation</vt:lpstr>
      <vt:lpstr>Fact or Opinion?</vt:lpstr>
      <vt:lpstr>PowerPoint Presentation</vt:lpstr>
      <vt:lpstr>Activity</vt:lpstr>
      <vt:lpstr>Thursday 23rd September 2021</vt:lpstr>
      <vt:lpstr>Starter </vt:lpstr>
      <vt:lpstr>Starter </vt:lpstr>
      <vt:lpstr>PowerPoint Presentation</vt:lpstr>
      <vt:lpstr>PowerPoint Presentation</vt:lpstr>
      <vt:lpstr>PowerPoint Presentation</vt:lpstr>
      <vt:lpstr>Activity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Monday 20th September 2021</dc:title>
  <dc:creator>Emily Fenner</dc:creator>
  <cp:lastModifiedBy>Emily Fenner</cp:lastModifiedBy>
  <cp:revision>12</cp:revision>
  <dcterms:created xsi:type="dcterms:W3CDTF">2021-09-17T13:28:42Z</dcterms:created>
  <dcterms:modified xsi:type="dcterms:W3CDTF">2021-09-18T07:47:20Z</dcterms:modified>
</cp:coreProperties>
</file>