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slideLayouts/slideLayout13.xml" ContentType="application/vnd.openxmlformats-officedocument.presentationml.slideLayout+xml"/>
  <Override PartName="/ppt/theme/theme9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88" r:id="rId12"/>
    <p:sldMasterId id="2147483690" r:id="rId13"/>
  </p:sldMasterIdLst>
  <p:notesMasterIdLst>
    <p:notesMasterId r:id="rId31"/>
  </p:notesMasterIdLst>
  <p:sldIdLst>
    <p:sldId id="256" r:id="rId14"/>
    <p:sldId id="257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slide" Target="slides/slide8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1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4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7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568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514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jpg"/><Relationship Id="rId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577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61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3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11" Type="http://schemas.openxmlformats.org/officeDocument/2006/relationships/image" Target="../media/image15.png"/><Relationship Id="rId5" Type="http://schemas.openxmlformats.org/officeDocument/2006/relationships/image" Target="../media/image200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7.png"/><Relationship Id="rId3" Type="http://schemas.openxmlformats.org/officeDocument/2006/relationships/audio" Target="../media/media1.m4a"/><Relationship Id="rId7" Type="http://schemas.openxmlformats.org/officeDocument/2006/relationships/image" Target="../media/image23.png"/><Relationship Id="rId12" Type="http://schemas.openxmlformats.org/officeDocument/2006/relationships/image" Target="../media/image16.png"/><Relationship Id="rId2" Type="http://schemas.microsoft.com/office/2007/relationships/media" Target="../media/media1.m4a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11" Type="http://schemas.openxmlformats.org/officeDocument/2006/relationships/image" Target="../media/image20.png"/><Relationship Id="rId5" Type="http://schemas.openxmlformats.org/officeDocument/2006/relationships/image" Target="../media/image22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14.xml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Relationship Id="rId5" Type="http://schemas.openxmlformats.org/officeDocument/2006/relationships/image" Target="../media/image20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1" y="332676"/>
            <a:ext cx="9090059" cy="614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8085"/>
            <a:ext cx="9144000" cy="651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5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42036" y="496603"/>
                <a:ext cx="5811665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1) Write 5,402 in words.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2) 3,485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)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What is 10 more than 8,439?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4)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4,539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36" y="496603"/>
                <a:ext cx="5811665" cy="4401205"/>
              </a:xfrm>
              <a:prstGeom prst="rect">
                <a:avLst/>
              </a:prstGeom>
              <a:blipFill>
                <a:blip r:embed="rId5"/>
                <a:stretch>
                  <a:fillRect l="-2204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431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2036" y="496603"/>
                <a:ext cx="6322788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1) Write 5,402 in words.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	Five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thousand, four hundred and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two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2) 3,485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)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What is 10 more than 8,439?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4)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4,539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36" y="496603"/>
                <a:ext cx="6322788" cy="4401205"/>
              </a:xfrm>
              <a:prstGeom prst="rect">
                <a:avLst/>
              </a:prstGeom>
              <a:blipFill>
                <a:blip r:embed="rId5"/>
                <a:stretch>
                  <a:fillRect l="-2025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3516108" y="1796664"/>
            <a:ext cx="901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485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22391" y="3084948"/>
            <a:ext cx="127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8,449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27001" y="4355095"/>
            <a:ext cx="127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4,739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21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694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>
            <p:extLst/>
          </p:nvPr>
        </p:nvGraphicFramePr>
        <p:xfrm>
          <a:off x="1267095" y="1727615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388704"/>
            <a:ext cx="602924" cy="58807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960028"/>
            <a:ext cx="602924" cy="58807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3503323"/>
            <a:ext cx="602924" cy="58807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388704"/>
            <a:ext cx="602924" cy="58807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960028"/>
            <a:ext cx="602924" cy="58807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960028"/>
            <a:ext cx="602924" cy="58807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503323"/>
            <a:ext cx="602924" cy="58807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388704"/>
            <a:ext cx="602924" cy="58807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3503323"/>
            <a:ext cx="602924" cy="58807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388704"/>
            <a:ext cx="561662" cy="5478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388704"/>
            <a:ext cx="561662" cy="5478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960028"/>
            <a:ext cx="561662" cy="5478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960028"/>
            <a:ext cx="561662" cy="5478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388704"/>
            <a:ext cx="585751" cy="57132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388704"/>
            <a:ext cx="585751" cy="57132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960028"/>
            <a:ext cx="585751" cy="57132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960028"/>
            <a:ext cx="585751" cy="57132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388704"/>
            <a:ext cx="564684" cy="55077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388704"/>
            <a:ext cx="564684" cy="55077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960028"/>
            <a:ext cx="564684" cy="55077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960028"/>
            <a:ext cx="564684" cy="55077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503323"/>
            <a:ext cx="564684" cy="55077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3503323"/>
            <a:ext cx="564684" cy="55077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4063606"/>
            <a:ext cx="564684" cy="5507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65080" y="650098"/>
            <a:ext cx="2772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36,847</a:t>
            </a:r>
            <a:endParaRPr lang="en-GB" sz="3200" dirty="0"/>
          </a:p>
        </p:txBody>
      </p:sp>
      <p:sp>
        <p:nvSpPr>
          <p:cNvPr id="71" name="TextBox 70"/>
          <p:cNvSpPr txBox="1"/>
          <p:nvPr/>
        </p:nvSpPr>
        <p:spPr>
          <a:xfrm>
            <a:off x="685800" y="5617565"/>
            <a:ext cx="7634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Thirty-six thousand, eight hundred and forty-seven</a:t>
            </a:r>
            <a:endParaRPr lang="en-GB" sz="28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503323"/>
            <a:ext cx="561662" cy="5478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503323"/>
            <a:ext cx="561662" cy="5478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4090726"/>
            <a:ext cx="561662" cy="54782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4090726"/>
            <a:ext cx="561662" cy="54782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338274" y="1196228"/>
            <a:ext cx="130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30,000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2707521" y="1196228"/>
            <a:ext cx="130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6,000</a:t>
            </a:r>
            <a:endParaRPr lang="en-GB" sz="2800" dirty="0"/>
          </a:p>
        </p:txBody>
      </p:sp>
      <p:sp>
        <p:nvSpPr>
          <p:cNvPr id="44" name="TextBox 43"/>
          <p:cNvSpPr txBox="1"/>
          <p:nvPr/>
        </p:nvSpPr>
        <p:spPr>
          <a:xfrm>
            <a:off x="4094996" y="1196228"/>
            <a:ext cx="130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800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6859386" y="1196228"/>
            <a:ext cx="130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</a:t>
            </a:r>
            <a:endParaRPr lang="en-GB" sz="2800" dirty="0"/>
          </a:p>
        </p:txBody>
      </p:sp>
      <p:sp>
        <p:nvSpPr>
          <p:cNvPr id="52" name="TextBox 51"/>
          <p:cNvSpPr txBox="1"/>
          <p:nvPr/>
        </p:nvSpPr>
        <p:spPr>
          <a:xfrm>
            <a:off x="5418585" y="1196228"/>
            <a:ext cx="130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53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7" grpId="1"/>
      <p:bldP spid="37" grpId="2"/>
      <p:bldP spid="38" grpId="0"/>
      <p:bldP spid="38" grpId="1"/>
      <p:bldP spid="38" grpId="2"/>
      <p:bldP spid="44" grpId="0"/>
      <p:bldP spid="44" grpId="1"/>
      <p:bldP spid="46" grpId="0"/>
      <p:bldP spid="46" grpId="1"/>
      <p:bldP spid="52" grpId="0"/>
      <p:bldP spid="5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5842" y="4909877"/>
            <a:ext cx="1074792" cy="1466944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2030402" y="5334819"/>
            <a:ext cx="5788158" cy="745087"/>
          </a:xfrm>
          <a:prstGeom prst="wedgeRoundRectCallout">
            <a:avLst>
              <a:gd name="adj1" fmla="val -54326"/>
              <a:gd name="adj2" fmla="val 3628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400" dirty="0" smtClean="0">
                <a:solidFill>
                  <a:schemeClr val="tx1"/>
                </a:solidFill>
              </a:rPr>
              <a:t>I’m going to add 3 </a:t>
            </a:r>
            <a:r>
              <a:rPr lang="en-GB" sz="2400" dirty="0">
                <a:solidFill>
                  <a:schemeClr val="tx1"/>
                </a:solidFill>
              </a:rPr>
              <a:t>counters </a:t>
            </a:r>
            <a:r>
              <a:rPr lang="en-GB" sz="2400" dirty="0" smtClean="0">
                <a:solidFill>
                  <a:schemeClr val="tx1"/>
                </a:solidFill>
              </a:rPr>
              <a:t>to </a:t>
            </a:r>
            <a:r>
              <a:rPr lang="en-GB" sz="2400" dirty="0">
                <a:solidFill>
                  <a:schemeClr val="tx1"/>
                </a:solidFill>
              </a:rPr>
              <a:t>the </a:t>
            </a:r>
            <a:r>
              <a:rPr lang="en-GB" sz="2400" dirty="0" smtClean="0">
                <a:solidFill>
                  <a:schemeClr val="tx1"/>
                </a:solidFill>
              </a:rPr>
              <a:t>tens column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8259" y="573240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523742" y="72796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graphicFrame>
        <p:nvGraphicFramePr>
          <p:cNvPr id="52" name="Table 51"/>
          <p:cNvGraphicFramePr>
            <a:graphicFrameLocks noGrp="1"/>
          </p:cNvGraphicFramePr>
          <p:nvPr>
            <p:extLst/>
          </p:nvPr>
        </p:nvGraphicFramePr>
        <p:xfrm>
          <a:off x="1267095" y="1378693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039782"/>
            <a:ext cx="602924" cy="58807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611106"/>
            <a:ext cx="602924" cy="58807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3154401"/>
            <a:ext cx="602924" cy="58807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039782"/>
            <a:ext cx="602924" cy="58807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611106"/>
            <a:ext cx="602924" cy="58807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611106"/>
            <a:ext cx="602924" cy="58807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154401"/>
            <a:ext cx="602924" cy="58807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039782"/>
            <a:ext cx="602924" cy="58807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3154401"/>
            <a:ext cx="602924" cy="58807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039782"/>
            <a:ext cx="561662" cy="547827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039782"/>
            <a:ext cx="561662" cy="54782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611106"/>
            <a:ext cx="561662" cy="547827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611106"/>
            <a:ext cx="561662" cy="54782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039782"/>
            <a:ext cx="585751" cy="57132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039782"/>
            <a:ext cx="585751" cy="57132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611106"/>
            <a:ext cx="585751" cy="57132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611106"/>
            <a:ext cx="585751" cy="57132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039782"/>
            <a:ext cx="564684" cy="55077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039782"/>
            <a:ext cx="564684" cy="550776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611106"/>
            <a:ext cx="564684" cy="550776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611106"/>
            <a:ext cx="564684" cy="55077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154401"/>
            <a:ext cx="564684" cy="55077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3154401"/>
            <a:ext cx="564684" cy="550776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714684"/>
            <a:ext cx="564684" cy="55077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154401"/>
            <a:ext cx="561662" cy="54782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154401"/>
            <a:ext cx="561662" cy="54782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741804"/>
            <a:ext cx="561662" cy="54782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741804"/>
            <a:ext cx="561662" cy="5478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73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1772407" y="5499525"/>
            <a:ext cx="1336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36,847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058233" y="5490662"/>
                <a:ext cx="271707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30</a:t>
                </a:r>
                <a:endParaRPr lang="en-GB" sz="32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8233" y="5490662"/>
                <a:ext cx="2717075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945526" y="5490662"/>
                <a:ext cx="2216716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36,877</a:t>
                </a:r>
                <a:endParaRPr lang="en-GB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5526" y="5490662"/>
                <a:ext cx="2216716" cy="861774"/>
              </a:xfrm>
              <a:prstGeom prst="rect">
                <a:avLst/>
              </a:prstGeom>
              <a:blipFill>
                <a:blip r:embed="rId6"/>
                <a:stretch>
                  <a:fillRect t="-85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>
            <a:off x="2552614" y="6011275"/>
            <a:ext cx="2924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5089798" y="6011275"/>
            <a:ext cx="2759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Table 43"/>
          <p:cNvGraphicFramePr>
            <a:graphicFrameLocks noGrp="1"/>
          </p:cNvGraphicFramePr>
          <p:nvPr>
            <p:extLst/>
          </p:nvPr>
        </p:nvGraphicFramePr>
        <p:xfrm>
          <a:off x="1267095" y="1378694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039783"/>
            <a:ext cx="602924" cy="58807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611107"/>
            <a:ext cx="602924" cy="58807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3154402"/>
            <a:ext cx="602924" cy="58807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039783"/>
            <a:ext cx="585751" cy="57132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039783"/>
            <a:ext cx="585751" cy="57132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71" y="2611107"/>
            <a:ext cx="585751" cy="57132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611107"/>
            <a:ext cx="585751" cy="57132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039783"/>
            <a:ext cx="564684" cy="55077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039783"/>
            <a:ext cx="564684" cy="550776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611107"/>
            <a:ext cx="564684" cy="55077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611107"/>
            <a:ext cx="564684" cy="550776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154402"/>
            <a:ext cx="564684" cy="55077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3154402"/>
            <a:ext cx="564684" cy="55077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714685"/>
            <a:ext cx="564684" cy="550776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71" y="3154402"/>
            <a:ext cx="585751" cy="57132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3154402"/>
            <a:ext cx="585751" cy="57132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71" y="3741805"/>
            <a:ext cx="585751" cy="571324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5842" y="4909877"/>
            <a:ext cx="1074792" cy="14669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039782"/>
            <a:ext cx="561662" cy="5478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039782"/>
            <a:ext cx="561662" cy="5478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611106"/>
            <a:ext cx="561662" cy="5478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611106"/>
            <a:ext cx="561662" cy="5478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154401"/>
            <a:ext cx="561662" cy="5478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154401"/>
            <a:ext cx="561662" cy="5478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741804"/>
            <a:ext cx="561662" cy="5478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741804"/>
            <a:ext cx="561662" cy="5478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039782"/>
            <a:ext cx="602924" cy="58807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611106"/>
            <a:ext cx="602924" cy="58807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611106"/>
            <a:ext cx="602924" cy="58807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154401"/>
            <a:ext cx="602924" cy="58807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039782"/>
            <a:ext cx="602924" cy="58807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3154401"/>
            <a:ext cx="602924" cy="5880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128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ounded Rectangular Callout 44"/>
          <p:cNvSpPr/>
          <p:nvPr/>
        </p:nvSpPr>
        <p:spPr>
          <a:xfrm>
            <a:off x="1975778" y="5325109"/>
            <a:ext cx="5788158" cy="781543"/>
          </a:xfrm>
          <a:prstGeom prst="wedgeRoundRectCallout">
            <a:avLst>
              <a:gd name="adj1" fmla="val -54090"/>
              <a:gd name="adj2" fmla="val 31094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400" dirty="0" smtClean="0">
                <a:solidFill>
                  <a:schemeClr val="tx1"/>
                </a:solidFill>
              </a:rPr>
              <a:t>I’m going to add 3 </a:t>
            </a:r>
            <a:r>
              <a:rPr lang="en-GB" sz="2400" dirty="0">
                <a:solidFill>
                  <a:schemeClr val="tx1"/>
                </a:solidFill>
              </a:rPr>
              <a:t>counters </a:t>
            </a:r>
            <a:r>
              <a:rPr lang="en-GB" sz="2400" dirty="0" smtClean="0">
                <a:solidFill>
                  <a:schemeClr val="tx1"/>
                </a:solidFill>
              </a:rPr>
              <a:t>to </a:t>
            </a:r>
            <a:r>
              <a:rPr lang="en-GB" sz="2400" dirty="0">
                <a:solidFill>
                  <a:schemeClr val="tx1"/>
                </a:solidFill>
              </a:rPr>
              <a:t>the </a:t>
            </a:r>
            <a:r>
              <a:rPr lang="en-GB" sz="2400" dirty="0" smtClean="0">
                <a:solidFill>
                  <a:schemeClr val="tx1"/>
                </a:solidFill>
              </a:rPr>
              <a:t>hundreds column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5842" y="4909877"/>
            <a:ext cx="1074792" cy="1466944"/>
          </a:xfrm>
          <a:prstGeom prst="rect">
            <a:avLst/>
          </a:prstGeom>
        </p:spPr>
      </p:pic>
      <p:graphicFrame>
        <p:nvGraphicFramePr>
          <p:cNvPr id="70" name="Table 69"/>
          <p:cNvGraphicFramePr>
            <a:graphicFrameLocks noGrp="1"/>
          </p:cNvGraphicFramePr>
          <p:nvPr>
            <p:extLst/>
          </p:nvPr>
        </p:nvGraphicFramePr>
        <p:xfrm>
          <a:off x="1267095" y="1378697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039786"/>
            <a:ext cx="602924" cy="58807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611110"/>
            <a:ext cx="602924" cy="58807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3154405"/>
            <a:ext cx="602924" cy="58807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039786"/>
            <a:ext cx="602924" cy="58807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611110"/>
            <a:ext cx="602924" cy="58807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611110"/>
            <a:ext cx="602924" cy="58807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154405"/>
            <a:ext cx="602924" cy="58807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039786"/>
            <a:ext cx="602924" cy="58807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3154405"/>
            <a:ext cx="602924" cy="58807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039786"/>
            <a:ext cx="561662" cy="54782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039786"/>
            <a:ext cx="561662" cy="54782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611110"/>
            <a:ext cx="561662" cy="54782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611110"/>
            <a:ext cx="561662" cy="54782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039786"/>
            <a:ext cx="585751" cy="57132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039786"/>
            <a:ext cx="585751" cy="57132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611110"/>
            <a:ext cx="585751" cy="57132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611110"/>
            <a:ext cx="585751" cy="57132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039786"/>
            <a:ext cx="564684" cy="55077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039786"/>
            <a:ext cx="564684" cy="550776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611110"/>
            <a:ext cx="564684" cy="55077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611110"/>
            <a:ext cx="564684" cy="550776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154405"/>
            <a:ext cx="564684" cy="55077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3154405"/>
            <a:ext cx="564684" cy="55077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714688"/>
            <a:ext cx="564684" cy="550776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154405"/>
            <a:ext cx="561662" cy="54782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154405"/>
            <a:ext cx="561662" cy="54782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741808"/>
            <a:ext cx="561662" cy="54782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741808"/>
            <a:ext cx="561662" cy="54782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8259" y="573240"/>
            <a:ext cx="747045" cy="747045"/>
          </a:xfrm>
          <a:prstGeom prst="rect">
            <a:avLst/>
          </a:prstGeom>
        </p:spPr>
      </p:pic>
      <p:sp>
        <p:nvSpPr>
          <p:cNvPr id="102" name="TextBox 101"/>
          <p:cNvSpPr txBox="1"/>
          <p:nvPr/>
        </p:nvSpPr>
        <p:spPr>
          <a:xfrm>
            <a:off x="5523742" y="72796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842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1772407" y="5499525"/>
            <a:ext cx="1336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36,847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058233" y="5490662"/>
                <a:ext cx="271707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300</a:t>
                </a:r>
                <a:endParaRPr lang="en-GB" sz="32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8233" y="5490662"/>
                <a:ext cx="2717075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727719"/>
            <a:ext cx="602924" cy="5880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4163084" y="5490662"/>
                <a:ext cx="2216716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37,147</a:t>
                </a:r>
                <a:endParaRPr lang="en-GB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3084" y="5490662"/>
                <a:ext cx="2216716" cy="861774"/>
              </a:xfrm>
              <a:prstGeom prst="rect">
                <a:avLst/>
              </a:prstGeom>
              <a:blipFill>
                <a:blip r:embed="rId7"/>
                <a:stretch>
                  <a:fillRect t="-85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5842" y="4909877"/>
            <a:ext cx="1074792" cy="1466944"/>
          </a:xfrm>
          <a:prstGeom prst="rect">
            <a:avLst/>
          </a:prstGeom>
        </p:spPr>
      </p:pic>
      <p:graphicFrame>
        <p:nvGraphicFramePr>
          <p:cNvPr id="46" name="Table 45"/>
          <p:cNvGraphicFramePr>
            <a:graphicFrameLocks noGrp="1"/>
          </p:cNvGraphicFramePr>
          <p:nvPr>
            <p:extLst/>
          </p:nvPr>
        </p:nvGraphicFramePr>
        <p:xfrm>
          <a:off x="1267095" y="1378695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9" name="Picture 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039784"/>
            <a:ext cx="602924" cy="58807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2611108"/>
            <a:ext cx="602924" cy="58807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38" y="3154403"/>
            <a:ext cx="602924" cy="58807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039784"/>
            <a:ext cx="602924" cy="58807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2611108"/>
            <a:ext cx="602924" cy="58807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611108"/>
            <a:ext cx="602924" cy="58807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78" y="3154403"/>
            <a:ext cx="602924" cy="58807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2039784"/>
            <a:ext cx="602924" cy="58807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47" y="3154403"/>
            <a:ext cx="602924" cy="58807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039784"/>
            <a:ext cx="561662" cy="5478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039784"/>
            <a:ext cx="561662" cy="5478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2611110"/>
            <a:ext cx="561662" cy="5478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2611110"/>
            <a:ext cx="561662" cy="5478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154405"/>
            <a:ext cx="561662" cy="5478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154405"/>
            <a:ext cx="561662" cy="5478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3741808"/>
            <a:ext cx="561662" cy="54782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95" y="3741808"/>
            <a:ext cx="561662" cy="54782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4239372"/>
            <a:ext cx="561662" cy="54782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861" y="4239372"/>
            <a:ext cx="561662" cy="54782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05" y="4735513"/>
            <a:ext cx="561662" cy="54782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039786"/>
            <a:ext cx="585751" cy="5713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039786"/>
            <a:ext cx="585751" cy="5713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67" y="2611110"/>
            <a:ext cx="585751" cy="5713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8" y="2611110"/>
            <a:ext cx="585751" cy="5713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039786"/>
            <a:ext cx="564684" cy="55077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039786"/>
            <a:ext cx="564684" cy="55077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2611110"/>
            <a:ext cx="564684" cy="55077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2611110"/>
            <a:ext cx="564684" cy="55077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154405"/>
            <a:ext cx="564684" cy="55077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35" y="3154405"/>
            <a:ext cx="564684" cy="55077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0" y="3714688"/>
            <a:ext cx="564684" cy="5507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987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0033 -0.3923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1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2" grpId="0"/>
      <p:bldP spid="70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411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004931" y="1397000"/>
          <a:ext cx="4850674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9886">
                  <a:extLst>
                    <a:ext uri="{9D8B030D-6E8A-4147-A177-3AD203B41FA5}">
                      <a16:colId xmlns:a16="http://schemas.microsoft.com/office/drawing/2014/main" val="1347249129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3123080216"/>
                    </a:ext>
                  </a:extLst>
                </a:gridCol>
              </a:tblGrid>
              <a:tr h="503283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49,532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949565"/>
                  </a:ext>
                </a:extLst>
              </a:tr>
              <a:tr h="50328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49,000</a:t>
                      </a:r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80692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17029" y="1970465"/>
            <a:ext cx="1018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5617029" y="1970465"/>
            <a:ext cx="1018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532</a:t>
            </a:r>
            <a:endParaRPr lang="en-GB" sz="3200" dirty="0">
              <a:solidFill>
                <a:schemeClr val="accent1"/>
              </a:solidFill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/>
          </p:nvPr>
        </p:nvGraphicFramePr>
        <p:xfrm>
          <a:off x="2004931" y="3548017"/>
          <a:ext cx="4850674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2726">
                  <a:extLst>
                    <a:ext uri="{9D8B030D-6E8A-4147-A177-3AD203B41FA5}">
                      <a16:colId xmlns:a16="http://schemas.microsoft.com/office/drawing/2014/main" val="1347249129"/>
                    </a:ext>
                  </a:extLst>
                </a:gridCol>
                <a:gridCol w="1107948">
                  <a:extLst>
                    <a:ext uri="{9D8B030D-6E8A-4147-A177-3AD203B41FA5}">
                      <a16:colId xmlns:a16="http://schemas.microsoft.com/office/drawing/2014/main" val="3123080216"/>
                    </a:ext>
                  </a:extLst>
                </a:gridCol>
              </a:tblGrid>
              <a:tr h="503283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58,501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949565"/>
                  </a:ext>
                </a:extLst>
              </a:tr>
              <a:tr h="503283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500</a:t>
                      </a:r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806920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548743" y="4121482"/>
            <a:ext cx="1018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3350622" y="4121481"/>
            <a:ext cx="141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58,001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34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  <p:bldP spid="25" grpId="0"/>
      <p:bldP spid="25" grpId="1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004931" y="1397000"/>
          <a:ext cx="4850675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246">
                  <a:extLst>
                    <a:ext uri="{9D8B030D-6E8A-4147-A177-3AD203B41FA5}">
                      <a16:colId xmlns:a16="http://schemas.microsoft.com/office/drawing/2014/main" val="1347249129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3594888707"/>
                    </a:ext>
                  </a:extLst>
                </a:gridCol>
                <a:gridCol w="888274">
                  <a:extLst>
                    <a:ext uri="{9D8B030D-6E8A-4147-A177-3AD203B41FA5}">
                      <a16:colId xmlns:a16="http://schemas.microsoft.com/office/drawing/2014/main" val="568579778"/>
                    </a:ext>
                  </a:extLst>
                </a:gridCol>
                <a:gridCol w="585435">
                  <a:extLst>
                    <a:ext uri="{9D8B030D-6E8A-4147-A177-3AD203B41FA5}">
                      <a16:colId xmlns:a16="http://schemas.microsoft.com/office/drawing/2014/main" val="3123080216"/>
                    </a:ext>
                  </a:extLst>
                </a:gridCol>
              </a:tblGrid>
              <a:tr h="503283">
                <a:tc gridSpan="4"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14,670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949565"/>
                  </a:ext>
                </a:extLst>
              </a:tr>
              <a:tr h="50328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12,000</a:t>
                      </a:r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80692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074449" y="1970465"/>
            <a:ext cx="1018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70</a:t>
            </a:r>
            <a:endParaRPr lang="en-GB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5381857" y="1979926"/>
            <a:ext cx="884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600</a:t>
            </a:r>
            <a:endParaRPr lang="en-GB" sz="3200" dirty="0">
              <a:solidFill>
                <a:schemeClr val="accent1"/>
              </a:solidFill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/>
          </p:nvPr>
        </p:nvGraphicFramePr>
        <p:xfrm>
          <a:off x="2004931" y="3548017"/>
          <a:ext cx="4850675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52">
                  <a:extLst>
                    <a:ext uri="{9D8B030D-6E8A-4147-A177-3AD203B41FA5}">
                      <a16:colId xmlns:a16="http://schemas.microsoft.com/office/drawing/2014/main" val="1347249129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3475776970"/>
                    </a:ext>
                  </a:extLst>
                </a:gridCol>
                <a:gridCol w="1698172">
                  <a:extLst>
                    <a:ext uri="{9D8B030D-6E8A-4147-A177-3AD203B41FA5}">
                      <a16:colId xmlns:a16="http://schemas.microsoft.com/office/drawing/2014/main" val="1301784284"/>
                    </a:ext>
                  </a:extLst>
                </a:gridCol>
                <a:gridCol w="1395331">
                  <a:extLst>
                    <a:ext uri="{9D8B030D-6E8A-4147-A177-3AD203B41FA5}">
                      <a16:colId xmlns:a16="http://schemas.microsoft.com/office/drawing/2014/main" val="3123080216"/>
                    </a:ext>
                  </a:extLst>
                </a:gridCol>
              </a:tblGrid>
              <a:tr h="503283">
                <a:tc gridSpan="4"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80,665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949565"/>
                  </a:ext>
                </a:extLst>
              </a:tr>
              <a:tr h="503283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660</a:t>
                      </a:r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10,000</a:t>
                      </a:r>
                      <a:endParaRPr lang="en-GB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806920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857840" y="4121482"/>
            <a:ext cx="887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4172058" y="1970465"/>
            <a:ext cx="1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2,000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76166" y="1970465"/>
            <a:ext cx="611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511042" y="1951543"/>
            <a:ext cx="674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4172058" y="4121482"/>
            <a:ext cx="887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?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762104" y="4112048"/>
            <a:ext cx="16944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70,000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04931" y="4121482"/>
            <a:ext cx="562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</a:rPr>
              <a:t>5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573240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523742" y="72796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94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26" grpId="0"/>
      <p:bldP spid="9" grpId="0"/>
      <p:bldP spid="10" grpId="0"/>
      <p:bldP spid="11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4 - 6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11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304118" y="2250849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03989" y="2826849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40,000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6992766" y="2826849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  <a:r>
              <a:rPr lang="en-GB" sz="2800" dirty="0" smtClean="0"/>
              <a:t>0,000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1070077" y="3752505"/>
            <a:ext cx="669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Difference between the start and end of the number line is 10,000 </a:t>
            </a:r>
            <a:endParaRPr lang="en-GB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1070077" y="4661644"/>
            <a:ext cx="6698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10 intervals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070076" y="5201451"/>
                <a:ext cx="66980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/>
                  <a:t>10,000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1,000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076" y="5201451"/>
                <a:ext cx="6698077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Arrow Connector 12"/>
          <p:cNvCxnSpPr/>
          <p:nvPr/>
        </p:nvCxnSpPr>
        <p:spPr>
          <a:xfrm>
            <a:off x="3803596" y="1343857"/>
            <a:ext cx="0" cy="6950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958884" y="1343857"/>
            <a:ext cx="0" cy="6950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330505" y="872370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44,000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5168474" y="2744977"/>
            <a:ext cx="1200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47,000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5953277" y="2744977"/>
            <a:ext cx="1200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48,000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5358755" y="872370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47,500</a:t>
            </a:r>
            <a:endParaRPr lang="en-GB" sz="2800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302491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928647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554803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180959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807115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433271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5059427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5685583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6311739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6937895" y="2392065"/>
            <a:ext cx="612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304118" y="2084980"/>
            <a:ext cx="626288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026484" y="1667919"/>
            <a:ext cx="1141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10,000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496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/>
      <p:bldP spid="23" grpId="0" build="allAtOnce"/>
      <p:bldP spid="24" grpId="0" build="allAtOnce"/>
      <p:bldP spid="27" grpId="0"/>
      <p:bldP spid="28" grpId="0"/>
      <p:bldP spid="29" grpId="0"/>
      <p:bldP spid="30" grpId="0"/>
      <p:bldP spid="40" grpId="0"/>
      <p:bldP spid="4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1340310" y="2995442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751442" y="3571442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  <a:r>
              <a:rPr lang="en-GB" sz="2800" dirty="0" smtClean="0"/>
              <a:t>0,000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6814761" y="3579918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70,000</a:t>
            </a:r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667512" y="1048589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Estimate where 62,000 would be on the number line.</a:t>
            </a:r>
            <a:endParaRPr lang="en-GB" sz="2400" dirty="0"/>
          </a:p>
        </p:txBody>
      </p:sp>
      <p:cxnSp>
        <p:nvCxnSpPr>
          <p:cNvPr id="3" name="Straight Connector 2"/>
          <p:cNvCxnSpPr>
            <a:stCxn id="25" idx="0"/>
            <a:endCxn id="25" idx="2"/>
          </p:cNvCxnSpPr>
          <p:nvPr/>
        </p:nvCxnSpPr>
        <p:spPr>
          <a:xfrm>
            <a:off x="4466460" y="2995442"/>
            <a:ext cx="0" cy="57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884122" y="3579918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  <a:r>
              <a:rPr lang="en-GB" sz="2800" dirty="0" smtClean="0"/>
              <a:t>0,000</a:t>
            </a:r>
            <a:endParaRPr lang="en-GB" sz="2800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6012226" y="2995442"/>
            <a:ext cx="0" cy="57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436783" y="3579918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65,000</a:t>
            </a:r>
            <a:endParaRPr lang="en-GB" sz="2800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022667" y="2507943"/>
            <a:ext cx="0" cy="6950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466460" y="2031245"/>
            <a:ext cx="120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62,000</a:t>
            </a:r>
            <a:endParaRPr lang="en-GB" sz="2800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329729" y="2895715"/>
            <a:ext cx="626288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52095" y="2478654"/>
            <a:ext cx="1141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  <a:r>
              <a:rPr lang="en-GB" sz="2400" dirty="0" smtClean="0"/>
              <a:t>0,000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406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40" grpId="0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7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53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9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.6|1.7|1.4|1.8|1.3|2|1.1|1.3|1.2|12.5|4.4|1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4|1.6|1.6|2.7|1.1|3.2|0.8|0.8|1.1|0.8|0.6|2.3|1|1.5|2.1|1.3|2.4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7.5|0.6|0.6|4.5|3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4|1.6|1.6|2.7|1.1|3.2|0.8|0.8|1.1|0.8|0.6|2.3|1|1.5|2.1|1.3|2.4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.2|0.8|0.6|1.5|29.8|2.7|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8.8|1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|3.1|16.4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1.1|2.3|10|14.5|16.5|10.2|9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9.7|8.6|3.6|11.9|5.3|14.2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0EA4060-33E5-400D-86B8-9B73B89F2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3046</TotalTime>
  <Words>216</Words>
  <Application>Microsoft Office PowerPoint</Application>
  <PresentationFormat>On-screen Show (4:3)</PresentationFormat>
  <Paragraphs>108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17</vt:i4>
      </vt:variant>
    </vt:vector>
  </HeadingPairs>
  <TitlesOfParts>
    <vt:vector size="33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1_Get ready questions</vt:lpstr>
      <vt:lpstr>2_Get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PowerPoint Presentation</vt:lpstr>
      <vt:lpstr>Have a go at questions 4 - 6 on the worksheet</vt:lpstr>
      <vt:lpstr>PowerPoint Presentation</vt:lpstr>
      <vt:lpstr>PowerPoint Presentation</vt:lpstr>
      <vt:lpstr>Have a go at question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268</cp:revision>
  <dcterms:created xsi:type="dcterms:W3CDTF">2019-07-05T11:02:13Z</dcterms:created>
  <dcterms:modified xsi:type="dcterms:W3CDTF">2020-10-02T12:54:29Z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