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68" r:id="rId4"/>
    <p:sldId id="258" r:id="rId5"/>
    <p:sldId id="266" r:id="rId6"/>
    <p:sldId id="267" r:id="rId7"/>
    <p:sldId id="265" r:id="rId8"/>
    <p:sldId id="259" r:id="rId9"/>
    <p:sldId id="260" r:id="rId10"/>
    <p:sldId id="261" r:id="rId11"/>
    <p:sldId id="262" r:id="rId12"/>
    <p:sldId id="263" r:id="rId13"/>
    <p:sldId id="264"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6017815-32C7-4510-9594-1E7947DCB377}"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EC1254AB-2624-4940-8A2A-D376321458AC}" type="slidenum">
              <a:rPr lang="en-GB" smtClean="0"/>
              <a:t>‹#›</a:t>
            </a:fld>
            <a:endParaRPr lang="en-GB"/>
          </a:p>
        </p:txBody>
      </p:sp>
    </p:spTree>
    <p:extLst>
      <p:ext uri="{BB962C8B-B14F-4D97-AF65-F5344CB8AC3E}">
        <p14:creationId xmlns:p14="http://schemas.microsoft.com/office/powerpoint/2010/main" val="22374154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017815-32C7-4510-9594-1E7947DCB377}"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C1254AB-2624-4940-8A2A-D376321458AC}" type="slidenum">
              <a:rPr lang="en-GB" smtClean="0"/>
              <a:t>‹#›</a:t>
            </a:fld>
            <a:endParaRPr lang="en-GB"/>
          </a:p>
        </p:txBody>
      </p:sp>
    </p:spTree>
    <p:extLst>
      <p:ext uri="{BB962C8B-B14F-4D97-AF65-F5344CB8AC3E}">
        <p14:creationId xmlns:p14="http://schemas.microsoft.com/office/powerpoint/2010/main" val="3082252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017815-32C7-4510-9594-1E7947DCB377}"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C1254AB-2624-4940-8A2A-D376321458AC}" type="slidenum">
              <a:rPr lang="en-GB" smtClean="0"/>
              <a:t>‹#›</a:t>
            </a:fld>
            <a:endParaRPr lang="en-GB"/>
          </a:p>
        </p:txBody>
      </p:sp>
    </p:spTree>
    <p:extLst>
      <p:ext uri="{BB962C8B-B14F-4D97-AF65-F5344CB8AC3E}">
        <p14:creationId xmlns:p14="http://schemas.microsoft.com/office/powerpoint/2010/main" val="1522047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6017815-32C7-4510-9594-1E7947DCB377}"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C1254AB-2624-4940-8A2A-D376321458AC}" type="slidenum">
              <a:rPr lang="en-GB" smtClean="0"/>
              <a:t>‹#›</a:t>
            </a:fld>
            <a:endParaRPr lang="en-GB"/>
          </a:p>
        </p:txBody>
      </p:sp>
    </p:spTree>
    <p:extLst>
      <p:ext uri="{BB962C8B-B14F-4D97-AF65-F5344CB8AC3E}">
        <p14:creationId xmlns:p14="http://schemas.microsoft.com/office/powerpoint/2010/main" val="2411773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6017815-32C7-4510-9594-1E7947DCB377}" type="datetimeFigureOut">
              <a:rPr lang="en-GB" smtClean="0"/>
              <a:t>17/09/2021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C1254AB-2624-4940-8A2A-D376321458AC}" type="slidenum">
              <a:rPr lang="en-GB" smtClean="0"/>
              <a:t>‹#›</a:t>
            </a:fld>
            <a:endParaRPr lang="en-GB"/>
          </a:p>
        </p:txBody>
      </p:sp>
    </p:spTree>
    <p:extLst>
      <p:ext uri="{BB962C8B-B14F-4D97-AF65-F5344CB8AC3E}">
        <p14:creationId xmlns:p14="http://schemas.microsoft.com/office/powerpoint/2010/main" val="2703534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6017815-32C7-4510-9594-1E7947DCB377}" type="datetimeFigureOut">
              <a:rPr lang="en-GB" smtClean="0"/>
              <a:t>17/09/2021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C1254AB-2624-4940-8A2A-D376321458AC}" type="slidenum">
              <a:rPr lang="en-GB" smtClean="0"/>
              <a:t>‹#›</a:t>
            </a:fld>
            <a:endParaRPr lang="en-GB"/>
          </a:p>
        </p:txBody>
      </p:sp>
    </p:spTree>
    <p:extLst>
      <p:ext uri="{BB962C8B-B14F-4D97-AF65-F5344CB8AC3E}">
        <p14:creationId xmlns:p14="http://schemas.microsoft.com/office/powerpoint/2010/main" val="4242675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017815-32C7-4510-9594-1E7947DCB377}" type="datetimeFigureOut">
              <a:rPr lang="en-GB" smtClean="0"/>
              <a:t>17/09/2021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C1254AB-2624-4940-8A2A-D376321458AC}" type="slidenum">
              <a:rPr lang="en-GB" smtClean="0"/>
              <a:t>‹#›</a:t>
            </a:fld>
            <a:endParaRPr lang="en-GB"/>
          </a:p>
        </p:txBody>
      </p:sp>
    </p:spTree>
    <p:extLst>
      <p:ext uri="{BB962C8B-B14F-4D97-AF65-F5344CB8AC3E}">
        <p14:creationId xmlns:p14="http://schemas.microsoft.com/office/powerpoint/2010/main" val="4174822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017815-32C7-4510-9594-1E7947DCB377}"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C1254AB-2624-4940-8A2A-D376321458AC}" type="slidenum">
              <a:rPr lang="en-GB" smtClean="0"/>
              <a:t>‹#›</a:t>
            </a:fld>
            <a:endParaRPr lang="en-GB"/>
          </a:p>
        </p:txBody>
      </p:sp>
    </p:spTree>
    <p:extLst>
      <p:ext uri="{BB962C8B-B14F-4D97-AF65-F5344CB8AC3E}">
        <p14:creationId xmlns:p14="http://schemas.microsoft.com/office/powerpoint/2010/main" val="2243039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017815-32C7-4510-9594-1E7947DCB377}"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C1254AB-2624-4940-8A2A-D376321458AC}" type="slidenum">
              <a:rPr lang="en-GB" smtClean="0"/>
              <a:t>‹#›</a:t>
            </a:fld>
            <a:endParaRPr lang="en-GB"/>
          </a:p>
        </p:txBody>
      </p:sp>
    </p:spTree>
    <p:extLst>
      <p:ext uri="{BB962C8B-B14F-4D97-AF65-F5344CB8AC3E}">
        <p14:creationId xmlns:p14="http://schemas.microsoft.com/office/powerpoint/2010/main" val="639314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017815-32C7-4510-9594-1E7947DCB377}"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C1254AB-2624-4940-8A2A-D376321458AC}" type="slidenum">
              <a:rPr lang="en-GB" smtClean="0"/>
              <a:t>‹#›</a:t>
            </a:fld>
            <a:endParaRPr lang="en-GB"/>
          </a:p>
        </p:txBody>
      </p:sp>
    </p:spTree>
    <p:extLst>
      <p:ext uri="{BB962C8B-B14F-4D97-AF65-F5344CB8AC3E}">
        <p14:creationId xmlns:p14="http://schemas.microsoft.com/office/powerpoint/2010/main" val="2256484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017815-32C7-4510-9594-1E7947DCB377}"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C1254AB-2624-4940-8A2A-D376321458AC}"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952028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6017815-32C7-4510-9594-1E7947DCB377}"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C1254AB-2624-4940-8A2A-D376321458AC}" type="slidenum">
              <a:rPr lang="en-GB" smtClean="0"/>
              <a:t>‹#›</a:t>
            </a:fld>
            <a:endParaRPr lang="en-GB"/>
          </a:p>
        </p:txBody>
      </p:sp>
    </p:spTree>
    <p:extLst>
      <p:ext uri="{BB962C8B-B14F-4D97-AF65-F5344CB8AC3E}">
        <p14:creationId xmlns:p14="http://schemas.microsoft.com/office/powerpoint/2010/main" val="27803033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6017815-32C7-4510-9594-1E7947DCB377}"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C1254AB-2624-4940-8A2A-D376321458AC}"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531931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6017815-32C7-4510-9594-1E7947DCB377}"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C1254AB-2624-4940-8A2A-D376321458AC}" type="slidenum">
              <a:rPr lang="en-GB" smtClean="0"/>
              <a:t>‹#›</a:t>
            </a:fld>
            <a:endParaRPr lang="en-GB"/>
          </a:p>
        </p:txBody>
      </p:sp>
    </p:spTree>
    <p:extLst>
      <p:ext uri="{BB962C8B-B14F-4D97-AF65-F5344CB8AC3E}">
        <p14:creationId xmlns:p14="http://schemas.microsoft.com/office/powerpoint/2010/main" val="7101050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017815-32C7-4510-9594-1E7947DCB377}"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C1254AB-2624-4940-8A2A-D376321458AC}" type="slidenum">
              <a:rPr lang="en-GB" smtClean="0"/>
              <a:t>‹#›</a:t>
            </a:fld>
            <a:endParaRPr lang="en-GB"/>
          </a:p>
        </p:txBody>
      </p:sp>
    </p:spTree>
    <p:extLst>
      <p:ext uri="{BB962C8B-B14F-4D97-AF65-F5344CB8AC3E}">
        <p14:creationId xmlns:p14="http://schemas.microsoft.com/office/powerpoint/2010/main" val="27507029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017815-32C7-4510-9594-1E7947DCB377}"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C1254AB-2624-4940-8A2A-D376321458AC}" type="slidenum">
              <a:rPr lang="en-GB" smtClean="0"/>
              <a:t>‹#›</a:t>
            </a:fld>
            <a:endParaRPr lang="en-GB"/>
          </a:p>
        </p:txBody>
      </p:sp>
    </p:spTree>
    <p:extLst>
      <p:ext uri="{BB962C8B-B14F-4D97-AF65-F5344CB8AC3E}">
        <p14:creationId xmlns:p14="http://schemas.microsoft.com/office/powerpoint/2010/main" val="3501415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6017815-32C7-4510-9594-1E7947DCB377}" type="datetimeFigureOut">
              <a:rPr lang="en-GB" smtClean="0"/>
              <a:t>17/09/2021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C1254AB-2624-4940-8A2A-D376321458AC}" type="slidenum">
              <a:rPr lang="en-GB" smtClean="0"/>
              <a:t>‹#›</a:t>
            </a:fld>
            <a:endParaRPr lang="en-GB"/>
          </a:p>
        </p:txBody>
      </p:sp>
    </p:spTree>
    <p:extLst>
      <p:ext uri="{BB962C8B-B14F-4D97-AF65-F5344CB8AC3E}">
        <p14:creationId xmlns:p14="http://schemas.microsoft.com/office/powerpoint/2010/main" val="15264104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bbc.co.uk/education/clips/z4yjxnb"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17947-3148-47C4-A388-AFE0A8F5951F}"/>
              </a:ext>
            </a:extLst>
          </p:cNvPr>
          <p:cNvSpPr>
            <a:spLocks noGrp="1"/>
          </p:cNvSpPr>
          <p:nvPr>
            <p:ph type="ctrTitle"/>
          </p:nvPr>
        </p:nvSpPr>
        <p:spPr/>
        <p:txBody>
          <a:bodyPr>
            <a:normAutofit/>
          </a:bodyPr>
          <a:lstStyle/>
          <a:p>
            <a:r>
              <a:rPr lang="en-US" sz="4800" dirty="0">
                <a:latin typeface="Comic Sans MS" panose="030F0702030302020204" pitchFamily="66" charset="0"/>
              </a:rPr>
              <a:t>Monday 20</a:t>
            </a:r>
            <a:r>
              <a:rPr lang="en-US" sz="4800" baseline="30000" dirty="0">
                <a:latin typeface="Comic Sans MS" panose="030F0702030302020204" pitchFamily="66" charset="0"/>
              </a:rPr>
              <a:t>th</a:t>
            </a:r>
            <a:r>
              <a:rPr lang="en-US" sz="4800" dirty="0">
                <a:latin typeface="Comic Sans MS" panose="030F0702030302020204" pitchFamily="66" charset="0"/>
              </a:rPr>
              <a:t> September 2021</a:t>
            </a:r>
            <a:endParaRPr lang="en-GB" sz="4800" dirty="0">
              <a:latin typeface="Comic Sans MS" panose="030F0702030302020204" pitchFamily="66" charset="0"/>
            </a:endParaRPr>
          </a:p>
        </p:txBody>
      </p:sp>
      <p:sp>
        <p:nvSpPr>
          <p:cNvPr id="3" name="Subtitle 2">
            <a:extLst>
              <a:ext uri="{FF2B5EF4-FFF2-40B4-BE49-F238E27FC236}">
                <a16:creationId xmlns:a16="http://schemas.microsoft.com/office/drawing/2014/main" id="{4B12834B-479C-43FB-8290-B23BACB12063}"/>
              </a:ext>
            </a:extLst>
          </p:cNvPr>
          <p:cNvSpPr>
            <a:spLocks noGrp="1"/>
          </p:cNvSpPr>
          <p:nvPr>
            <p:ph type="subTitle" idx="1"/>
          </p:nvPr>
        </p:nvSpPr>
        <p:spPr>
          <a:xfrm>
            <a:off x="2589213" y="4777379"/>
            <a:ext cx="8915399" cy="1852021"/>
          </a:xfrm>
        </p:spPr>
        <p:txBody>
          <a:bodyPr>
            <a:normAutofit/>
          </a:bodyPr>
          <a:lstStyle/>
          <a:p>
            <a:r>
              <a:rPr lang="en-US" sz="2100" dirty="0">
                <a:latin typeface="Comic Sans MS" panose="030F0702030302020204" pitchFamily="66" charset="0"/>
              </a:rPr>
              <a:t>LO: to understand values</a:t>
            </a:r>
          </a:p>
          <a:p>
            <a:r>
              <a:rPr lang="en-US" sz="2100" dirty="0">
                <a:latin typeface="Comic Sans MS" panose="030F0702030302020204" pitchFamily="66" charset="0"/>
              </a:rPr>
              <a:t>	to understand beliefs and teachings</a:t>
            </a:r>
          </a:p>
          <a:p>
            <a:r>
              <a:rPr lang="en-US" sz="2100" dirty="0">
                <a:latin typeface="Comic Sans MS" panose="030F0702030302020204" pitchFamily="66" charset="0"/>
              </a:rPr>
              <a:t>	to understand practices and lifestyles</a:t>
            </a:r>
          </a:p>
          <a:p>
            <a:r>
              <a:rPr lang="en-US" sz="2100" dirty="0">
                <a:latin typeface="Comic Sans MS" panose="030F0702030302020204" pitchFamily="66" charset="0"/>
              </a:rPr>
              <a:t>C: Islam </a:t>
            </a:r>
            <a:endParaRPr lang="en-GB" sz="2100" dirty="0">
              <a:latin typeface="Comic Sans MS" panose="030F0702030302020204" pitchFamily="66" charset="0"/>
            </a:endParaRPr>
          </a:p>
        </p:txBody>
      </p:sp>
    </p:spTree>
    <p:extLst>
      <p:ext uri="{BB962C8B-B14F-4D97-AF65-F5344CB8AC3E}">
        <p14:creationId xmlns:p14="http://schemas.microsoft.com/office/powerpoint/2010/main" val="929130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D221E-A555-46B3-84DA-1B3B5F9F2596}"/>
              </a:ext>
            </a:extLst>
          </p:cNvPr>
          <p:cNvSpPr>
            <a:spLocks noGrp="1"/>
          </p:cNvSpPr>
          <p:nvPr>
            <p:ph type="title"/>
          </p:nvPr>
        </p:nvSpPr>
        <p:spPr/>
        <p:txBody>
          <a:bodyPr>
            <a:normAutofit/>
          </a:bodyPr>
          <a:lstStyle/>
          <a:p>
            <a:r>
              <a:rPr lang="en-US" sz="5400" dirty="0" err="1">
                <a:latin typeface="Comic Sans MS" panose="030F0702030302020204" pitchFamily="66" charset="0"/>
              </a:rPr>
              <a:t>Zakah</a:t>
            </a:r>
            <a:r>
              <a:rPr lang="en-US" sz="5400" dirty="0">
                <a:latin typeface="Comic Sans MS" panose="030F0702030302020204" pitchFamily="66" charset="0"/>
              </a:rPr>
              <a:t>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3375945C-4C75-4469-8865-90A9B5F4C164}"/>
              </a:ext>
            </a:extLst>
          </p:cNvPr>
          <p:cNvSpPr>
            <a:spLocks noGrp="1"/>
          </p:cNvSpPr>
          <p:nvPr>
            <p:ph idx="1"/>
          </p:nvPr>
        </p:nvSpPr>
        <p:spPr/>
        <p:txBody>
          <a:bodyPr>
            <a:normAutofit/>
          </a:bodyPr>
          <a:lstStyle/>
          <a:p>
            <a:r>
              <a:rPr lang="en-US" sz="2100" dirty="0">
                <a:latin typeface="Comic Sans MS" panose="030F0702030302020204" pitchFamily="66" charset="0"/>
              </a:rPr>
              <a:t>The third pillar of Islam is </a:t>
            </a:r>
            <a:r>
              <a:rPr lang="en-US" sz="2100" dirty="0" err="1">
                <a:latin typeface="Comic Sans MS" panose="030F0702030302020204" pitchFamily="66" charset="0"/>
              </a:rPr>
              <a:t>Zakah</a:t>
            </a:r>
            <a:r>
              <a:rPr lang="en-US" sz="2100" dirty="0">
                <a:latin typeface="Comic Sans MS" panose="030F0702030302020204" pitchFamily="66" charset="0"/>
              </a:rPr>
              <a:t> – giving money to charity. </a:t>
            </a:r>
          </a:p>
          <a:p>
            <a:r>
              <a:rPr lang="en-US" sz="2100" u="sng" dirty="0">
                <a:latin typeface="Comic Sans MS" panose="030F0702030302020204" pitchFamily="66" charset="0"/>
                <a:hlinkClick r:id="rId2"/>
              </a:rPr>
              <a:t>www.bbc.co.uk/education/clips/z4yjxnb</a:t>
            </a:r>
            <a:endParaRPr lang="en-US" sz="2100" u="sng" dirty="0">
              <a:latin typeface="Comic Sans MS" panose="030F0702030302020204" pitchFamily="66" charset="0"/>
            </a:endParaRPr>
          </a:p>
          <a:p>
            <a:endParaRPr lang="en-US" sz="2100" u="sng" dirty="0">
              <a:latin typeface="Comic Sans MS" panose="030F0702030302020204" pitchFamily="66" charset="0"/>
            </a:endParaRPr>
          </a:p>
          <a:p>
            <a:r>
              <a:rPr lang="en-US" sz="2100" dirty="0">
                <a:latin typeface="Comic Sans MS" panose="030F0702030302020204" pitchFamily="66" charset="0"/>
              </a:rPr>
              <a:t>While you are watching, consider why you think Muslims are required to give to charity.</a:t>
            </a:r>
          </a:p>
          <a:p>
            <a:endParaRPr lang="en-US" sz="2100" dirty="0">
              <a:latin typeface="Comic Sans MS" panose="030F0702030302020204" pitchFamily="66" charset="0"/>
            </a:endParaRPr>
          </a:p>
          <a:p>
            <a:r>
              <a:rPr lang="en-US" sz="2100" dirty="0">
                <a:latin typeface="Comic Sans MS" panose="030F0702030302020204" pitchFamily="66" charset="0"/>
              </a:rPr>
              <a:t>What did you learn from the video clip?</a:t>
            </a:r>
            <a:endParaRPr lang="en-GB" sz="2100" dirty="0">
              <a:latin typeface="Comic Sans MS" panose="030F0702030302020204" pitchFamily="66" charset="0"/>
            </a:endParaRPr>
          </a:p>
        </p:txBody>
      </p:sp>
      <p:pic>
        <p:nvPicPr>
          <p:cNvPr id="1026" name="Picture 2" descr="What is the significance of Zakat in Islam? - Eaalim Travel">
            <a:extLst>
              <a:ext uri="{FF2B5EF4-FFF2-40B4-BE49-F238E27FC236}">
                <a16:creationId xmlns:a16="http://schemas.microsoft.com/office/drawing/2014/main" id="{490C2366-96F2-4F5A-8E02-78B9C565EE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25584" y="200025"/>
            <a:ext cx="2686050" cy="1704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62929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40AB7-6C17-42CF-94D1-D983C96F907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93564B-43D1-42BA-949B-3472F1996877}"/>
              </a:ext>
            </a:extLst>
          </p:cNvPr>
          <p:cNvSpPr>
            <a:spLocks noGrp="1"/>
          </p:cNvSpPr>
          <p:nvPr>
            <p:ph idx="1"/>
          </p:nvPr>
        </p:nvSpPr>
        <p:spPr>
          <a:xfrm>
            <a:off x="2589212" y="1905000"/>
            <a:ext cx="8915400" cy="3777622"/>
          </a:xfrm>
        </p:spPr>
        <p:txBody>
          <a:bodyPr>
            <a:normAutofit/>
          </a:bodyPr>
          <a:lstStyle/>
          <a:p>
            <a:r>
              <a:rPr lang="en-US" sz="2100" dirty="0">
                <a:latin typeface="Comic Sans MS" panose="030F0702030302020204" pitchFamily="66" charset="0"/>
              </a:rPr>
              <a:t>‘And establish prayer and give </a:t>
            </a:r>
            <a:r>
              <a:rPr lang="en-US" sz="2100" dirty="0" err="1">
                <a:latin typeface="Comic Sans MS" panose="030F0702030302020204" pitchFamily="66" charset="0"/>
              </a:rPr>
              <a:t>Zakah</a:t>
            </a:r>
            <a:r>
              <a:rPr lang="en-US" sz="2100" dirty="0">
                <a:latin typeface="Comic Sans MS" panose="030F0702030302020204" pitchFamily="66" charset="0"/>
              </a:rPr>
              <a:t>, and whatever good you put forward for yourselves – you will find it with Allah.’ </a:t>
            </a:r>
            <a:br>
              <a:rPr lang="en-US" sz="2100" dirty="0">
                <a:latin typeface="Comic Sans MS" panose="030F0702030302020204" pitchFamily="66" charset="0"/>
              </a:rPr>
            </a:br>
            <a:r>
              <a:rPr lang="en-US" sz="2100" dirty="0">
                <a:latin typeface="Comic Sans MS" panose="030F0702030302020204" pitchFamily="66" charset="0"/>
              </a:rPr>
              <a:t>(2:1 10, Qur’an).</a:t>
            </a:r>
            <a:endParaRPr lang="en-GB" sz="2100" dirty="0">
              <a:latin typeface="Comic Sans MS" panose="030F0702030302020204" pitchFamily="66" charset="0"/>
            </a:endParaRPr>
          </a:p>
        </p:txBody>
      </p:sp>
      <p:pic>
        <p:nvPicPr>
          <p:cNvPr id="5122" name="Picture 2" descr="Zakah(Charity) – Expressway to truth">
            <a:extLst>
              <a:ext uri="{FF2B5EF4-FFF2-40B4-BE49-F238E27FC236}">
                <a16:creationId xmlns:a16="http://schemas.microsoft.com/office/drawing/2014/main" id="{706BD5ED-50B1-4D1F-AF4F-FDBBB521B62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528"/>
          <a:stretch/>
        </p:blipFill>
        <p:spPr bwMode="auto">
          <a:xfrm>
            <a:off x="3892377" y="3185890"/>
            <a:ext cx="5599941" cy="3529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10694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0D1112-9E37-4FF2-9660-670B992BAA55}"/>
              </a:ext>
            </a:extLst>
          </p:cNvPr>
          <p:cNvSpPr>
            <a:spLocks noGrp="1"/>
          </p:cNvSpPr>
          <p:nvPr>
            <p:ph type="title"/>
          </p:nvPr>
        </p:nvSpPr>
        <p:spPr/>
        <p:txBody>
          <a:bodyPr>
            <a:normAutofit/>
          </a:bodyPr>
          <a:lstStyle/>
          <a:p>
            <a:r>
              <a:rPr lang="en-US" sz="5400" dirty="0" err="1">
                <a:solidFill>
                  <a:srgbClr val="0070C0"/>
                </a:solidFill>
                <a:latin typeface="Comic Sans MS" panose="030F0702030302020204" pitchFamily="66" charset="0"/>
              </a:rPr>
              <a:t>Zakah</a:t>
            </a:r>
            <a:endParaRPr lang="en-GB" sz="5400" dirty="0">
              <a:solidFill>
                <a:srgbClr val="0070C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F8477263-B94C-4896-81AE-B27DCF828A77}"/>
              </a:ext>
            </a:extLst>
          </p:cNvPr>
          <p:cNvSpPr>
            <a:spLocks noGrp="1"/>
          </p:cNvSpPr>
          <p:nvPr>
            <p:ph idx="1"/>
          </p:nvPr>
        </p:nvSpPr>
        <p:spPr>
          <a:xfrm>
            <a:off x="2592925" y="1785731"/>
            <a:ext cx="9268171" cy="3777622"/>
          </a:xfrm>
        </p:spPr>
        <p:txBody>
          <a:bodyPr>
            <a:noAutofit/>
          </a:bodyPr>
          <a:lstStyle/>
          <a:p>
            <a:r>
              <a:rPr lang="en-US" sz="2000" dirty="0" err="1">
                <a:latin typeface="Comic Sans MS" panose="030F0702030302020204" pitchFamily="66" charset="0"/>
              </a:rPr>
              <a:t>Zakah</a:t>
            </a:r>
            <a:r>
              <a:rPr lang="en-US" sz="2000" dirty="0">
                <a:latin typeface="Comic Sans MS" panose="030F0702030302020204" pitchFamily="66" charset="0"/>
              </a:rPr>
              <a:t> is the compulsory giving of a set proportion of one’s wealth to charity. </a:t>
            </a:r>
          </a:p>
          <a:p>
            <a:r>
              <a:rPr lang="en-US" sz="2000" dirty="0">
                <a:latin typeface="Comic Sans MS" panose="030F0702030302020204" pitchFamily="66" charset="0"/>
              </a:rPr>
              <a:t>It is considered a type of worship and a spiritual duty.</a:t>
            </a:r>
          </a:p>
          <a:p>
            <a:r>
              <a:rPr lang="en-US" sz="2000" dirty="0" err="1">
                <a:latin typeface="Comic Sans MS" panose="030F0702030302020204" pitchFamily="66" charset="0"/>
              </a:rPr>
              <a:t>Zakah</a:t>
            </a:r>
            <a:r>
              <a:rPr lang="en-US" sz="2000" dirty="0">
                <a:latin typeface="Comic Sans MS" panose="030F0702030302020204" pitchFamily="66" charset="0"/>
              </a:rPr>
              <a:t> does not refer to charitable gifts given out of kindness or generosity, but to the systematic giving of 2.5% of one’s wealth each year to benefit the poor.</a:t>
            </a:r>
          </a:p>
          <a:p>
            <a:r>
              <a:rPr lang="en-US" sz="2000" dirty="0">
                <a:latin typeface="Comic Sans MS" panose="030F0702030302020204" pitchFamily="66" charset="0"/>
              </a:rPr>
              <a:t>Muslims believe that it is their duty to ensure Allah’s wealth has been distributed equally as everyone is the same – Allah created everyone equally.</a:t>
            </a:r>
          </a:p>
          <a:p>
            <a:r>
              <a:rPr lang="en-US" sz="2000" dirty="0" err="1">
                <a:latin typeface="Comic Sans MS" panose="030F0702030302020204" pitchFamily="66" charset="0"/>
              </a:rPr>
              <a:t>Zakah</a:t>
            </a:r>
            <a:r>
              <a:rPr lang="en-US" sz="2000" dirty="0">
                <a:latin typeface="Comic Sans MS" panose="030F0702030302020204" pitchFamily="66" charset="0"/>
              </a:rPr>
              <a:t> refers to a Muslims giving 2.5% of their earnings to charity, after they have paid for what is necessary to support themselves and their family. This means that people who are too poor are not required to suffer hardship in order to give </a:t>
            </a:r>
            <a:r>
              <a:rPr lang="en-US" sz="2000" dirty="0" err="1">
                <a:latin typeface="Comic Sans MS" panose="030F0702030302020204" pitchFamily="66" charset="0"/>
              </a:rPr>
              <a:t>Zakah</a:t>
            </a:r>
            <a:r>
              <a:rPr lang="en-US" sz="2000" dirty="0">
                <a:latin typeface="Comic Sans MS" panose="030F0702030302020204" pitchFamily="66" charset="0"/>
              </a:rPr>
              <a:t>. </a:t>
            </a:r>
          </a:p>
          <a:p>
            <a:r>
              <a:rPr lang="en-US" sz="2000" dirty="0">
                <a:latin typeface="Comic Sans MS" panose="030F0702030302020204" pitchFamily="66" charset="0"/>
              </a:rPr>
              <a:t>Helping one another is seen as helping Allah. </a:t>
            </a:r>
          </a:p>
          <a:p>
            <a:endParaRPr lang="en-GB" sz="2000" dirty="0">
              <a:latin typeface="Comic Sans MS" panose="030F0702030302020204" pitchFamily="66" charset="0"/>
            </a:endParaRPr>
          </a:p>
        </p:txBody>
      </p:sp>
    </p:spTree>
    <p:extLst>
      <p:ext uri="{BB962C8B-B14F-4D97-AF65-F5344CB8AC3E}">
        <p14:creationId xmlns:p14="http://schemas.microsoft.com/office/powerpoint/2010/main" val="2540776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DE8BD-96C8-40F3-B936-889506526ACC}"/>
              </a:ext>
            </a:extLst>
          </p:cNvPr>
          <p:cNvSpPr>
            <a:spLocks noGrp="1"/>
          </p:cNvSpPr>
          <p:nvPr>
            <p:ph type="title"/>
          </p:nvPr>
        </p:nvSpPr>
        <p:spPr/>
        <p:txBody>
          <a:bodyPr>
            <a:normAutofit/>
          </a:bodyPr>
          <a:lstStyle/>
          <a:p>
            <a:r>
              <a:rPr lang="en-US" sz="5400" dirty="0">
                <a:latin typeface="Comic Sans MS" panose="030F0702030302020204" pitchFamily="66" charset="0"/>
              </a:rPr>
              <a:t>Who has to pay </a:t>
            </a:r>
            <a:r>
              <a:rPr lang="en-US" sz="5400" dirty="0" err="1">
                <a:latin typeface="Comic Sans MS" panose="030F0702030302020204" pitchFamily="66" charset="0"/>
              </a:rPr>
              <a:t>Zakah</a:t>
            </a:r>
            <a:r>
              <a:rPr lang="en-US" sz="5400" dirty="0">
                <a:latin typeface="Comic Sans MS" panose="030F0702030302020204" pitchFamily="66" charset="0"/>
              </a:rPr>
              <a:t>?</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BA83B742-40CD-48D2-8C36-14D0B9DEFF81}"/>
              </a:ext>
            </a:extLst>
          </p:cNvPr>
          <p:cNvSpPr>
            <a:spLocks noGrp="1"/>
          </p:cNvSpPr>
          <p:nvPr>
            <p:ph idx="1"/>
          </p:nvPr>
        </p:nvSpPr>
        <p:spPr/>
        <p:txBody>
          <a:bodyPr>
            <a:normAutofit/>
          </a:bodyPr>
          <a:lstStyle/>
          <a:p>
            <a:r>
              <a:rPr lang="en-US" sz="2100" dirty="0">
                <a:latin typeface="Comic Sans MS" panose="030F0702030302020204" pitchFamily="66" charset="0"/>
              </a:rPr>
              <a:t>You have to be Muslim</a:t>
            </a:r>
          </a:p>
          <a:p>
            <a:r>
              <a:rPr lang="en-US" sz="2100" dirty="0">
                <a:latin typeface="Comic Sans MS" panose="030F0702030302020204" pitchFamily="66" charset="0"/>
              </a:rPr>
              <a:t>You have to be above the age of puberty</a:t>
            </a:r>
          </a:p>
          <a:p>
            <a:r>
              <a:rPr lang="en-US" sz="2100" dirty="0">
                <a:latin typeface="Comic Sans MS" panose="030F0702030302020204" pitchFamily="66" charset="0"/>
              </a:rPr>
              <a:t>You have to meet the condition of </a:t>
            </a:r>
            <a:r>
              <a:rPr lang="en-US" sz="2100" dirty="0" err="1">
                <a:latin typeface="Comic Sans MS" panose="030F0702030302020204" pitchFamily="66" charset="0"/>
              </a:rPr>
              <a:t>nisab</a:t>
            </a:r>
            <a:r>
              <a:rPr lang="en-US" sz="2100" dirty="0">
                <a:latin typeface="Comic Sans MS" panose="030F0702030302020204" pitchFamily="66" charset="0"/>
              </a:rPr>
              <a:t> – a threshold that indicates your financial eligibility to pay </a:t>
            </a:r>
            <a:r>
              <a:rPr lang="en-US" sz="2100" dirty="0" err="1">
                <a:latin typeface="Comic Sans MS" panose="030F0702030302020204" pitchFamily="66" charset="0"/>
              </a:rPr>
              <a:t>Zakah</a:t>
            </a:r>
            <a:endParaRPr lang="en-GB" sz="2100" dirty="0">
              <a:latin typeface="Comic Sans MS" panose="030F0702030302020204" pitchFamily="66" charset="0"/>
            </a:endParaRPr>
          </a:p>
        </p:txBody>
      </p:sp>
      <p:pic>
        <p:nvPicPr>
          <p:cNvPr id="6146" name="Picture 2" descr="Q-ID0735] Is it permissible to give Zakah to a non-Muslim? – SeekersPath">
            <a:extLst>
              <a:ext uri="{FF2B5EF4-FFF2-40B4-BE49-F238E27FC236}">
                <a16:creationId xmlns:a16="http://schemas.microsoft.com/office/drawing/2014/main" id="{AC7DE196-04B0-4646-9807-E1229E2C33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8331" y="3843637"/>
            <a:ext cx="6328361" cy="2909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0041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BA161-FAEA-4445-AA90-E5E665689EA0}"/>
              </a:ext>
            </a:extLst>
          </p:cNvPr>
          <p:cNvSpPr>
            <a:spLocks noGrp="1"/>
          </p:cNvSpPr>
          <p:nvPr>
            <p:ph type="title"/>
          </p:nvPr>
        </p:nvSpPr>
        <p:spPr/>
        <p:txBody>
          <a:bodyPr>
            <a:normAutofit/>
          </a:bodyPr>
          <a:lstStyle/>
          <a:p>
            <a:r>
              <a:rPr lang="en-US" sz="4400" dirty="0">
                <a:latin typeface="Comic Sans MS" panose="030F0702030302020204" pitchFamily="66" charset="0"/>
              </a:rPr>
              <a:t>What should </a:t>
            </a:r>
            <a:r>
              <a:rPr lang="en-US" sz="4400" dirty="0" err="1">
                <a:latin typeface="Comic Sans MS" panose="030F0702030302020204" pitchFamily="66" charset="0"/>
              </a:rPr>
              <a:t>Zakah</a:t>
            </a:r>
            <a:r>
              <a:rPr lang="en-US" sz="4400" dirty="0">
                <a:latin typeface="Comic Sans MS" panose="030F0702030302020204" pitchFamily="66" charset="0"/>
              </a:rPr>
              <a:t> be spent on?</a:t>
            </a:r>
            <a:endParaRPr lang="en-GB" sz="4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433C7A5-F23A-444E-9145-02A330513EF7}"/>
              </a:ext>
            </a:extLst>
          </p:cNvPr>
          <p:cNvSpPr>
            <a:spLocks noGrp="1"/>
          </p:cNvSpPr>
          <p:nvPr>
            <p:ph idx="1"/>
          </p:nvPr>
        </p:nvSpPr>
        <p:spPr/>
        <p:txBody>
          <a:bodyPr>
            <a:normAutofit/>
          </a:bodyPr>
          <a:lstStyle/>
          <a:p>
            <a:r>
              <a:rPr lang="en-US" sz="2100" b="1" dirty="0">
                <a:latin typeface="Comic Sans MS" panose="030F0702030302020204" pitchFamily="66" charset="0"/>
              </a:rPr>
              <a:t>The poor</a:t>
            </a:r>
            <a:r>
              <a:rPr lang="en-US" sz="2100" dirty="0">
                <a:latin typeface="Comic Sans MS" panose="030F0702030302020204" pitchFamily="66" charset="0"/>
              </a:rPr>
              <a:t>; those receiving little or no income.</a:t>
            </a:r>
          </a:p>
          <a:p>
            <a:r>
              <a:rPr lang="en-US" sz="2100" b="1" dirty="0">
                <a:latin typeface="Comic Sans MS" panose="030F0702030302020204" pitchFamily="66" charset="0"/>
              </a:rPr>
              <a:t>The needy</a:t>
            </a:r>
            <a:r>
              <a:rPr lang="en-US" sz="2100" dirty="0">
                <a:latin typeface="Comic Sans MS" panose="030F0702030302020204" pitchFamily="66" charset="0"/>
              </a:rPr>
              <a:t>; someone who is struggling to meet their basic needs</a:t>
            </a:r>
          </a:p>
          <a:p>
            <a:r>
              <a:rPr lang="en-US" sz="2100" b="1" dirty="0">
                <a:latin typeface="Comic Sans MS" panose="030F0702030302020204" pitchFamily="66" charset="0"/>
              </a:rPr>
              <a:t>Those whose hearts are to be reconciled</a:t>
            </a:r>
            <a:r>
              <a:rPr lang="en-US" sz="2100" dirty="0">
                <a:latin typeface="Comic Sans MS" panose="030F0702030302020204" pitchFamily="66" charset="0"/>
              </a:rPr>
              <a:t>; those who are new to Islam</a:t>
            </a:r>
          </a:p>
          <a:p>
            <a:r>
              <a:rPr lang="en-US" sz="2100" b="1" dirty="0">
                <a:latin typeface="Comic Sans MS" panose="030F0702030302020204" pitchFamily="66" charset="0"/>
              </a:rPr>
              <a:t>Those in bondage</a:t>
            </a:r>
            <a:r>
              <a:rPr lang="en-US" sz="2100" dirty="0">
                <a:latin typeface="Comic Sans MS" panose="030F0702030302020204" pitchFamily="66" charset="0"/>
              </a:rPr>
              <a:t>; freeing those who are enslaved/held captive</a:t>
            </a:r>
          </a:p>
          <a:p>
            <a:r>
              <a:rPr lang="en-US" sz="2100" b="1" dirty="0">
                <a:latin typeface="Comic Sans MS" panose="030F0702030302020204" pitchFamily="66" charset="0"/>
              </a:rPr>
              <a:t>Those in debt</a:t>
            </a:r>
            <a:r>
              <a:rPr lang="en-US" sz="2100" dirty="0">
                <a:latin typeface="Comic Sans MS" panose="030F0702030302020204" pitchFamily="66" charset="0"/>
              </a:rPr>
              <a:t>; as long as the debts were not incurred through acts against Islamic law</a:t>
            </a:r>
          </a:p>
          <a:p>
            <a:r>
              <a:rPr lang="en-US" sz="2100" b="1" dirty="0">
                <a:latin typeface="Comic Sans MS" panose="030F0702030302020204" pitchFamily="66" charset="0"/>
              </a:rPr>
              <a:t>In the cause of Allah</a:t>
            </a:r>
            <a:r>
              <a:rPr lang="en-US" sz="2100" dirty="0">
                <a:latin typeface="Comic Sans MS" panose="030F0702030302020204" pitchFamily="66" charset="0"/>
              </a:rPr>
              <a:t>; anything promoting Islamic values such as funding educational </a:t>
            </a:r>
            <a:r>
              <a:rPr lang="en-US" sz="2100" dirty="0" err="1">
                <a:latin typeface="Comic Sans MS" panose="030F0702030302020204" pitchFamily="66" charset="0"/>
              </a:rPr>
              <a:t>programmes</a:t>
            </a:r>
            <a:endParaRPr lang="en-GB" sz="2100" dirty="0">
              <a:latin typeface="Comic Sans MS" panose="030F0702030302020204" pitchFamily="66" charset="0"/>
            </a:endParaRPr>
          </a:p>
        </p:txBody>
      </p:sp>
    </p:spTree>
    <p:extLst>
      <p:ext uri="{BB962C8B-B14F-4D97-AF65-F5344CB8AC3E}">
        <p14:creationId xmlns:p14="http://schemas.microsoft.com/office/powerpoint/2010/main" val="18016156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F4F01-6C7E-4866-8D66-A83ED9EEBA36}"/>
              </a:ext>
            </a:extLst>
          </p:cNvPr>
          <p:cNvSpPr>
            <a:spLocks noGrp="1"/>
          </p:cNvSpPr>
          <p:nvPr>
            <p:ph type="title"/>
          </p:nvPr>
        </p:nvSpPr>
        <p:spPr/>
        <p:txBody>
          <a:bodyPr>
            <a:normAutofit/>
          </a:bodyPr>
          <a:lstStyle/>
          <a:p>
            <a:r>
              <a:rPr lang="en-US" sz="5400" dirty="0">
                <a:latin typeface="Comic Sans MS" panose="030F0702030302020204" pitchFamily="66" charset="0"/>
              </a:rPr>
              <a:t>The benefits of </a:t>
            </a:r>
            <a:r>
              <a:rPr lang="en-US" sz="5400" dirty="0" err="1">
                <a:latin typeface="Comic Sans MS" panose="030F0702030302020204" pitchFamily="66" charset="0"/>
              </a:rPr>
              <a:t>Zakah</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23BE07B0-52CA-499E-9C64-3A30C3437106}"/>
              </a:ext>
            </a:extLst>
          </p:cNvPr>
          <p:cNvSpPr>
            <a:spLocks noGrp="1"/>
          </p:cNvSpPr>
          <p:nvPr>
            <p:ph idx="1"/>
          </p:nvPr>
        </p:nvSpPr>
        <p:spPr/>
        <p:txBody>
          <a:bodyPr>
            <a:noAutofit/>
          </a:bodyPr>
          <a:lstStyle/>
          <a:p>
            <a:r>
              <a:rPr lang="en-US" sz="2100" dirty="0">
                <a:latin typeface="Comic Sans MS" panose="030F0702030302020204" pitchFamily="66" charset="0"/>
              </a:rPr>
              <a:t>Helping the poor</a:t>
            </a:r>
          </a:p>
          <a:p>
            <a:r>
              <a:rPr lang="en-US" sz="2100" dirty="0">
                <a:latin typeface="Comic Sans MS" panose="030F0702030302020204" pitchFamily="66" charset="0"/>
              </a:rPr>
              <a:t>Obeying Allah</a:t>
            </a:r>
          </a:p>
          <a:p>
            <a:r>
              <a:rPr lang="en-US" sz="2100" dirty="0">
                <a:latin typeface="Comic Sans MS" panose="030F0702030302020204" pitchFamily="66" charset="0"/>
              </a:rPr>
              <a:t>Helping a person acknowledge that everything comes from Allah on loan and that we do not really own anything ourselves and since we cannot take anything with us when we die, we need not cling to it.</a:t>
            </a:r>
          </a:p>
          <a:p>
            <a:r>
              <a:rPr lang="en-US" sz="2100" dirty="0">
                <a:latin typeface="Comic Sans MS" panose="030F0702030302020204" pitchFamily="66" charset="0"/>
              </a:rPr>
              <a:t>Acknowledging that whether we are rich or poor is Allah’s choice, so we should help those he has chosen to make poor.</a:t>
            </a:r>
          </a:p>
          <a:p>
            <a:r>
              <a:rPr lang="en-US" sz="2100" dirty="0">
                <a:latin typeface="Comic Sans MS" panose="030F0702030302020204" pitchFamily="66" charset="0"/>
              </a:rPr>
              <a:t>Learning self-discipline</a:t>
            </a:r>
          </a:p>
          <a:p>
            <a:r>
              <a:rPr lang="en-US" sz="2100" dirty="0">
                <a:latin typeface="Comic Sans MS" panose="030F0702030302020204" pitchFamily="66" charset="0"/>
              </a:rPr>
              <a:t>Freeing oneself from the love of possessions and greed</a:t>
            </a:r>
          </a:p>
          <a:p>
            <a:r>
              <a:rPr lang="en-US" sz="2100" dirty="0">
                <a:latin typeface="Comic Sans MS" panose="030F0702030302020204" pitchFamily="66" charset="0"/>
              </a:rPr>
              <a:t>Freeing oneself from the love of money</a:t>
            </a:r>
          </a:p>
          <a:p>
            <a:r>
              <a:rPr lang="en-US" sz="2100" dirty="0">
                <a:latin typeface="Comic Sans MS" panose="030F0702030302020204" pitchFamily="66" charset="0"/>
              </a:rPr>
              <a:t>Behaving honestly.</a:t>
            </a:r>
          </a:p>
        </p:txBody>
      </p:sp>
    </p:spTree>
    <p:extLst>
      <p:ext uri="{BB962C8B-B14F-4D97-AF65-F5344CB8AC3E}">
        <p14:creationId xmlns:p14="http://schemas.microsoft.com/office/powerpoint/2010/main" val="9316819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EDE462-1297-421E-9C4E-B4F9D910EE90}"/>
              </a:ext>
            </a:extLst>
          </p:cNvPr>
          <p:cNvSpPr>
            <a:spLocks noGrp="1"/>
          </p:cNvSpPr>
          <p:nvPr>
            <p:ph idx="1"/>
          </p:nvPr>
        </p:nvSpPr>
        <p:spPr>
          <a:xfrm>
            <a:off x="2340734" y="632792"/>
            <a:ext cx="8915400" cy="3777622"/>
          </a:xfrm>
        </p:spPr>
        <p:txBody>
          <a:bodyPr>
            <a:normAutofit/>
          </a:bodyPr>
          <a:lstStyle/>
          <a:p>
            <a:r>
              <a:rPr lang="en-US" sz="2100" dirty="0">
                <a:latin typeface="Comic Sans MS" panose="030F0702030302020204" pitchFamily="66" charset="0"/>
              </a:rPr>
              <a:t>Many Muslims believe it is their duty to give </a:t>
            </a:r>
            <a:r>
              <a:rPr lang="en-US" sz="2100" dirty="0" err="1">
                <a:latin typeface="Comic Sans MS" panose="030F0702030302020204" pitchFamily="66" charset="0"/>
              </a:rPr>
              <a:t>Zakah</a:t>
            </a:r>
            <a:r>
              <a:rPr lang="en-US" sz="2100" dirty="0">
                <a:latin typeface="Comic Sans MS" panose="030F0702030302020204" pitchFamily="66" charset="0"/>
              </a:rPr>
              <a:t> as everything they own belongs to God.</a:t>
            </a:r>
          </a:p>
          <a:p>
            <a:r>
              <a:rPr lang="en-US" sz="2100" dirty="0">
                <a:latin typeface="Comic Sans MS" panose="030F0702030302020204" pitchFamily="66" charset="0"/>
              </a:rPr>
              <a:t>Muslims donate 2.5% of their earnings to charity, after they have paid for what is necessary to support themselves and their families.</a:t>
            </a:r>
          </a:p>
          <a:p>
            <a:r>
              <a:rPr lang="en-US" sz="2100" dirty="0">
                <a:latin typeface="Comic Sans MS" panose="030F0702030302020204" pitchFamily="66" charset="0"/>
              </a:rPr>
              <a:t>This means that people who are too poor will not be required to suffer hardship to give </a:t>
            </a:r>
            <a:r>
              <a:rPr lang="en-US" sz="2100" dirty="0" err="1">
                <a:latin typeface="Comic Sans MS" panose="030F0702030302020204" pitchFamily="66" charset="0"/>
              </a:rPr>
              <a:t>Zakah</a:t>
            </a:r>
            <a:r>
              <a:rPr lang="en-US" sz="2100" dirty="0">
                <a:latin typeface="Comic Sans MS" panose="030F0702030302020204" pitchFamily="66" charset="0"/>
              </a:rPr>
              <a:t>.</a:t>
            </a:r>
            <a:endParaRPr lang="en-GB" sz="2100" dirty="0">
              <a:latin typeface="Comic Sans MS" panose="030F0702030302020204" pitchFamily="66" charset="0"/>
            </a:endParaRPr>
          </a:p>
        </p:txBody>
      </p:sp>
      <p:pic>
        <p:nvPicPr>
          <p:cNvPr id="2050" name="Picture 2" descr="Zakat: A case study in Saudi Arabia, Pakistan, and Malaysia – Overlooked  News">
            <a:extLst>
              <a:ext uri="{FF2B5EF4-FFF2-40B4-BE49-F238E27FC236}">
                <a16:creationId xmlns:a16="http://schemas.microsoft.com/office/drawing/2014/main" id="{EBA4968C-F9F6-4009-8B28-5B0A28BDCF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00052" y="3429000"/>
            <a:ext cx="3276600" cy="327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2488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BCBACB-15DF-4BD8-A741-AD2E3A2331AB}"/>
              </a:ext>
            </a:extLst>
          </p:cNvPr>
          <p:cNvSpPr>
            <a:spLocks noGrp="1"/>
          </p:cNvSpPr>
          <p:nvPr>
            <p:ph idx="1"/>
          </p:nvPr>
        </p:nvSpPr>
        <p:spPr>
          <a:xfrm>
            <a:off x="2589212" y="662609"/>
            <a:ext cx="8915400" cy="3777622"/>
          </a:xfrm>
        </p:spPr>
        <p:txBody>
          <a:bodyPr>
            <a:normAutofit/>
          </a:bodyPr>
          <a:lstStyle/>
          <a:p>
            <a:r>
              <a:rPr lang="en-US" sz="2100" dirty="0">
                <a:latin typeface="Comic Sans MS" panose="030F0702030302020204" pitchFamily="66" charset="0"/>
              </a:rPr>
              <a:t>Lots of people choose to donate money to charity on a regular basis.</a:t>
            </a:r>
          </a:p>
          <a:p>
            <a:r>
              <a:rPr lang="en-US" sz="2100" dirty="0">
                <a:latin typeface="Comic Sans MS" panose="030F0702030302020204" pitchFamily="66" charset="0"/>
              </a:rPr>
              <a:t>Why is it a good idea to help charities?</a:t>
            </a:r>
          </a:p>
          <a:p>
            <a:r>
              <a:rPr lang="en-US" sz="2100" dirty="0">
                <a:latin typeface="Comic Sans MS" panose="030F0702030302020204" pitchFamily="66" charset="0"/>
              </a:rPr>
              <a:t>What other ways do Muslims help people less fortunate than themselves?</a:t>
            </a:r>
          </a:p>
          <a:p>
            <a:r>
              <a:rPr lang="en-US" sz="2100" dirty="0">
                <a:latin typeface="Comic Sans MS" panose="030F0702030302020204" pitchFamily="66" charset="0"/>
              </a:rPr>
              <a:t>Other than giving money, what other ways can we help people?</a:t>
            </a:r>
            <a:endParaRPr lang="en-GB" sz="2100" dirty="0">
              <a:latin typeface="Comic Sans MS" panose="030F0702030302020204" pitchFamily="66" charset="0"/>
            </a:endParaRPr>
          </a:p>
        </p:txBody>
      </p:sp>
      <p:pic>
        <p:nvPicPr>
          <p:cNvPr id="3074" name="Picture 2" descr="Six meaningful ways to help others :: Charter for Compassion">
            <a:extLst>
              <a:ext uri="{FF2B5EF4-FFF2-40B4-BE49-F238E27FC236}">
                <a16:creationId xmlns:a16="http://schemas.microsoft.com/office/drawing/2014/main" id="{F2677B95-0153-4460-83BB-BBDAFE677C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2078" y="3150705"/>
            <a:ext cx="4829399" cy="3531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8801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9E9B5C-ADD7-409E-8CB3-91D6ECE5B137}"/>
              </a:ext>
            </a:extLst>
          </p:cNvPr>
          <p:cNvSpPr>
            <a:spLocks noGrp="1"/>
          </p:cNvSpPr>
          <p:nvPr>
            <p:ph idx="1"/>
          </p:nvPr>
        </p:nvSpPr>
        <p:spPr>
          <a:xfrm>
            <a:off x="2589212" y="3004532"/>
            <a:ext cx="8915400" cy="3777622"/>
          </a:xfrm>
        </p:spPr>
        <p:txBody>
          <a:bodyPr>
            <a:normAutofit/>
          </a:bodyPr>
          <a:lstStyle/>
          <a:p>
            <a:r>
              <a:rPr lang="en-US" sz="2100" dirty="0">
                <a:latin typeface="Comic Sans MS" panose="030F0702030302020204" pitchFamily="66" charset="0"/>
              </a:rPr>
              <a:t>Would somebody still be a good Muslims if he/she did not give any money to charity?</a:t>
            </a:r>
          </a:p>
          <a:p>
            <a:endParaRPr lang="en-US" sz="2100" dirty="0">
              <a:latin typeface="Comic Sans MS" panose="030F0702030302020204" pitchFamily="66" charset="0"/>
            </a:endParaRPr>
          </a:p>
          <a:p>
            <a:r>
              <a:rPr lang="en-US" sz="2100" dirty="0">
                <a:latin typeface="Comic Sans MS" panose="030F0702030302020204" pitchFamily="66" charset="0"/>
              </a:rPr>
              <a:t>Share your ideas with the class.</a:t>
            </a:r>
            <a:endParaRPr lang="en-GB" sz="2100" dirty="0">
              <a:latin typeface="Comic Sans MS" panose="030F0702030302020204" pitchFamily="66" charset="0"/>
            </a:endParaRPr>
          </a:p>
        </p:txBody>
      </p:sp>
      <p:pic>
        <p:nvPicPr>
          <p:cNvPr id="1026" name="Picture 2" descr="Thinking Clip Art Brain , Transparent Cartoon, Free Cliparts &amp;amp; Silhouettes  - NetClipart">
            <a:extLst>
              <a:ext uri="{FF2B5EF4-FFF2-40B4-BE49-F238E27FC236}">
                <a16:creationId xmlns:a16="http://schemas.microsoft.com/office/drawing/2014/main" id="{0B75A7E2-789E-441C-84A9-EFB9C87D9D24}"/>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5142055" y="75846"/>
            <a:ext cx="3809713" cy="2716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40142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BC85B-478B-4F75-BBF4-AF4BF912D35E}"/>
              </a:ext>
            </a:extLst>
          </p:cNvPr>
          <p:cNvSpPr>
            <a:spLocks noGrp="1"/>
          </p:cNvSpPr>
          <p:nvPr>
            <p:ph type="title"/>
          </p:nvPr>
        </p:nvSpPr>
        <p:spPr/>
        <p:txBody>
          <a:bodyPr>
            <a:normAutofit/>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8C129091-475E-4475-BDF6-2A108C4DA831}"/>
              </a:ext>
            </a:extLst>
          </p:cNvPr>
          <p:cNvSpPr>
            <a:spLocks noGrp="1"/>
          </p:cNvSpPr>
          <p:nvPr>
            <p:ph idx="1"/>
          </p:nvPr>
        </p:nvSpPr>
        <p:spPr>
          <a:xfrm>
            <a:off x="2589212" y="2133600"/>
            <a:ext cx="8915400" cy="4545496"/>
          </a:xfrm>
        </p:spPr>
        <p:txBody>
          <a:bodyPr>
            <a:normAutofit fontScale="92500"/>
          </a:bodyPr>
          <a:lstStyle/>
          <a:p>
            <a:r>
              <a:rPr lang="en-US" sz="2100" dirty="0">
                <a:latin typeface="Comic Sans MS" panose="030F0702030302020204" pitchFamily="66" charset="0"/>
              </a:rPr>
              <a:t>Answer the following question: </a:t>
            </a:r>
            <a:r>
              <a:rPr lang="en-US" sz="2100" i="1" dirty="0">
                <a:latin typeface="Comic Sans MS" panose="030F0702030302020204" pitchFamily="66" charset="0"/>
              </a:rPr>
              <a:t>It is not only Muslims that give money to charity, so what is unique about ‘</a:t>
            </a:r>
            <a:r>
              <a:rPr lang="en-US" sz="2100" i="1" dirty="0" err="1">
                <a:latin typeface="Comic Sans MS" panose="030F0702030302020204" pitchFamily="66" charset="0"/>
              </a:rPr>
              <a:t>Zakah</a:t>
            </a:r>
            <a:r>
              <a:rPr lang="en-US" sz="2100" i="1" dirty="0">
                <a:latin typeface="Comic Sans MS" panose="030F0702030302020204" pitchFamily="66" charset="0"/>
              </a:rPr>
              <a:t>’ for Muslims?</a:t>
            </a:r>
          </a:p>
          <a:p>
            <a:endParaRPr lang="en-US" sz="2100" i="1" dirty="0">
              <a:latin typeface="Comic Sans MS" panose="030F0702030302020204" pitchFamily="66" charset="0"/>
            </a:endParaRPr>
          </a:p>
          <a:p>
            <a:r>
              <a:rPr lang="en-US" sz="2100" b="1" dirty="0">
                <a:latin typeface="Comic Sans MS" panose="030F0702030302020204" pitchFamily="66" charset="0"/>
              </a:rPr>
              <a:t>Paddling: </a:t>
            </a:r>
            <a:r>
              <a:rPr lang="en-US" sz="2100" dirty="0">
                <a:latin typeface="Comic Sans MS" panose="030F0702030302020204" pitchFamily="66" charset="0"/>
              </a:rPr>
              <a:t>list the reasons ‘</a:t>
            </a:r>
            <a:r>
              <a:rPr lang="en-US" sz="2100" dirty="0" err="1">
                <a:latin typeface="Comic Sans MS" panose="030F0702030302020204" pitchFamily="66" charset="0"/>
              </a:rPr>
              <a:t>Zakah</a:t>
            </a:r>
            <a:r>
              <a:rPr lang="en-US" sz="2100" dirty="0">
                <a:latin typeface="Comic Sans MS" panose="030F0702030302020204" pitchFamily="66" charset="0"/>
              </a:rPr>
              <a:t>’ is unique.</a:t>
            </a:r>
          </a:p>
          <a:p>
            <a:r>
              <a:rPr lang="en-US" sz="2100" b="1" dirty="0" err="1">
                <a:latin typeface="Comic Sans MS" panose="030F0702030302020204" pitchFamily="66" charset="0"/>
              </a:rPr>
              <a:t>Snorkelling</a:t>
            </a:r>
            <a:r>
              <a:rPr lang="en-US" sz="2100" b="1" dirty="0">
                <a:latin typeface="Comic Sans MS" panose="030F0702030302020204" pitchFamily="66" charset="0"/>
              </a:rPr>
              <a:t>/Diving: </a:t>
            </a:r>
            <a:r>
              <a:rPr lang="en-US" sz="2100" dirty="0">
                <a:latin typeface="Comic Sans MS" panose="030F0702030302020204" pitchFamily="66" charset="0"/>
              </a:rPr>
              <a:t>write a written response to the question. </a:t>
            </a:r>
          </a:p>
          <a:p>
            <a:endParaRPr lang="en-US" sz="2100" b="1" dirty="0">
              <a:latin typeface="Comic Sans MS" panose="030F0702030302020204" pitchFamily="66" charset="0"/>
            </a:endParaRPr>
          </a:p>
          <a:p>
            <a:r>
              <a:rPr lang="en-US" sz="2100" dirty="0">
                <a:latin typeface="Comic Sans MS" panose="030F0702030302020204" pitchFamily="66" charset="0"/>
              </a:rPr>
              <a:t>You may like to use the sentence starters below to help you:</a:t>
            </a:r>
          </a:p>
          <a:p>
            <a:r>
              <a:rPr lang="en-US" sz="2100" i="1" dirty="0" err="1">
                <a:latin typeface="Comic Sans MS" panose="030F0702030302020204" pitchFamily="66" charset="0"/>
              </a:rPr>
              <a:t>Zakah</a:t>
            </a:r>
            <a:r>
              <a:rPr lang="en-US" sz="2100" i="1" dirty="0">
                <a:latin typeface="Comic Sans MS" panose="030F0702030302020204" pitchFamily="66" charset="0"/>
              </a:rPr>
              <a:t> is unique because…</a:t>
            </a:r>
          </a:p>
          <a:p>
            <a:r>
              <a:rPr lang="en-US" sz="2100" i="1" dirty="0">
                <a:latin typeface="Comic Sans MS" panose="030F0702030302020204" pitchFamily="66" charset="0"/>
              </a:rPr>
              <a:t>It is not just about giving money to charity. It’s about…</a:t>
            </a:r>
          </a:p>
          <a:p>
            <a:r>
              <a:rPr lang="en-US" sz="2100" i="1" dirty="0" err="1">
                <a:latin typeface="Comic Sans MS" panose="030F0702030302020204" pitchFamily="66" charset="0"/>
              </a:rPr>
              <a:t>Zakah</a:t>
            </a:r>
            <a:r>
              <a:rPr lang="en-US" sz="2100" i="1" dirty="0">
                <a:latin typeface="Comic Sans MS" panose="030F0702030302020204" pitchFamily="66" charset="0"/>
              </a:rPr>
              <a:t> is different to just giving money to charity because…</a:t>
            </a:r>
          </a:p>
          <a:p>
            <a:r>
              <a:rPr lang="en-US" sz="2100" i="1" dirty="0">
                <a:latin typeface="Comic Sans MS" panose="030F0702030302020204" pitchFamily="66" charset="0"/>
              </a:rPr>
              <a:t>Lots of people give money to charity but </a:t>
            </a:r>
            <a:r>
              <a:rPr lang="en-US" sz="2100" i="1" dirty="0" err="1">
                <a:latin typeface="Comic Sans MS" panose="030F0702030302020204" pitchFamily="66" charset="0"/>
              </a:rPr>
              <a:t>Zakah</a:t>
            </a:r>
            <a:r>
              <a:rPr lang="en-US" sz="2100" i="1" dirty="0">
                <a:latin typeface="Comic Sans MS" panose="030F0702030302020204" pitchFamily="66" charset="0"/>
              </a:rPr>
              <a:t> is different because…</a:t>
            </a:r>
            <a:endParaRPr lang="en-GB" sz="2100" i="1" dirty="0">
              <a:latin typeface="Comic Sans MS" panose="030F0702030302020204" pitchFamily="66" charset="0"/>
            </a:endParaRPr>
          </a:p>
        </p:txBody>
      </p:sp>
    </p:spTree>
    <p:extLst>
      <p:ext uri="{BB962C8B-B14F-4D97-AF65-F5344CB8AC3E}">
        <p14:creationId xmlns:p14="http://schemas.microsoft.com/office/powerpoint/2010/main" val="29381061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25A53-21EE-4799-8B45-569E54BFAF3B}"/>
              </a:ext>
            </a:extLst>
          </p:cNvPr>
          <p:cNvSpPr>
            <a:spLocks noGrp="1"/>
          </p:cNvSpPr>
          <p:nvPr>
            <p:ph type="title"/>
          </p:nvPr>
        </p:nvSpPr>
        <p:spPr/>
        <p:txBody>
          <a:bodyPr>
            <a:normAutofit/>
          </a:bodyPr>
          <a:lstStyle/>
          <a:p>
            <a:r>
              <a:rPr lang="en-US" sz="5400" dirty="0">
                <a:solidFill>
                  <a:srgbClr val="FF0000"/>
                </a:solidFill>
                <a:latin typeface="Comic Sans MS" panose="030F0702030302020204" pitchFamily="66" charset="0"/>
              </a:rPr>
              <a:t>Red Pen</a:t>
            </a:r>
            <a:endParaRPr lang="en-GB" sz="5400"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60A57880-4E3D-4951-B642-92FCEB2699A9}"/>
              </a:ext>
            </a:extLst>
          </p:cNvPr>
          <p:cNvSpPr>
            <a:spLocks noGrp="1"/>
          </p:cNvSpPr>
          <p:nvPr>
            <p:ph idx="1"/>
          </p:nvPr>
        </p:nvSpPr>
        <p:spPr/>
        <p:txBody>
          <a:bodyPr>
            <a:normAutofit/>
          </a:bodyPr>
          <a:lstStyle/>
          <a:p>
            <a:r>
              <a:rPr lang="en-US" sz="2100" b="1" dirty="0">
                <a:solidFill>
                  <a:srgbClr val="FF0000"/>
                </a:solidFill>
                <a:latin typeface="Comic Sans MS" panose="030F0702030302020204" pitchFamily="66" charset="0"/>
              </a:rPr>
              <a:t>Paddling: </a:t>
            </a:r>
            <a:r>
              <a:rPr lang="en-US" sz="2100" dirty="0">
                <a:solidFill>
                  <a:srgbClr val="FF0000"/>
                </a:solidFill>
                <a:latin typeface="Comic Sans MS" panose="030F0702030302020204" pitchFamily="66" charset="0"/>
              </a:rPr>
              <a:t>Should Muslims have a choice about how much money to give or not give?</a:t>
            </a:r>
          </a:p>
          <a:p>
            <a:endParaRPr lang="en-US" sz="2100" dirty="0">
              <a:solidFill>
                <a:srgbClr val="FF0000"/>
              </a:solidFill>
              <a:latin typeface="Comic Sans MS" panose="030F0702030302020204" pitchFamily="66" charset="0"/>
            </a:endParaRPr>
          </a:p>
          <a:p>
            <a:r>
              <a:rPr lang="en-US" sz="2100" b="1" dirty="0" err="1">
                <a:solidFill>
                  <a:srgbClr val="FF0000"/>
                </a:solidFill>
                <a:latin typeface="Comic Sans MS" panose="030F0702030302020204" pitchFamily="66" charset="0"/>
              </a:rPr>
              <a:t>Snorkelling</a:t>
            </a:r>
            <a:r>
              <a:rPr lang="en-US" sz="2100" b="1" dirty="0">
                <a:solidFill>
                  <a:srgbClr val="FF0000"/>
                </a:solidFill>
                <a:latin typeface="Comic Sans MS" panose="030F0702030302020204" pitchFamily="66" charset="0"/>
              </a:rPr>
              <a:t>/Diving: </a:t>
            </a:r>
            <a:r>
              <a:rPr lang="en-US" sz="2100" dirty="0">
                <a:solidFill>
                  <a:srgbClr val="FF0000"/>
                </a:solidFill>
                <a:latin typeface="Comic Sans MS" panose="030F0702030302020204" pitchFamily="66" charset="0"/>
              </a:rPr>
              <a:t>Should </a:t>
            </a:r>
            <a:r>
              <a:rPr lang="en-US" sz="2100" dirty="0" err="1">
                <a:solidFill>
                  <a:srgbClr val="FF0000"/>
                </a:solidFill>
                <a:latin typeface="Comic Sans MS" panose="030F0702030302020204" pitchFamily="66" charset="0"/>
              </a:rPr>
              <a:t>Zakah</a:t>
            </a:r>
            <a:r>
              <a:rPr lang="en-US" sz="2100" dirty="0">
                <a:solidFill>
                  <a:srgbClr val="FF0000"/>
                </a:solidFill>
                <a:latin typeface="Comic Sans MS" panose="030F0702030302020204" pitchFamily="66" charset="0"/>
              </a:rPr>
              <a:t> be a duty or should Muslims have a choice whether or not to give their money to charity and how much? Justify your answer.</a:t>
            </a:r>
            <a:endParaRPr lang="en-GB" sz="21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7932941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806E5-FEEB-4BFB-9AD8-63865BC54B8D}"/>
              </a:ext>
            </a:extLst>
          </p:cNvPr>
          <p:cNvSpPr>
            <a:spLocks noGrp="1"/>
          </p:cNvSpPr>
          <p:nvPr>
            <p:ph type="title"/>
          </p:nvPr>
        </p:nvSpPr>
        <p:spPr/>
        <p:txBody>
          <a:bodyPr>
            <a:normAutofit fontScale="90000"/>
          </a:bodyPr>
          <a:lstStyle/>
          <a:p>
            <a:r>
              <a:rPr lang="en-US" sz="5400" dirty="0">
                <a:latin typeface="Comic Sans MS" panose="030F0702030302020204" pitchFamily="66" charset="0"/>
              </a:rPr>
              <a:t>Plenary – </a:t>
            </a:r>
            <a:r>
              <a:rPr lang="en-US" sz="5400" dirty="0" err="1">
                <a:latin typeface="Comic Sans MS" panose="030F0702030302020204" pitchFamily="66" charset="0"/>
              </a:rPr>
              <a:t>Daswandh</a:t>
            </a:r>
            <a:r>
              <a:rPr lang="en-US" sz="5400" dirty="0">
                <a:latin typeface="Comic Sans MS" panose="030F0702030302020204" pitchFamily="66" charset="0"/>
              </a:rPr>
              <a:t> (Sikhism)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F4AA5C1C-1AE0-4F0A-92A1-7E859BEF8BB2}"/>
              </a:ext>
            </a:extLst>
          </p:cNvPr>
          <p:cNvSpPr>
            <a:spLocks noGrp="1"/>
          </p:cNvSpPr>
          <p:nvPr>
            <p:ph idx="1"/>
          </p:nvPr>
        </p:nvSpPr>
        <p:spPr>
          <a:xfrm>
            <a:off x="2592925" y="1827542"/>
            <a:ext cx="9347684" cy="4406348"/>
          </a:xfrm>
        </p:spPr>
        <p:txBody>
          <a:bodyPr>
            <a:noAutofit/>
          </a:bodyPr>
          <a:lstStyle/>
          <a:p>
            <a:r>
              <a:rPr lang="en-US" dirty="0">
                <a:latin typeface="Comic Sans MS" panose="030F0702030302020204" pitchFamily="66" charset="0"/>
              </a:rPr>
              <a:t>This involves Sikhs selflessly helping others by sharing their material wealth.</a:t>
            </a:r>
          </a:p>
          <a:p>
            <a:r>
              <a:rPr lang="en-US" dirty="0">
                <a:latin typeface="Comic Sans MS" panose="030F0702030302020204" pitchFamily="66" charset="0"/>
              </a:rPr>
              <a:t>This could be donating one tenth of their income to charities, which is known as </a:t>
            </a:r>
            <a:r>
              <a:rPr lang="en-US" dirty="0" err="1">
                <a:latin typeface="Comic Sans MS" panose="030F0702030302020204" pitchFamily="66" charset="0"/>
              </a:rPr>
              <a:t>daswandh</a:t>
            </a:r>
            <a:r>
              <a:rPr lang="en-US" dirty="0">
                <a:latin typeface="Comic Sans MS" panose="030F0702030302020204" pitchFamily="66" charset="0"/>
              </a:rPr>
              <a:t>. </a:t>
            </a:r>
          </a:p>
          <a:p>
            <a:r>
              <a:rPr lang="en-US" dirty="0">
                <a:latin typeface="Comic Sans MS" panose="030F0702030302020204" pitchFamily="66" charset="0"/>
              </a:rPr>
              <a:t>Sikhs contribute one tenth of their earnings towards the common resources of the community in the name of the Guru. </a:t>
            </a:r>
          </a:p>
          <a:p>
            <a:r>
              <a:rPr lang="en-US" dirty="0">
                <a:latin typeface="Comic Sans MS" panose="030F0702030302020204" pitchFamily="66" charset="0"/>
              </a:rPr>
              <a:t>It is a Sikh’s religious obligation – a religious requirement or duty. </a:t>
            </a:r>
          </a:p>
          <a:p>
            <a:r>
              <a:rPr lang="en-US" dirty="0">
                <a:latin typeface="Comic Sans MS" panose="030F0702030302020204" pitchFamily="66" charset="0"/>
              </a:rPr>
              <a:t>‘O Nanak, </a:t>
            </a:r>
            <a:r>
              <a:rPr lang="en-US" dirty="0" err="1">
                <a:latin typeface="Comic Sans MS" panose="030F0702030302020204" pitchFamily="66" charset="0"/>
              </a:rPr>
              <a:t>knoweth</a:t>
            </a:r>
            <a:r>
              <a:rPr lang="en-US" dirty="0">
                <a:latin typeface="Comic Sans MS" panose="030F0702030302020204" pitchFamily="66" charset="0"/>
              </a:rPr>
              <a:t> the way who eats out of what he </a:t>
            </a:r>
            <a:r>
              <a:rPr lang="en-US" dirty="0" err="1">
                <a:latin typeface="Comic Sans MS" panose="030F0702030302020204" pitchFamily="66" charset="0"/>
              </a:rPr>
              <a:t>earneth</a:t>
            </a:r>
            <a:r>
              <a:rPr lang="en-US" dirty="0">
                <a:latin typeface="Comic Sans MS" panose="030F0702030302020204" pitchFamily="66" charset="0"/>
              </a:rPr>
              <a:t> by his honest </a:t>
            </a:r>
            <a:r>
              <a:rPr lang="en-US" dirty="0" err="1">
                <a:latin typeface="Comic Sans MS" panose="030F0702030302020204" pitchFamily="66" charset="0"/>
              </a:rPr>
              <a:t>labour</a:t>
            </a:r>
            <a:r>
              <a:rPr lang="en-US" dirty="0">
                <a:latin typeface="Comic Sans MS" panose="030F0702030302020204" pitchFamily="66" charset="0"/>
              </a:rPr>
              <a:t> and yet </a:t>
            </a:r>
            <a:r>
              <a:rPr lang="en-US" dirty="0" err="1">
                <a:latin typeface="Comic Sans MS" panose="030F0702030302020204" pitchFamily="66" charset="0"/>
              </a:rPr>
              <a:t>shareth</a:t>
            </a:r>
            <a:r>
              <a:rPr lang="en-US" dirty="0">
                <a:latin typeface="Comic Sans MS" panose="030F0702030302020204" pitchFamily="66" charset="0"/>
              </a:rPr>
              <a:t> part of it with others.’ – Guru Nanak. </a:t>
            </a:r>
          </a:p>
          <a:p>
            <a:r>
              <a:rPr lang="en-US" dirty="0" err="1">
                <a:latin typeface="Comic Sans MS" panose="030F0702030302020204" pitchFamily="66" charset="0"/>
              </a:rPr>
              <a:t>Dasvandh</a:t>
            </a:r>
            <a:r>
              <a:rPr lang="en-US" dirty="0">
                <a:latin typeface="Comic Sans MS" panose="030F0702030302020204" pitchFamily="66" charset="0"/>
              </a:rPr>
              <a:t> should be distinguished from charity – it essentially attends to the needs of the community and contributions are made specifically for the maintenance of its religious institutions such as gurdwaras and </a:t>
            </a:r>
            <a:r>
              <a:rPr lang="en-US" dirty="0" err="1">
                <a:latin typeface="Comic Sans MS" panose="030F0702030302020204" pitchFamily="66" charset="0"/>
              </a:rPr>
              <a:t>langars</a:t>
            </a:r>
            <a:r>
              <a:rPr lang="en-US" dirty="0">
                <a:latin typeface="Comic Sans MS" panose="030F0702030302020204" pitchFamily="66" charset="0"/>
              </a:rPr>
              <a:t> and projects of social welfare and uplift. </a:t>
            </a:r>
          </a:p>
          <a:p>
            <a:endParaRPr lang="en-US" dirty="0">
              <a:latin typeface="Comic Sans MS" panose="030F0702030302020204" pitchFamily="66" charset="0"/>
            </a:endParaRPr>
          </a:p>
          <a:p>
            <a:r>
              <a:rPr lang="en-US" i="1" dirty="0">
                <a:latin typeface="Comic Sans MS" panose="030F0702030302020204" pitchFamily="66" charset="0"/>
              </a:rPr>
              <a:t>What are the similarities/differences between these acts of giving to charity?</a:t>
            </a:r>
            <a:endParaRPr lang="en-GB" i="1" dirty="0">
              <a:latin typeface="Comic Sans MS" panose="030F0702030302020204" pitchFamily="66" charset="0"/>
            </a:endParaRPr>
          </a:p>
        </p:txBody>
      </p:sp>
    </p:spTree>
    <p:extLst>
      <p:ext uri="{BB962C8B-B14F-4D97-AF65-F5344CB8AC3E}">
        <p14:creationId xmlns:p14="http://schemas.microsoft.com/office/powerpoint/2010/main" val="211352164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1470</TotalTime>
  <Words>921</Words>
  <Application>Microsoft Office PowerPoint</Application>
  <PresentationFormat>Widescreen</PresentationFormat>
  <Paragraphs>74</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Century Gothic</vt:lpstr>
      <vt:lpstr>Comic Sans MS</vt:lpstr>
      <vt:lpstr>Wingdings 3</vt:lpstr>
      <vt:lpstr>Wisp</vt:lpstr>
      <vt:lpstr>Monday 20th September 2021</vt:lpstr>
      <vt:lpstr>Zakah </vt:lpstr>
      <vt:lpstr>PowerPoint Presentation</vt:lpstr>
      <vt:lpstr>Zakah</vt:lpstr>
      <vt:lpstr>Who has to pay Zakah?</vt:lpstr>
      <vt:lpstr>What should Zakah be spent on?</vt:lpstr>
      <vt:lpstr>The benefits of Zakah</vt:lpstr>
      <vt:lpstr>PowerPoint Presentation</vt:lpstr>
      <vt:lpstr>PowerPoint Presentation</vt:lpstr>
      <vt:lpstr>PowerPoint Presentation</vt:lpstr>
      <vt:lpstr>Activity </vt:lpstr>
      <vt:lpstr>Red Pen</vt:lpstr>
      <vt:lpstr>Plenary – Daswandh (Sikhism)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20th September 2021</dc:title>
  <dc:creator>Emily Fenner</dc:creator>
  <cp:lastModifiedBy>Emily Fenner</cp:lastModifiedBy>
  <cp:revision>6</cp:revision>
  <dcterms:created xsi:type="dcterms:W3CDTF">2021-09-13T06:56:58Z</dcterms:created>
  <dcterms:modified xsi:type="dcterms:W3CDTF">2021-09-17T07:16:17Z</dcterms:modified>
</cp:coreProperties>
</file>