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0"/>
  </p:notesMasterIdLst>
  <p:sldIdLst>
    <p:sldId id="256" r:id="rId2"/>
    <p:sldId id="257" r:id="rId3"/>
    <p:sldId id="258" r:id="rId4"/>
    <p:sldId id="259" r:id="rId5"/>
    <p:sldId id="284" r:id="rId6"/>
    <p:sldId id="285" r:id="rId7"/>
    <p:sldId id="261" r:id="rId8"/>
    <p:sldId id="286" r:id="rId9"/>
    <p:sldId id="263" r:id="rId10"/>
    <p:sldId id="264" r:id="rId11"/>
    <p:sldId id="266" r:id="rId12"/>
    <p:sldId id="267" r:id="rId13"/>
    <p:sldId id="268" r:id="rId14"/>
    <p:sldId id="269" r:id="rId15"/>
    <p:sldId id="270" r:id="rId16"/>
    <p:sldId id="272" r:id="rId17"/>
    <p:sldId id="273" r:id="rId18"/>
    <p:sldId id="274" r:id="rId19"/>
    <p:sldId id="275" r:id="rId20"/>
    <p:sldId id="287" r:id="rId21"/>
    <p:sldId id="288" r:id="rId22"/>
    <p:sldId id="276" r:id="rId23"/>
    <p:sldId id="277" r:id="rId24"/>
    <p:sldId id="278" r:id="rId25"/>
    <p:sldId id="280" r:id="rId26"/>
    <p:sldId id="279" r:id="rId27"/>
    <p:sldId id="282" r:id="rId28"/>
    <p:sldId id="283"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CDD323-DC7C-409D-AE73-163EAC1F7939}" type="datetimeFigureOut">
              <a:rPr lang="en-GB" smtClean="0"/>
              <a:t>24/06/2021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73C322-9CED-4392-8F92-D38D2D2DBD0B}" type="slidenum">
              <a:rPr lang="en-GB" smtClean="0"/>
              <a:t>‹#›</a:t>
            </a:fld>
            <a:endParaRPr lang="en-GB"/>
          </a:p>
        </p:txBody>
      </p:sp>
    </p:spTree>
    <p:extLst>
      <p:ext uri="{BB962C8B-B14F-4D97-AF65-F5344CB8AC3E}">
        <p14:creationId xmlns:p14="http://schemas.microsoft.com/office/powerpoint/2010/main" val="343142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03A3F864-5FB8-4491-9241-3E8FC2FEAC77}"/>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CA442EBF-CABB-4810-8B6A-1A6088E2524A}" type="slidenum">
              <a:rPr lang="en-GB" altLang="en-US" sz="1400"/>
              <a:pPr>
                <a:spcBef>
                  <a:spcPct val="0"/>
                </a:spcBef>
              </a:pPr>
              <a:t>20</a:t>
            </a:fld>
            <a:endParaRPr lang="en-GB" altLang="en-US" sz="1400"/>
          </a:p>
        </p:txBody>
      </p:sp>
      <p:sp>
        <p:nvSpPr>
          <p:cNvPr id="8195" name="Text Box 1">
            <a:extLst>
              <a:ext uri="{FF2B5EF4-FFF2-40B4-BE49-F238E27FC236}">
                <a16:creationId xmlns:a16="http://schemas.microsoft.com/office/drawing/2014/main" id="{3906F9BF-16A8-4170-83F9-AE7CE9EE34BC}"/>
              </a:ext>
            </a:extLst>
          </p:cNvPr>
          <p:cNvSpPr txBox="1">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nchor="b"/>
          <a:lstStyle/>
          <a:p>
            <a:pPr eaLnBrk="1">
              <a:lnSpc>
                <a:spcPct val="93000"/>
              </a:lnSpc>
              <a:buClr>
                <a:srgbClr val="000000"/>
              </a:buClr>
              <a:buSzPct val="100000"/>
              <a:buFont typeface="Times New Roman" panose="02020603050405020304" pitchFamily="18" charset="0"/>
              <a:buNone/>
            </a:pPr>
            <a:fld id="{42AC8AC6-C08A-441F-AEF9-46174391917C}" type="slidenum">
              <a:rPr lang="en-GB" altLang="en-US" sz="1400">
                <a:solidFill>
                  <a:srgbClr val="000000"/>
                </a:solidFill>
              </a:rPr>
              <a:pPr eaLnBrk="1">
                <a:lnSpc>
                  <a:spcPct val="93000"/>
                </a:lnSpc>
                <a:buClr>
                  <a:srgbClr val="000000"/>
                </a:buClr>
                <a:buSzPct val="100000"/>
                <a:buFont typeface="Times New Roman" panose="02020603050405020304" pitchFamily="18" charset="0"/>
                <a:buNone/>
              </a:pPr>
              <a:t>20</a:t>
            </a:fld>
            <a:endParaRPr lang="en-GB" altLang="en-US" sz="1400">
              <a:solidFill>
                <a:srgbClr val="000000"/>
              </a:solidFill>
            </a:endParaRPr>
          </a:p>
        </p:txBody>
      </p:sp>
      <p:sp>
        <p:nvSpPr>
          <p:cNvPr id="8196" name="Rectangle 2">
            <a:extLst>
              <a:ext uri="{FF2B5EF4-FFF2-40B4-BE49-F238E27FC236}">
                <a16:creationId xmlns:a16="http://schemas.microsoft.com/office/drawing/2014/main" id="{3CDBC626-37BA-480B-B16B-C9176AA6C403}"/>
              </a:ext>
            </a:extLst>
          </p:cNvPr>
          <p:cNvSpPr>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round/>
                <a:headEnd/>
                <a:tailEnd/>
              </a14:hiddenLine>
            </a:ext>
          </a:extLst>
        </p:spPr>
        <p:txBody>
          <a:bodyPr lIns="90000" tIns="45000" rIns="90000" bIns="45000"/>
          <a:lstStyle/>
          <a:p>
            <a:pPr eaLnBrk="1">
              <a:lnSpc>
                <a:spcPct val="93000"/>
              </a:lnSpc>
              <a:buClr>
                <a:srgbClr val="000000"/>
              </a:buClr>
              <a:buSzPct val="100000"/>
              <a:buFont typeface="Times New Roman" panose="02020603050405020304" pitchFamily="18" charset="0"/>
              <a:buNone/>
            </a:pPr>
            <a:fld id="{BC7EC0D2-5F58-427E-B5AB-64B63A94CABF}" type="slidenum">
              <a:rPr lang="en-GB" altLang="en-US">
                <a:solidFill>
                  <a:srgbClr val="000000"/>
                </a:solidFill>
              </a:rPr>
              <a:pPr eaLnBrk="1">
                <a:lnSpc>
                  <a:spcPct val="93000"/>
                </a:lnSpc>
                <a:buClr>
                  <a:srgbClr val="000000"/>
                </a:buClr>
                <a:buSzPct val="100000"/>
                <a:buFont typeface="Times New Roman" panose="02020603050405020304" pitchFamily="18" charset="0"/>
                <a:buNone/>
              </a:pPr>
              <a:t>20</a:t>
            </a:fld>
            <a:endParaRPr lang="en-GB" altLang="en-US">
              <a:solidFill>
                <a:srgbClr val="000000"/>
              </a:solidFill>
            </a:endParaRPr>
          </a:p>
        </p:txBody>
      </p:sp>
      <p:sp>
        <p:nvSpPr>
          <p:cNvPr id="8197" name="Rectangle 3">
            <a:extLst>
              <a:ext uri="{FF2B5EF4-FFF2-40B4-BE49-F238E27FC236}">
                <a16:creationId xmlns:a16="http://schemas.microsoft.com/office/drawing/2014/main" id="{932DD693-A351-40D9-9C7F-64E02F5859AB}"/>
              </a:ext>
            </a:extLst>
          </p:cNvPr>
          <p:cNvSpPr>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p:spPr>
      </p:sp>
      <p:sp>
        <p:nvSpPr>
          <p:cNvPr id="8198" name="Rectangle 4">
            <a:extLst>
              <a:ext uri="{FF2B5EF4-FFF2-40B4-BE49-F238E27FC236}">
                <a16:creationId xmlns:a16="http://schemas.microsoft.com/office/drawing/2014/main" id="{47816861-54E4-41A2-B531-97FF31F3D7B5}"/>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en-US" altLang="en-US" sz="2000">
              <a:latin typeface="Arial" panose="020B0604020202020204" pitchFamily="34" charset="0"/>
              <a:cs typeface="Lucida Sans Unicode" panose="020B0602030504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6">
            <a:extLst>
              <a:ext uri="{FF2B5EF4-FFF2-40B4-BE49-F238E27FC236}">
                <a16:creationId xmlns:a16="http://schemas.microsoft.com/office/drawing/2014/main" id="{09FF2F7B-92CE-443A-848C-86F95946B6F9}"/>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776F5D3-6BAE-4F22-91C6-933CCB774DFB}" type="slidenum">
              <a:rPr lang="en-GB" altLang="en-US" sz="1400"/>
              <a:pPr>
                <a:spcBef>
                  <a:spcPct val="0"/>
                </a:spcBef>
              </a:pPr>
              <a:t>21</a:t>
            </a:fld>
            <a:endParaRPr lang="en-GB" altLang="en-US" sz="1400"/>
          </a:p>
        </p:txBody>
      </p:sp>
      <p:sp>
        <p:nvSpPr>
          <p:cNvPr id="10243" name="Text Box 1">
            <a:extLst>
              <a:ext uri="{FF2B5EF4-FFF2-40B4-BE49-F238E27FC236}">
                <a16:creationId xmlns:a16="http://schemas.microsoft.com/office/drawing/2014/main" id="{A4A70007-C81B-4A72-87D1-C4DC467E1E71}"/>
              </a:ext>
            </a:extLst>
          </p:cNvPr>
          <p:cNvSpPr txBox="1">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nchor="b"/>
          <a:lstStyle/>
          <a:p>
            <a:pPr eaLnBrk="1">
              <a:lnSpc>
                <a:spcPct val="93000"/>
              </a:lnSpc>
              <a:buClr>
                <a:srgbClr val="000000"/>
              </a:buClr>
              <a:buSzPct val="100000"/>
              <a:buFont typeface="Times New Roman" panose="02020603050405020304" pitchFamily="18" charset="0"/>
              <a:buNone/>
            </a:pPr>
            <a:fld id="{659DAC68-5FF7-43F5-8A96-83176569055E}" type="slidenum">
              <a:rPr lang="en-GB" altLang="en-US" sz="1400">
                <a:solidFill>
                  <a:srgbClr val="000000"/>
                </a:solidFill>
              </a:rPr>
              <a:pPr eaLnBrk="1">
                <a:lnSpc>
                  <a:spcPct val="93000"/>
                </a:lnSpc>
                <a:buClr>
                  <a:srgbClr val="000000"/>
                </a:buClr>
                <a:buSzPct val="100000"/>
                <a:buFont typeface="Times New Roman" panose="02020603050405020304" pitchFamily="18" charset="0"/>
                <a:buNone/>
              </a:pPr>
              <a:t>21</a:t>
            </a:fld>
            <a:endParaRPr lang="en-GB" altLang="en-US" sz="1400">
              <a:solidFill>
                <a:srgbClr val="000000"/>
              </a:solidFill>
            </a:endParaRPr>
          </a:p>
        </p:txBody>
      </p:sp>
      <p:sp>
        <p:nvSpPr>
          <p:cNvPr id="10244" name="Rectangle 2">
            <a:extLst>
              <a:ext uri="{FF2B5EF4-FFF2-40B4-BE49-F238E27FC236}">
                <a16:creationId xmlns:a16="http://schemas.microsoft.com/office/drawing/2014/main" id="{548FF4C8-901D-495E-BC1D-8CE9DC66A98A}"/>
              </a:ext>
            </a:extLst>
          </p:cNvPr>
          <p:cNvSpPr>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round/>
                <a:headEnd/>
                <a:tailEnd/>
              </a14:hiddenLine>
            </a:ext>
          </a:extLst>
        </p:spPr>
        <p:txBody>
          <a:bodyPr lIns="90000" tIns="45000" rIns="90000" bIns="45000"/>
          <a:lstStyle/>
          <a:p>
            <a:pPr eaLnBrk="1">
              <a:lnSpc>
                <a:spcPct val="93000"/>
              </a:lnSpc>
              <a:buClr>
                <a:srgbClr val="000000"/>
              </a:buClr>
              <a:buSzPct val="100000"/>
              <a:buFont typeface="Times New Roman" panose="02020603050405020304" pitchFamily="18" charset="0"/>
              <a:buNone/>
            </a:pPr>
            <a:fld id="{91ACBFDB-CB6A-400D-9795-271BB8907681}" type="slidenum">
              <a:rPr lang="en-GB" altLang="en-US">
                <a:solidFill>
                  <a:srgbClr val="000000"/>
                </a:solidFill>
              </a:rPr>
              <a:pPr eaLnBrk="1">
                <a:lnSpc>
                  <a:spcPct val="93000"/>
                </a:lnSpc>
                <a:buClr>
                  <a:srgbClr val="000000"/>
                </a:buClr>
                <a:buSzPct val="100000"/>
                <a:buFont typeface="Times New Roman" panose="02020603050405020304" pitchFamily="18" charset="0"/>
                <a:buNone/>
              </a:pPr>
              <a:t>21</a:t>
            </a:fld>
            <a:endParaRPr lang="en-GB" altLang="en-US">
              <a:solidFill>
                <a:srgbClr val="000000"/>
              </a:solidFill>
            </a:endParaRPr>
          </a:p>
        </p:txBody>
      </p:sp>
      <p:sp>
        <p:nvSpPr>
          <p:cNvPr id="10245" name="Rectangle 3">
            <a:extLst>
              <a:ext uri="{FF2B5EF4-FFF2-40B4-BE49-F238E27FC236}">
                <a16:creationId xmlns:a16="http://schemas.microsoft.com/office/drawing/2014/main" id="{0E718750-4D4D-43D5-B052-E9A1DCCD1631}"/>
              </a:ext>
            </a:extLst>
          </p:cNvPr>
          <p:cNvSpPr>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p:spPr>
      </p:sp>
      <p:sp>
        <p:nvSpPr>
          <p:cNvPr id="10246" name="Rectangle 4">
            <a:extLst>
              <a:ext uri="{FF2B5EF4-FFF2-40B4-BE49-F238E27FC236}">
                <a16:creationId xmlns:a16="http://schemas.microsoft.com/office/drawing/2014/main" id="{AF362D01-2B40-4C42-AF06-FECDAC74DE3D}"/>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en-US" altLang="en-US" sz="2000">
              <a:latin typeface="Arial" panose="020B0604020202020204" pitchFamily="34" charset="0"/>
              <a:cs typeface="Lucida Sans Unicode" panose="020B0602030504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9D6910E-D1D0-4C30-93CD-EFC253353AA2}"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AE85-2C3B-4036-B87D-AA7284D4AE8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9299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D6910E-D1D0-4C30-93CD-EFC253353AA2}"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2047350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9D6910E-D1D0-4C30-93CD-EFC253353AA2}"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AE85-2C3B-4036-B87D-AA7284D4AE8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2663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D6910E-D1D0-4C30-93CD-EFC253353AA2}"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1857509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9D6910E-D1D0-4C30-93CD-EFC253353AA2}" type="datetimeFigureOut">
              <a:rPr lang="en-GB" smtClean="0"/>
              <a:t>24/06/2021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1117126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D6910E-D1D0-4C30-93CD-EFC253353AA2}" type="datetimeFigureOut">
              <a:rPr lang="en-GB" smtClean="0"/>
              <a:t>24/06/2021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3814555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9D6910E-D1D0-4C30-93CD-EFC253353AA2}" type="datetimeFigureOut">
              <a:rPr lang="en-GB" smtClean="0"/>
              <a:t>24/06/2021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327583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9D6910E-D1D0-4C30-93CD-EFC253353AA2}" type="datetimeFigureOut">
              <a:rPr lang="en-GB" smtClean="0"/>
              <a:t>24/06/2021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D6BAE85-2C3B-4036-B87D-AA7284D4AE85}" type="slidenum">
              <a:rPr lang="en-GB" smtClean="0"/>
              <a:t>‹#›</a:t>
            </a:fld>
            <a:endParaRPr lang="en-GB"/>
          </a:p>
        </p:txBody>
      </p:sp>
    </p:spTree>
    <p:extLst>
      <p:ext uri="{BB962C8B-B14F-4D97-AF65-F5344CB8AC3E}">
        <p14:creationId xmlns:p14="http://schemas.microsoft.com/office/powerpoint/2010/main" val="2785766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9D6910E-D1D0-4C30-93CD-EFC253353AA2}" type="datetimeFigureOut">
              <a:rPr lang="en-GB" smtClean="0"/>
              <a:t>24/06/2021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407833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D6910E-D1D0-4C30-93CD-EFC253353AA2}"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3576584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D6910E-D1D0-4C30-93CD-EFC253353AA2}" type="datetimeFigureOut">
              <a:rPr lang="en-GB" smtClean="0"/>
              <a:t>24/06/2021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6BAE85-2C3B-4036-B87D-AA7284D4AE85}" type="slidenum">
              <a:rPr lang="en-GB" smtClean="0"/>
              <a:t>‹#›</a:t>
            </a:fld>
            <a:endParaRPr lang="en-GB"/>
          </a:p>
        </p:txBody>
      </p:sp>
    </p:spTree>
    <p:extLst>
      <p:ext uri="{BB962C8B-B14F-4D97-AF65-F5344CB8AC3E}">
        <p14:creationId xmlns:p14="http://schemas.microsoft.com/office/powerpoint/2010/main" val="409661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9D6910E-D1D0-4C30-93CD-EFC253353AA2}" type="datetimeFigureOut">
              <a:rPr lang="en-GB" smtClean="0"/>
              <a:t>24/06/2021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D6BAE85-2C3B-4036-B87D-AA7284D4AE85}"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68564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B069-3FEC-427C-BC9B-446C1777F7F0}"/>
              </a:ext>
            </a:extLst>
          </p:cNvPr>
          <p:cNvSpPr>
            <a:spLocks noGrp="1"/>
          </p:cNvSpPr>
          <p:nvPr>
            <p:ph type="ctrTitle"/>
          </p:nvPr>
        </p:nvSpPr>
        <p:spPr/>
        <p:txBody>
          <a:bodyPr>
            <a:normAutofit/>
          </a:bodyPr>
          <a:lstStyle/>
          <a:p>
            <a:r>
              <a:rPr lang="en-US" sz="7200" dirty="0">
                <a:latin typeface="Comic Sans MS" panose="030F0702030302020204" pitchFamily="66" charset="0"/>
              </a:rPr>
              <a:t>Monday 28</a:t>
            </a:r>
            <a:r>
              <a:rPr lang="en-US" sz="7200" baseline="30000" dirty="0">
                <a:latin typeface="Comic Sans MS" panose="030F0702030302020204" pitchFamily="66" charset="0"/>
              </a:rPr>
              <a:t>th</a:t>
            </a:r>
            <a:r>
              <a:rPr lang="en-US" sz="7200" dirty="0">
                <a:latin typeface="Comic Sans MS" panose="030F0702030302020204" pitchFamily="66" charset="0"/>
              </a:rPr>
              <a:t> June 2021</a:t>
            </a:r>
            <a:endParaRPr lang="en-GB" sz="7200" dirty="0">
              <a:latin typeface="Comic Sans MS" panose="030F0702030302020204" pitchFamily="66" charset="0"/>
            </a:endParaRPr>
          </a:p>
        </p:txBody>
      </p:sp>
      <p:sp>
        <p:nvSpPr>
          <p:cNvPr id="3" name="Subtitle 2">
            <a:extLst>
              <a:ext uri="{FF2B5EF4-FFF2-40B4-BE49-F238E27FC236}">
                <a16:creationId xmlns:a16="http://schemas.microsoft.com/office/drawing/2014/main" id="{26EE0D8F-628A-4FD4-9789-949232A5A31A}"/>
              </a:ext>
            </a:extLst>
          </p:cNvPr>
          <p:cNvSpPr>
            <a:spLocks noGrp="1"/>
          </p:cNvSpPr>
          <p:nvPr>
            <p:ph type="subTitle" idx="1"/>
          </p:nvPr>
        </p:nvSpPr>
        <p:spPr>
          <a:xfrm>
            <a:off x="1100051" y="4455621"/>
            <a:ext cx="10058400" cy="1756336"/>
          </a:xfrm>
        </p:spPr>
        <p:txBody>
          <a:bodyPr>
            <a:normAutofit/>
          </a:bodyPr>
          <a:lstStyle/>
          <a:p>
            <a:r>
              <a:rPr lang="en-US" sz="2800" cap="none" dirty="0">
                <a:latin typeface="Comic Sans MS" panose="030F0702030302020204" pitchFamily="66" charset="0"/>
              </a:rPr>
              <a:t>LO: to write with purpose</a:t>
            </a:r>
          </a:p>
          <a:p>
            <a:r>
              <a:rPr lang="en-US" sz="2800" cap="none" dirty="0">
                <a:latin typeface="Comic Sans MS" panose="030F0702030302020204" pitchFamily="66" charset="0"/>
              </a:rPr>
              <a:t>C: Persuasive Writing</a:t>
            </a:r>
            <a:endParaRPr lang="en-GB" sz="2800" cap="none" dirty="0">
              <a:latin typeface="Comic Sans MS" panose="030F0702030302020204" pitchFamily="66" charset="0"/>
            </a:endParaRPr>
          </a:p>
        </p:txBody>
      </p:sp>
    </p:spTree>
    <p:extLst>
      <p:ext uri="{BB962C8B-B14F-4D97-AF65-F5344CB8AC3E}">
        <p14:creationId xmlns:p14="http://schemas.microsoft.com/office/powerpoint/2010/main" val="42930177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D13979-72B0-4926-8D47-FF6A8A39C675}"/>
              </a:ext>
            </a:extLst>
          </p:cNvPr>
          <p:cNvSpPr>
            <a:spLocks noGrp="1"/>
          </p:cNvSpPr>
          <p:nvPr>
            <p:ph idx="1"/>
          </p:nvPr>
        </p:nvSpPr>
        <p:spPr>
          <a:xfrm>
            <a:off x="1066800" y="931333"/>
            <a:ext cx="10058400" cy="4023360"/>
          </a:xfrm>
        </p:spPr>
        <p:txBody>
          <a:bodyPr>
            <a:normAutofit/>
          </a:bodyPr>
          <a:lstStyle/>
          <a:p>
            <a:pPr algn="ctr"/>
            <a:r>
              <a:rPr lang="en-US" sz="2100" dirty="0">
                <a:latin typeface="Comic Sans MS" panose="030F0702030302020204" pitchFamily="66" charset="0"/>
              </a:rPr>
              <a:t>You are going to finish looking at the final few features of persuasive writing!</a:t>
            </a:r>
          </a:p>
          <a:p>
            <a:pPr algn="ctr"/>
            <a:r>
              <a:rPr lang="en-US" sz="2100" dirty="0">
                <a:latin typeface="Comic Sans MS" panose="030F0702030302020204" pitchFamily="66" charset="0"/>
              </a:rPr>
              <a:t>What features do you have left to look at? </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26F393A2-BBA1-4185-A305-FE1E5A68ACCF}"/>
              </a:ext>
            </a:extLst>
          </p:cNvPr>
          <p:cNvPicPr>
            <a:picLocks noChangeAspect="1"/>
          </p:cNvPicPr>
          <p:nvPr/>
        </p:nvPicPr>
        <p:blipFill rotWithShape="1">
          <a:blip r:embed="rId2"/>
          <a:srcRect l="33016" t="33814" r="29793" b="24811"/>
          <a:stretch/>
        </p:blipFill>
        <p:spPr>
          <a:xfrm>
            <a:off x="739741" y="1864587"/>
            <a:ext cx="7083195" cy="4432518"/>
          </a:xfrm>
          <a:prstGeom prst="rect">
            <a:avLst/>
          </a:prstGeom>
        </p:spPr>
      </p:pic>
      <p:pic>
        <p:nvPicPr>
          <p:cNvPr id="5" name="Picture 2" descr="5 magical places for forest tours in Germany | Booking.com">
            <a:extLst>
              <a:ext uri="{FF2B5EF4-FFF2-40B4-BE49-F238E27FC236}">
                <a16:creationId xmlns:a16="http://schemas.microsoft.com/office/drawing/2014/main" id="{6F7790DE-AD02-407F-BF51-D86592009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2936" y="2157463"/>
            <a:ext cx="4369064" cy="3332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401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38B26-8684-4276-8402-FCF7EA24115E}"/>
              </a:ext>
            </a:extLst>
          </p:cNvPr>
          <p:cNvSpPr>
            <a:spLocks noGrp="1"/>
          </p:cNvSpPr>
          <p:nvPr>
            <p:ph type="title"/>
          </p:nvPr>
        </p:nvSpPr>
        <p:spPr/>
        <p:txBody>
          <a:bodyPr>
            <a:normAutofit/>
          </a:bodyPr>
          <a:lstStyle/>
          <a:p>
            <a:r>
              <a:rPr lang="en-US" sz="5400" dirty="0">
                <a:latin typeface="Comic Sans MS" panose="030F0702030302020204" pitchFamily="66" charset="0"/>
              </a:rPr>
              <a:t>Emotive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4B57EA8-0928-4718-BDB3-6565CCD6B4C5}"/>
              </a:ext>
            </a:extLst>
          </p:cNvPr>
          <p:cNvSpPr>
            <a:spLocks noGrp="1"/>
          </p:cNvSpPr>
          <p:nvPr>
            <p:ph idx="1"/>
          </p:nvPr>
        </p:nvSpPr>
        <p:spPr/>
        <p:txBody>
          <a:bodyPr>
            <a:normAutofit/>
          </a:bodyPr>
          <a:lstStyle/>
          <a:p>
            <a:r>
              <a:rPr lang="en-US" sz="2100" dirty="0">
                <a:latin typeface="Comic Sans MS" panose="030F0702030302020204" pitchFamily="66" charset="0"/>
              </a:rPr>
              <a:t>What does this word mean?</a:t>
            </a:r>
          </a:p>
          <a:p>
            <a:r>
              <a:rPr lang="en-US" sz="2100" dirty="0">
                <a:latin typeface="Comic Sans MS" panose="030F0702030302020204" pitchFamily="66" charset="0"/>
              </a:rPr>
              <a:t>Can you spot a word (or part of a word) which may help you?</a:t>
            </a:r>
            <a:endParaRPr lang="en-GB" sz="2100" dirty="0">
              <a:latin typeface="Comic Sans MS" panose="030F0702030302020204" pitchFamily="66" charset="0"/>
            </a:endParaRPr>
          </a:p>
        </p:txBody>
      </p:sp>
      <p:pic>
        <p:nvPicPr>
          <p:cNvPr id="1026" name="Picture 2" descr="Expression of Emotions in Language - Elite Asia">
            <a:extLst>
              <a:ext uri="{FF2B5EF4-FFF2-40B4-BE49-F238E27FC236}">
                <a16:creationId xmlns:a16="http://schemas.microsoft.com/office/drawing/2014/main" id="{A4520503-2025-4645-950F-F7D38FA74AB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9699"/>
          <a:stretch/>
        </p:blipFill>
        <p:spPr bwMode="auto">
          <a:xfrm>
            <a:off x="4010415" y="2856580"/>
            <a:ext cx="4232129" cy="3120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978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05878-1D24-4A9C-9AE9-DE80AF9634E0}"/>
              </a:ext>
            </a:extLst>
          </p:cNvPr>
          <p:cNvSpPr>
            <a:spLocks noGrp="1"/>
          </p:cNvSpPr>
          <p:nvPr>
            <p:ph type="title"/>
          </p:nvPr>
        </p:nvSpPr>
        <p:spPr/>
        <p:txBody>
          <a:bodyPr>
            <a:normAutofit/>
          </a:bodyPr>
          <a:lstStyle/>
          <a:p>
            <a:r>
              <a:rPr lang="en-US" sz="5400" dirty="0">
                <a:latin typeface="Comic Sans MS" panose="030F0702030302020204" pitchFamily="66" charset="0"/>
              </a:rPr>
              <a:t>Emotive Language</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AA41A15-F9B1-4695-82E5-5FB5619FDC59}"/>
              </a:ext>
            </a:extLst>
          </p:cNvPr>
          <p:cNvSpPr>
            <a:spLocks noGrp="1"/>
          </p:cNvSpPr>
          <p:nvPr>
            <p:ph idx="1"/>
          </p:nvPr>
        </p:nvSpPr>
        <p:spPr>
          <a:xfrm>
            <a:off x="1097280" y="1845734"/>
            <a:ext cx="6655034" cy="4023360"/>
          </a:xfrm>
        </p:spPr>
        <p:txBody>
          <a:bodyPr>
            <a:normAutofit/>
          </a:bodyPr>
          <a:lstStyle/>
          <a:p>
            <a:r>
              <a:rPr lang="en-US" sz="2100" dirty="0">
                <a:latin typeface="Comic Sans MS" panose="030F0702030302020204" pitchFamily="66" charset="0"/>
              </a:rPr>
              <a:t>Emotive language is the deliberate choice of words to elicit emotion. </a:t>
            </a:r>
          </a:p>
          <a:p>
            <a:endParaRPr lang="en-US" sz="2100" dirty="0">
              <a:latin typeface="Comic Sans MS" panose="030F0702030302020204" pitchFamily="66" charset="0"/>
            </a:endParaRPr>
          </a:p>
        </p:txBody>
      </p:sp>
      <p:pic>
        <p:nvPicPr>
          <p:cNvPr id="2050" name="Picture 2" descr="Persuasive Writing Techniques Poster by Miss Sarah Jane | TpT">
            <a:extLst>
              <a:ext uri="{FF2B5EF4-FFF2-40B4-BE49-F238E27FC236}">
                <a16:creationId xmlns:a16="http://schemas.microsoft.com/office/drawing/2014/main" id="{37C78A41-B102-458D-A5D8-CA980BF3E0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2314" y="0"/>
            <a:ext cx="4439686" cy="6291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288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6AEE4D-1CAA-4B1D-A7E0-142C05D97AA8}"/>
              </a:ext>
            </a:extLst>
          </p:cNvPr>
          <p:cNvPicPr>
            <a:picLocks noChangeAspect="1"/>
          </p:cNvPicPr>
          <p:nvPr/>
        </p:nvPicPr>
        <p:blipFill rotWithShape="1">
          <a:blip r:embed="rId2"/>
          <a:srcRect l="36415" t="53478" r="21739" b="14420"/>
          <a:stretch/>
        </p:blipFill>
        <p:spPr>
          <a:xfrm>
            <a:off x="0" y="-1"/>
            <a:ext cx="6291470" cy="2714887"/>
          </a:xfrm>
          <a:prstGeom prst="rect">
            <a:avLst/>
          </a:prstGeom>
        </p:spPr>
      </p:pic>
      <p:pic>
        <p:nvPicPr>
          <p:cNvPr id="5" name="Picture 4">
            <a:extLst>
              <a:ext uri="{FF2B5EF4-FFF2-40B4-BE49-F238E27FC236}">
                <a16:creationId xmlns:a16="http://schemas.microsoft.com/office/drawing/2014/main" id="{B715C612-4227-403D-8F91-69DAEFC8DA5D}"/>
              </a:ext>
            </a:extLst>
          </p:cNvPr>
          <p:cNvPicPr>
            <a:picLocks noChangeAspect="1"/>
          </p:cNvPicPr>
          <p:nvPr/>
        </p:nvPicPr>
        <p:blipFill rotWithShape="1">
          <a:blip r:embed="rId3"/>
          <a:srcRect l="23723" t="61884" r="53695" b="13333"/>
          <a:stretch/>
        </p:blipFill>
        <p:spPr>
          <a:xfrm>
            <a:off x="6748668" y="1607734"/>
            <a:ext cx="5095461" cy="3145574"/>
          </a:xfrm>
          <a:prstGeom prst="rect">
            <a:avLst/>
          </a:prstGeom>
          <a:ln>
            <a:solidFill>
              <a:schemeClr val="tx1"/>
            </a:solidFill>
          </a:ln>
        </p:spPr>
      </p:pic>
      <p:pic>
        <p:nvPicPr>
          <p:cNvPr id="3074" name="Picture 2" descr="Emotive meaning examples. Emotive language examples">
            <a:extLst>
              <a:ext uri="{FF2B5EF4-FFF2-40B4-BE49-F238E27FC236}">
                <a16:creationId xmlns:a16="http://schemas.microsoft.com/office/drawing/2014/main" id="{2B02BAF5-4601-4E7D-B03E-3B904A03F5C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1702" t="76522" r="3080" b="11014"/>
          <a:stretch/>
        </p:blipFill>
        <p:spPr bwMode="auto">
          <a:xfrm>
            <a:off x="208722" y="5426765"/>
            <a:ext cx="6291470" cy="78189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767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B345AF-2B29-4B88-B4EC-CAF0139CD126}"/>
              </a:ext>
            </a:extLst>
          </p:cNvPr>
          <p:cNvPicPr>
            <a:picLocks noChangeAspect="1"/>
          </p:cNvPicPr>
          <p:nvPr/>
        </p:nvPicPr>
        <p:blipFill rotWithShape="1">
          <a:blip r:embed="rId2"/>
          <a:srcRect l="20136" t="18840" r="20109" b="6666"/>
          <a:stretch/>
        </p:blipFill>
        <p:spPr>
          <a:xfrm>
            <a:off x="-1" y="0"/>
            <a:ext cx="12192001" cy="6851112"/>
          </a:xfrm>
          <a:prstGeom prst="rect">
            <a:avLst/>
          </a:prstGeom>
        </p:spPr>
      </p:pic>
    </p:spTree>
    <p:extLst>
      <p:ext uri="{BB962C8B-B14F-4D97-AF65-F5344CB8AC3E}">
        <p14:creationId xmlns:p14="http://schemas.microsoft.com/office/powerpoint/2010/main" val="1796456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1361A-B76F-438A-8D7A-0B27739ED733}"/>
              </a:ext>
            </a:extLst>
          </p:cNvPr>
          <p:cNvSpPr>
            <a:spLocks noGrp="1"/>
          </p:cNvSpPr>
          <p:nvPr>
            <p:ph type="title"/>
          </p:nvPr>
        </p:nvSpPr>
        <p:spPr/>
        <p:txBody>
          <a:bodyPr/>
          <a:lstStyle/>
          <a:p>
            <a:r>
              <a:rPr lang="en-US" dirty="0">
                <a:latin typeface="Comic Sans MS" panose="030F0702030302020204" pitchFamily="66" charset="0"/>
              </a:rPr>
              <a:t>Exaggeration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F709ADC-8190-44B1-A9AE-5FB107AE89B6}"/>
              </a:ext>
            </a:extLst>
          </p:cNvPr>
          <p:cNvSpPr>
            <a:spLocks noGrp="1"/>
          </p:cNvSpPr>
          <p:nvPr>
            <p:ph idx="1"/>
          </p:nvPr>
        </p:nvSpPr>
        <p:spPr>
          <a:xfrm>
            <a:off x="1097280" y="1845734"/>
            <a:ext cx="4896016" cy="4023360"/>
          </a:xfrm>
        </p:spPr>
        <p:txBody>
          <a:bodyPr>
            <a:normAutofit/>
          </a:bodyPr>
          <a:lstStyle/>
          <a:p>
            <a:r>
              <a:rPr lang="en-US" sz="2100" dirty="0">
                <a:latin typeface="Comic Sans MS" panose="030F0702030302020204" pitchFamily="66" charset="0"/>
              </a:rPr>
              <a:t>What does this mean?</a:t>
            </a:r>
          </a:p>
          <a:p>
            <a:endParaRPr lang="en-US" sz="2100" dirty="0">
              <a:latin typeface="Comic Sans MS" panose="030F0702030302020204" pitchFamily="66" charset="0"/>
            </a:endParaRPr>
          </a:p>
          <a:p>
            <a:r>
              <a:rPr lang="en-US" sz="2100" i="1" dirty="0">
                <a:latin typeface="Comic Sans MS" panose="030F0702030302020204" pitchFamily="66" charset="0"/>
              </a:rPr>
              <a:t>A statement that represents something as better or worse than it actually is.</a:t>
            </a:r>
            <a:endParaRPr lang="en-US" sz="2100" dirty="0">
              <a:latin typeface="Comic Sans MS" panose="030F0702030302020204" pitchFamily="66" charset="0"/>
            </a:endParaRPr>
          </a:p>
          <a:p>
            <a:endParaRPr lang="en-US" sz="2100" i="1" dirty="0">
              <a:latin typeface="Comic Sans MS" panose="030F0702030302020204" pitchFamily="66" charset="0"/>
            </a:endParaRPr>
          </a:p>
          <a:p>
            <a:r>
              <a:rPr lang="en-US" sz="2100" dirty="0">
                <a:latin typeface="Comic Sans MS" panose="030F0702030302020204" pitchFamily="66" charset="0"/>
              </a:rPr>
              <a:t>Do you want to make your product sound </a:t>
            </a:r>
            <a:r>
              <a:rPr lang="en-US" sz="2100" i="1" dirty="0">
                <a:latin typeface="Comic Sans MS" panose="030F0702030302020204" pitchFamily="66" charset="0"/>
              </a:rPr>
              <a:t>better</a:t>
            </a:r>
            <a:r>
              <a:rPr lang="en-US" sz="2100" dirty="0">
                <a:latin typeface="Comic Sans MS" panose="030F0702030302020204" pitchFamily="66" charset="0"/>
              </a:rPr>
              <a:t> or </a:t>
            </a:r>
            <a:r>
              <a:rPr lang="en-US" sz="2100" i="1" dirty="0">
                <a:latin typeface="Comic Sans MS" panose="030F0702030302020204" pitchFamily="66" charset="0"/>
              </a:rPr>
              <a:t>worse</a:t>
            </a:r>
            <a:r>
              <a:rPr lang="en-US" sz="2100" dirty="0">
                <a:latin typeface="Comic Sans MS" panose="030F0702030302020204" pitchFamily="66" charset="0"/>
              </a:rPr>
              <a:t> than it actually is?</a:t>
            </a:r>
          </a:p>
          <a:p>
            <a:endParaRPr lang="en-US" sz="2100" dirty="0">
              <a:latin typeface="Comic Sans MS" panose="030F0702030302020204" pitchFamily="66" charset="0"/>
            </a:endParaRPr>
          </a:p>
        </p:txBody>
      </p:sp>
      <p:pic>
        <p:nvPicPr>
          <p:cNvPr id="4098" name="Picture 2" descr="Persuasive Writing Printables by Treetop Resources | TpT">
            <a:extLst>
              <a:ext uri="{FF2B5EF4-FFF2-40B4-BE49-F238E27FC236}">
                <a16:creationId xmlns:a16="http://schemas.microsoft.com/office/drawing/2014/main" id="{049A6863-EDD9-43B9-86C8-9E6CAB78AD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3296" y="1845734"/>
            <a:ext cx="6437243" cy="4542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986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96E4BEF-60C0-433E-9FAE-FB51C0422294}"/>
              </a:ext>
            </a:extLst>
          </p:cNvPr>
          <p:cNvPicPr>
            <a:picLocks noChangeAspect="1"/>
          </p:cNvPicPr>
          <p:nvPr/>
        </p:nvPicPr>
        <p:blipFill rotWithShape="1">
          <a:blip r:embed="rId2"/>
          <a:srcRect l="58043" t="43188" r="11468" b="50000"/>
          <a:stretch/>
        </p:blipFill>
        <p:spPr>
          <a:xfrm>
            <a:off x="188842" y="218661"/>
            <a:ext cx="6327195" cy="795130"/>
          </a:xfrm>
          <a:prstGeom prst="rect">
            <a:avLst/>
          </a:prstGeom>
        </p:spPr>
      </p:pic>
      <p:pic>
        <p:nvPicPr>
          <p:cNvPr id="5" name="Picture 4">
            <a:extLst>
              <a:ext uri="{FF2B5EF4-FFF2-40B4-BE49-F238E27FC236}">
                <a16:creationId xmlns:a16="http://schemas.microsoft.com/office/drawing/2014/main" id="{3FC730CA-D511-45FE-8BA1-010BEE89333E}"/>
              </a:ext>
            </a:extLst>
          </p:cNvPr>
          <p:cNvPicPr>
            <a:picLocks noChangeAspect="1"/>
          </p:cNvPicPr>
          <p:nvPr/>
        </p:nvPicPr>
        <p:blipFill rotWithShape="1">
          <a:blip r:embed="rId2"/>
          <a:srcRect l="57881" t="51305" r="7799" b="42028"/>
          <a:stretch/>
        </p:blipFill>
        <p:spPr>
          <a:xfrm>
            <a:off x="4788935" y="5396947"/>
            <a:ext cx="7277170" cy="795130"/>
          </a:xfrm>
          <a:prstGeom prst="rect">
            <a:avLst/>
          </a:prstGeom>
        </p:spPr>
      </p:pic>
      <p:pic>
        <p:nvPicPr>
          <p:cNvPr id="7" name="Picture 6">
            <a:extLst>
              <a:ext uri="{FF2B5EF4-FFF2-40B4-BE49-F238E27FC236}">
                <a16:creationId xmlns:a16="http://schemas.microsoft.com/office/drawing/2014/main" id="{0A8AA388-B5C6-4ABB-A841-59514DFA37BC}"/>
              </a:ext>
            </a:extLst>
          </p:cNvPr>
          <p:cNvPicPr>
            <a:picLocks noChangeAspect="1"/>
          </p:cNvPicPr>
          <p:nvPr/>
        </p:nvPicPr>
        <p:blipFill rotWithShape="1">
          <a:blip r:embed="rId3"/>
          <a:srcRect l="56902" t="48696" r="8043" b="41159"/>
          <a:stretch/>
        </p:blipFill>
        <p:spPr>
          <a:xfrm>
            <a:off x="2266117" y="2464903"/>
            <a:ext cx="7265510" cy="1182757"/>
          </a:xfrm>
          <a:prstGeom prst="rect">
            <a:avLst/>
          </a:prstGeom>
        </p:spPr>
      </p:pic>
      <p:pic>
        <p:nvPicPr>
          <p:cNvPr id="8" name="Picture 7">
            <a:extLst>
              <a:ext uri="{FF2B5EF4-FFF2-40B4-BE49-F238E27FC236}">
                <a16:creationId xmlns:a16="http://schemas.microsoft.com/office/drawing/2014/main" id="{DA3850E5-36DB-4BA5-AAE9-16180056F7BD}"/>
              </a:ext>
            </a:extLst>
          </p:cNvPr>
          <p:cNvPicPr>
            <a:picLocks noChangeAspect="1"/>
          </p:cNvPicPr>
          <p:nvPr/>
        </p:nvPicPr>
        <p:blipFill rotWithShape="1">
          <a:blip r:embed="rId4"/>
          <a:srcRect l="47717" t="47537" r="19531" b="49320"/>
          <a:stretch/>
        </p:blipFill>
        <p:spPr>
          <a:xfrm>
            <a:off x="3747424" y="1515717"/>
            <a:ext cx="8006535" cy="432352"/>
          </a:xfrm>
          <a:prstGeom prst="rect">
            <a:avLst/>
          </a:prstGeom>
          <a:ln>
            <a:solidFill>
              <a:schemeClr val="tx1"/>
            </a:solidFill>
          </a:ln>
        </p:spPr>
      </p:pic>
      <p:pic>
        <p:nvPicPr>
          <p:cNvPr id="9" name="Picture 8">
            <a:extLst>
              <a:ext uri="{FF2B5EF4-FFF2-40B4-BE49-F238E27FC236}">
                <a16:creationId xmlns:a16="http://schemas.microsoft.com/office/drawing/2014/main" id="{80C0DF85-D524-477D-92DC-C6F7AA780439}"/>
              </a:ext>
            </a:extLst>
          </p:cNvPr>
          <p:cNvPicPr>
            <a:picLocks noChangeAspect="1"/>
          </p:cNvPicPr>
          <p:nvPr/>
        </p:nvPicPr>
        <p:blipFill rotWithShape="1">
          <a:blip r:embed="rId4"/>
          <a:srcRect l="47705" t="73506" r="13789" b="20206"/>
          <a:stretch/>
        </p:blipFill>
        <p:spPr>
          <a:xfrm>
            <a:off x="253473" y="4224129"/>
            <a:ext cx="9521149" cy="874643"/>
          </a:xfrm>
          <a:prstGeom prst="rect">
            <a:avLst/>
          </a:prstGeom>
        </p:spPr>
      </p:pic>
    </p:spTree>
    <p:extLst>
      <p:ext uri="{BB962C8B-B14F-4D97-AF65-F5344CB8AC3E}">
        <p14:creationId xmlns:p14="http://schemas.microsoft.com/office/powerpoint/2010/main" val="2068817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7769C5-05BF-42AC-A5AD-559C22BD4034}"/>
              </a:ext>
            </a:extLst>
          </p:cNvPr>
          <p:cNvSpPr>
            <a:spLocks noGrp="1"/>
          </p:cNvSpPr>
          <p:nvPr>
            <p:ph idx="1"/>
          </p:nvPr>
        </p:nvSpPr>
        <p:spPr>
          <a:xfrm>
            <a:off x="1097280" y="1845734"/>
            <a:ext cx="6883842" cy="4023360"/>
          </a:xfrm>
        </p:spPr>
        <p:txBody>
          <a:bodyPr>
            <a:normAutofit fontScale="92500" lnSpcReduction="20000"/>
          </a:bodyPr>
          <a:lstStyle/>
          <a:p>
            <a:r>
              <a:rPr lang="en-US" sz="2100" dirty="0">
                <a:latin typeface="Comic Sans MS" panose="030F0702030302020204" pitchFamily="66" charset="0"/>
              </a:rPr>
              <a:t>Why is this number important?</a:t>
            </a:r>
          </a:p>
          <a:p>
            <a:endParaRPr lang="en-US" sz="2100" dirty="0">
              <a:latin typeface="Comic Sans MS" panose="030F0702030302020204" pitchFamily="66" charset="0"/>
            </a:endParaRPr>
          </a:p>
          <a:p>
            <a:r>
              <a:rPr lang="en-US" sz="2100" i="1" dirty="0">
                <a:latin typeface="Comic Sans MS" panose="030F0702030302020204" pitchFamily="66" charset="0"/>
              </a:rPr>
              <a:t>It is believed that a person is more likely to remember things if they are grouped in three. </a:t>
            </a:r>
          </a:p>
          <a:p>
            <a:endParaRPr lang="en-US" sz="2100" i="1" dirty="0">
              <a:latin typeface="Comic Sans MS" panose="030F0702030302020204" pitchFamily="66" charset="0"/>
            </a:endParaRPr>
          </a:p>
          <a:p>
            <a:r>
              <a:rPr lang="en-US" sz="2100" dirty="0">
                <a:latin typeface="Comic Sans MS" panose="030F0702030302020204" pitchFamily="66" charset="0"/>
              </a:rPr>
              <a:t>Every Little Helps (Tesco)</a:t>
            </a:r>
          </a:p>
          <a:p>
            <a:r>
              <a:rPr lang="en-US" sz="2100" dirty="0">
                <a:latin typeface="Comic Sans MS" panose="030F0702030302020204" pitchFamily="66" charset="0"/>
              </a:rPr>
              <a:t>Just Do It (Nike)</a:t>
            </a:r>
          </a:p>
          <a:p>
            <a:r>
              <a:rPr lang="en-US" sz="2100" dirty="0">
                <a:latin typeface="Comic Sans MS" panose="030F0702030302020204" pitchFamily="66" charset="0"/>
              </a:rPr>
              <a:t>Finger </a:t>
            </a:r>
            <a:r>
              <a:rPr lang="en-US" sz="2100" dirty="0" err="1">
                <a:latin typeface="Comic Sans MS" panose="030F0702030302020204" pitchFamily="66" charset="0"/>
              </a:rPr>
              <a:t>Lickin</a:t>
            </a:r>
            <a:r>
              <a:rPr lang="en-US" sz="2100" dirty="0">
                <a:latin typeface="Comic Sans MS" panose="030F0702030302020204" pitchFamily="66" charset="0"/>
              </a:rPr>
              <a:t>’ Good (KFC)</a:t>
            </a:r>
          </a:p>
          <a:p>
            <a:r>
              <a:rPr lang="en-US" sz="2100" dirty="0">
                <a:latin typeface="Comic Sans MS" panose="030F0702030302020204" pitchFamily="66" charset="0"/>
              </a:rPr>
              <a:t>I’m Lovin’ It (McDonalds)</a:t>
            </a:r>
          </a:p>
          <a:p>
            <a:r>
              <a:rPr lang="en-US" sz="2100" dirty="0">
                <a:latin typeface="Comic Sans MS" panose="030F0702030302020204" pitchFamily="66" charset="0"/>
              </a:rPr>
              <a:t>Taste the Rainbow (Skittles)</a:t>
            </a:r>
          </a:p>
          <a:p>
            <a:r>
              <a:rPr lang="en-US" sz="2100" dirty="0">
                <a:latin typeface="Comic Sans MS" panose="030F0702030302020204" pitchFamily="66" charset="0"/>
              </a:rPr>
              <a:t>Snap, Crackle Pop (Rice </a:t>
            </a:r>
            <a:r>
              <a:rPr lang="en-US" sz="2100" dirty="0" err="1">
                <a:latin typeface="Comic Sans MS" panose="030F0702030302020204" pitchFamily="66" charset="0"/>
              </a:rPr>
              <a:t>Crispies</a:t>
            </a:r>
            <a:r>
              <a:rPr lang="en-US" sz="2100" dirty="0">
                <a:latin typeface="Comic Sans MS" panose="030F0702030302020204" pitchFamily="66" charset="0"/>
              </a:rPr>
              <a:t>)</a:t>
            </a:r>
          </a:p>
          <a:p>
            <a:endParaRPr lang="en-US" sz="2100" i="1" dirty="0">
              <a:latin typeface="Comic Sans MS" panose="030F0702030302020204" pitchFamily="66" charset="0"/>
            </a:endParaRPr>
          </a:p>
          <a:p>
            <a:endParaRPr lang="en-US" sz="2100" dirty="0">
              <a:latin typeface="Comic Sans MS" panose="030F0702030302020204" pitchFamily="66" charset="0"/>
            </a:endParaRPr>
          </a:p>
        </p:txBody>
      </p:sp>
      <p:pic>
        <p:nvPicPr>
          <p:cNvPr id="5122" name="Picture 2" descr="Bright Number Three PNG Clipart​ | Gallery Yopriceville - High-Quality  Images and Transparent PNG Free Clipart">
            <a:extLst>
              <a:ext uri="{FF2B5EF4-FFF2-40B4-BE49-F238E27FC236}">
                <a16:creationId xmlns:a16="http://schemas.microsoft.com/office/drawing/2014/main" id="{836587C4-626D-4A0B-9A86-9721486E2E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6339" y="0"/>
            <a:ext cx="1199322" cy="164282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oncept Blood Sweat Tears Essential Ingredients Stock Vector (Royalty Free)  100672822">
            <a:extLst>
              <a:ext uri="{FF2B5EF4-FFF2-40B4-BE49-F238E27FC236}">
                <a16:creationId xmlns:a16="http://schemas.microsoft.com/office/drawing/2014/main" id="{D8648A85-4915-482A-A53A-A7C9BB817AC0}"/>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6072"/>
          <a:stretch/>
        </p:blipFill>
        <p:spPr bwMode="auto">
          <a:xfrm>
            <a:off x="8210550" y="3936460"/>
            <a:ext cx="3981450" cy="25050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735 BEST Stop Look Listen IMAGES, STOCK PHOTOS &amp;amp; VECTORS | Adobe Stock">
            <a:extLst>
              <a:ext uri="{FF2B5EF4-FFF2-40B4-BE49-F238E27FC236}">
                <a16:creationId xmlns:a16="http://schemas.microsoft.com/office/drawing/2014/main" id="{452188CF-741D-44FA-BC72-7F0EE65A296E}"/>
              </a:ext>
            </a:extLst>
          </p:cNvPr>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454" t="7971" r="8937" b="9710"/>
          <a:stretch/>
        </p:blipFill>
        <p:spPr bwMode="auto">
          <a:xfrm>
            <a:off x="8784949" y="1350950"/>
            <a:ext cx="2832652" cy="2822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550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0BD48-8FCD-478E-A189-647C87C9FED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038F2E7-6E0D-401A-9E55-582E88283B49}"/>
              </a:ext>
            </a:extLst>
          </p:cNvPr>
          <p:cNvSpPr>
            <a:spLocks noGrp="1"/>
          </p:cNvSpPr>
          <p:nvPr>
            <p:ph idx="1"/>
          </p:nvPr>
        </p:nvSpPr>
        <p:spPr/>
        <p:txBody>
          <a:bodyPr>
            <a:normAutofit/>
          </a:bodyPr>
          <a:lstStyle/>
          <a:p>
            <a:r>
              <a:rPr lang="en-US" sz="2100" dirty="0">
                <a:latin typeface="Comic Sans MS" panose="030F0702030302020204" pitchFamily="66" charset="0"/>
              </a:rPr>
              <a:t>When using the rule of 3 in persuasive writing, you need to choose the word order carefully, so the word having the biggest impact is at the end.</a:t>
            </a:r>
          </a:p>
          <a:p>
            <a:endParaRPr lang="en-US" sz="2100" dirty="0">
              <a:latin typeface="Comic Sans MS" panose="030F0702030302020204" pitchFamily="66" charset="0"/>
            </a:endParaRPr>
          </a:p>
        </p:txBody>
      </p:sp>
      <p:pic>
        <p:nvPicPr>
          <p:cNvPr id="4" name="Picture 3">
            <a:extLst>
              <a:ext uri="{FF2B5EF4-FFF2-40B4-BE49-F238E27FC236}">
                <a16:creationId xmlns:a16="http://schemas.microsoft.com/office/drawing/2014/main" id="{CE3CAA29-DB0C-4A9C-81EF-5840C1E0CC86}"/>
              </a:ext>
            </a:extLst>
          </p:cNvPr>
          <p:cNvPicPr>
            <a:picLocks noChangeAspect="1"/>
          </p:cNvPicPr>
          <p:nvPr/>
        </p:nvPicPr>
        <p:blipFill rotWithShape="1">
          <a:blip r:embed="rId2"/>
          <a:srcRect l="47538" t="41516" r="13789" b="53312"/>
          <a:stretch/>
        </p:blipFill>
        <p:spPr>
          <a:xfrm>
            <a:off x="1795443" y="3103179"/>
            <a:ext cx="8662073" cy="651642"/>
          </a:xfrm>
          <a:prstGeom prst="rect">
            <a:avLst/>
          </a:prstGeom>
          <a:ln>
            <a:solidFill>
              <a:schemeClr val="tx1"/>
            </a:solidFill>
          </a:ln>
        </p:spPr>
      </p:pic>
      <p:pic>
        <p:nvPicPr>
          <p:cNvPr id="7" name="Picture 6">
            <a:extLst>
              <a:ext uri="{FF2B5EF4-FFF2-40B4-BE49-F238E27FC236}">
                <a16:creationId xmlns:a16="http://schemas.microsoft.com/office/drawing/2014/main" id="{ED6F0E4B-3082-4326-BC63-DC2C22D297DB}"/>
              </a:ext>
            </a:extLst>
          </p:cNvPr>
          <p:cNvPicPr>
            <a:picLocks noChangeAspect="1"/>
          </p:cNvPicPr>
          <p:nvPr/>
        </p:nvPicPr>
        <p:blipFill rotWithShape="1">
          <a:blip r:embed="rId3"/>
          <a:srcRect l="46638" t="34023" r="31810" b="61226"/>
          <a:stretch/>
        </p:blipFill>
        <p:spPr>
          <a:xfrm>
            <a:off x="3468413" y="4486136"/>
            <a:ext cx="5255174" cy="651642"/>
          </a:xfrm>
          <a:prstGeom prst="rect">
            <a:avLst/>
          </a:prstGeom>
          <a:ln>
            <a:solidFill>
              <a:schemeClr val="tx1"/>
            </a:solidFill>
          </a:ln>
        </p:spPr>
      </p:pic>
    </p:spTree>
    <p:extLst>
      <p:ext uri="{BB962C8B-B14F-4D97-AF65-F5344CB8AC3E}">
        <p14:creationId xmlns:p14="http://schemas.microsoft.com/office/powerpoint/2010/main" val="2142979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D39FB-76AA-4AF8-899E-EFAF79D0595C}"/>
              </a:ext>
            </a:extLst>
          </p:cNvPr>
          <p:cNvSpPr>
            <a:spLocks noGrp="1"/>
          </p:cNvSpPr>
          <p:nvPr>
            <p:ph type="title"/>
          </p:nvPr>
        </p:nvSpPr>
        <p:spPr/>
        <p:txBody>
          <a:bodyPr/>
          <a:lstStyle/>
          <a:p>
            <a:r>
              <a:rPr lang="en-US" dirty="0">
                <a:latin typeface="Comic Sans MS" panose="030F0702030302020204" pitchFamily="66" charset="0"/>
              </a:rPr>
              <a:t>Activity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8C9C83-0C9A-45B1-A042-3372745125E9}"/>
              </a:ext>
            </a:extLst>
          </p:cNvPr>
          <p:cNvSpPr>
            <a:spLocks noGrp="1"/>
          </p:cNvSpPr>
          <p:nvPr>
            <p:ph idx="1"/>
          </p:nvPr>
        </p:nvSpPr>
        <p:spPr/>
        <p:txBody>
          <a:bodyPr>
            <a:normAutofit/>
          </a:bodyPr>
          <a:lstStyle/>
          <a:p>
            <a:r>
              <a:rPr lang="en-US" dirty="0">
                <a:latin typeface="Comic Sans MS" panose="030F0702030302020204" pitchFamily="66" charset="0"/>
              </a:rPr>
              <a:t>Experiment with using emotive language, exaggeration and rule of 3 for your invention.</a:t>
            </a:r>
          </a:p>
          <a:p>
            <a:endParaRPr lang="en-US" dirty="0">
              <a:latin typeface="Comic Sans MS" panose="030F0702030302020204" pitchFamily="66" charset="0"/>
            </a:endParaRPr>
          </a:p>
          <a:p>
            <a:r>
              <a:rPr lang="en-US" dirty="0">
                <a:latin typeface="Comic Sans MS" panose="030F0702030302020204" pitchFamily="66" charset="0"/>
              </a:rPr>
              <a:t>Think carefully about your vocabulary choices – try to increase the effect on the reader! Different words can be more powerful, effective or emotive. </a:t>
            </a:r>
            <a:endParaRPr lang="en-GB" dirty="0">
              <a:latin typeface="Comic Sans MS" panose="030F0702030302020204" pitchFamily="66" charset="0"/>
            </a:endParaRPr>
          </a:p>
          <a:p>
            <a:endParaRPr lang="en-US" dirty="0">
              <a:latin typeface="Comic Sans MS" panose="030F0702030302020204" pitchFamily="66" charset="0"/>
            </a:endParaRPr>
          </a:p>
          <a:p>
            <a:r>
              <a:rPr lang="en-US" b="1" dirty="0">
                <a:solidFill>
                  <a:srgbClr val="FF0000"/>
                </a:solidFill>
                <a:latin typeface="Comic Sans MS" panose="030F0702030302020204" pitchFamily="66" charset="0"/>
              </a:rPr>
              <a:t>Red Pen: </a:t>
            </a:r>
            <a:r>
              <a:rPr lang="en-US" dirty="0">
                <a:solidFill>
                  <a:srgbClr val="FF0000"/>
                </a:solidFill>
                <a:latin typeface="Comic Sans MS" panose="030F0702030302020204" pitchFamily="66" charset="0"/>
              </a:rPr>
              <a:t>read your work to an adult. Have you persuaded them to buy their product? Why/why not? What do you need to do to persuade them? Are there better, more effective word choices you could have used? </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124599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B069-3FEC-427C-BC9B-446C1777F7F0}"/>
              </a:ext>
            </a:extLst>
          </p:cNvPr>
          <p:cNvSpPr>
            <a:spLocks noGrp="1"/>
          </p:cNvSpPr>
          <p:nvPr>
            <p:ph type="ctrTitle"/>
          </p:nvPr>
        </p:nvSpPr>
        <p:spPr/>
        <p:txBody>
          <a:bodyPr>
            <a:normAutofit/>
          </a:bodyPr>
          <a:lstStyle/>
          <a:p>
            <a:r>
              <a:rPr lang="en-US" sz="6600" dirty="0">
                <a:latin typeface="Comic Sans MS" panose="030F0702030302020204" pitchFamily="66" charset="0"/>
              </a:rPr>
              <a:t>Tuesday 29</a:t>
            </a:r>
            <a:r>
              <a:rPr lang="en-US" sz="6600" baseline="30000" dirty="0">
                <a:latin typeface="Comic Sans MS" panose="030F0702030302020204" pitchFamily="66" charset="0"/>
              </a:rPr>
              <a:t>th</a:t>
            </a:r>
            <a:r>
              <a:rPr lang="en-US" sz="6600" dirty="0">
                <a:latin typeface="Comic Sans MS" panose="030F0702030302020204" pitchFamily="66" charset="0"/>
              </a:rPr>
              <a:t> June 2021</a:t>
            </a:r>
            <a:endParaRPr lang="en-GB" sz="6600" dirty="0">
              <a:latin typeface="Comic Sans MS" panose="030F0702030302020204" pitchFamily="66" charset="0"/>
            </a:endParaRPr>
          </a:p>
        </p:txBody>
      </p:sp>
      <p:sp>
        <p:nvSpPr>
          <p:cNvPr id="3" name="Subtitle 2">
            <a:extLst>
              <a:ext uri="{FF2B5EF4-FFF2-40B4-BE49-F238E27FC236}">
                <a16:creationId xmlns:a16="http://schemas.microsoft.com/office/drawing/2014/main" id="{26EE0D8F-628A-4FD4-9789-949232A5A31A}"/>
              </a:ext>
            </a:extLst>
          </p:cNvPr>
          <p:cNvSpPr>
            <a:spLocks noGrp="1"/>
          </p:cNvSpPr>
          <p:nvPr>
            <p:ph type="subTitle" idx="1"/>
          </p:nvPr>
        </p:nvSpPr>
        <p:spPr>
          <a:xfrm>
            <a:off x="1100051" y="4455620"/>
            <a:ext cx="10058400" cy="1643427"/>
          </a:xfrm>
        </p:spPr>
        <p:txBody>
          <a:bodyPr>
            <a:noAutofit/>
          </a:bodyPr>
          <a:lstStyle/>
          <a:p>
            <a:r>
              <a:rPr lang="en-US" sz="2100" cap="none" dirty="0">
                <a:latin typeface="Comic Sans MS" panose="030F0702030302020204" pitchFamily="66" charset="0"/>
              </a:rPr>
              <a:t>LO: to write with purpose</a:t>
            </a:r>
          </a:p>
          <a:p>
            <a:r>
              <a:rPr lang="en-US" sz="2100" cap="none" dirty="0">
                <a:latin typeface="Comic Sans MS" panose="030F0702030302020204" pitchFamily="66" charset="0"/>
              </a:rPr>
              <a:t>      to plan, write, edit and improve </a:t>
            </a:r>
          </a:p>
          <a:p>
            <a:r>
              <a:rPr lang="en-US" sz="2100" cap="none" dirty="0">
                <a:latin typeface="Comic Sans MS" panose="030F0702030302020204" pitchFamily="66" charset="0"/>
              </a:rPr>
              <a:t>C: Persuasive Writing</a:t>
            </a:r>
            <a:endParaRPr lang="en-GB" sz="2100" cap="none" dirty="0">
              <a:latin typeface="Comic Sans MS" panose="030F0702030302020204" pitchFamily="66" charset="0"/>
            </a:endParaRPr>
          </a:p>
        </p:txBody>
      </p:sp>
    </p:spTree>
    <p:extLst>
      <p:ext uri="{BB962C8B-B14F-4D97-AF65-F5344CB8AC3E}">
        <p14:creationId xmlns:p14="http://schemas.microsoft.com/office/powerpoint/2010/main" val="2236431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61F1D-06B2-4CEC-9691-133BC09B996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6538056-91DC-4F76-8B7B-F8EC5C7C58DF}"/>
              </a:ext>
            </a:extLst>
          </p:cNvPr>
          <p:cNvSpPr>
            <a:spLocks noGrp="1"/>
          </p:cNvSpPr>
          <p:nvPr>
            <p:ph idx="1"/>
          </p:nvPr>
        </p:nvSpPr>
        <p:spPr/>
        <p:txBody>
          <a:bodyPr>
            <a:normAutofit/>
          </a:bodyPr>
          <a:lstStyle/>
          <a:p>
            <a:r>
              <a:rPr lang="en-US" sz="2100" dirty="0">
                <a:latin typeface="Comic Sans MS" panose="030F0702030302020204" pitchFamily="66" charset="0"/>
              </a:rPr>
              <a:t>You are going to be creating your persuasive writing posters this week!</a:t>
            </a:r>
          </a:p>
          <a:p>
            <a:r>
              <a:rPr lang="en-US" sz="2100" dirty="0">
                <a:latin typeface="Comic Sans MS" panose="030F0702030302020204" pitchFamily="66" charset="0"/>
              </a:rPr>
              <a:t>The first thing you need to do is plan your ideas. </a:t>
            </a:r>
            <a:endParaRPr lang="en-GB" sz="2100" dirty="0">
              <a:latin typeface="Comic Sans MS" panose="030F0702030302020204" pitchFamily="66" charset="0"/>
            </a:endParaRPr>
          </a:p>
        </p:txBody>
      </p:sp>
      <p:pic>
        <p:nvPicPr>
          <p:cNvPr id="6146" name="Picture 2" descr="Plan Illustrations and Clip Art. 424,760 Plan royalty free illustrations,  drawings and graphics available to search from thousands of vector EPS  clipart producers.">
            <a:extLst>
              <a:ext uri="{FF2B5EF4-FFF2-40B4-BE49-F238E27FC236}">
                <a16:creationId xmlns:a16="http://schemas.microsoft.com/office/drawing/2014/main" id="{FBF805BB-5E13-4AC9-9CF1-E2E3ECA8C753}"/>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6453"/>
          <a:stretch/>
        </p:blipFill>
        <p:spPr bwMode="auto">
          <a:xfrm>
            <a:off x="3272458" y="2577134"/>
            <a:ext cx="5647083" cy="3727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22870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AF30D-D1A6-4A8E-AEE4-76CCA69A1014}"/>
              </a:ext>
            </a:extLst>
          </p:cNvPr>
          <p:cNvSpPr>
            <a:spLocks noGrp="1"/>
          </p:cNvSpPr>
          <p:nvPr>
            <p:ph type="title"/>
          </p:nvPr>
        </p:nvSpPr>
        <p:spPr/>
        <p:txBody>
          <a:bodyPr/>
          <a:lstStyle/>
          <a:p>
            <a:r>
              <a:rPr lang="en-US" dirty="0">
                <a:latin typeface="Comic Sans MS" panose="030F0702030302020204" pitchFamily="66" charset="0"/>
              </a:rPr>
              <a:t>Planning Template</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2266FF9-D8BF-4182-8084-2D81A7B41A17}"/>
              </a:ext>
            </a:extLst>
          </p:cNvPr>
          <p:cNvSpPr>
            <a:spLocks noGrp="1"/>
          </p:cNvSpPr>
          <p:nvPr>
            <p:ph idx="1"/>
          </p:nvPr>
        </p:nvSpPr>
        <p:spPr>
          <a:xfrm>
            <a:off x="1097280" y="1845734"/>
            <a:ext cx="5780599" cy="4023360"/>
          </a:xfrm>
        </p:spPr>
        <p:txBody>
          <a:bodyPr>
            <a:normAutofit/>
          </a:bodyPr>
          <a:lstStyle/>
          <a:p>
            <a:r>
              <a:rPr lang="en-US" sz="2100" dirty="0">
                <a:latin typeface="Comic Sans MS" panose="030F0702030302020204" pitchFamily="66" charset="0"/>
              </a:rPr>
              <a:t>You will be looking back at your work from last week and choosing some of your best ideas to include in our plan and final poster.</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051A576C-401C-48CF-9D3D-3BDB63098861}"/>
              </a:ext>
            </a:extLst>
          </p:cNvPr>
          <p:cNvPicPr>
            <a:picLocks noChangeAspect="1"/>
          </p:cNvPicPr>
          <p:nvPr/>
        </p:nvPicPr>
        <p:blipFill rotWithShape="1">
          <a:blip r:embed="rId2"/>
          <a:srcRect l="51766" t="19710" r="17990" b="10870"/>
          <a:stretch/>
        </p:blipFill>
        <p:spPr>
          <a:xfrm>
            <a:off x="6877879" y="0"/>
            <a:ext cx="5314122" cy="6861090"/>
          </a:xfrm>
          <a:prstGeom prst="rect">
            <a:avLst/>
          </a:prstGeom>
        </p:spPr>
      </p:pic>
    </p:spTree>
    <p:extLst>
      <p:ext uri="{BB962C8B-B14F-4D97-AF65-F5344CB8AC3E}">
        <p14:creationId xmlns:p14="http://schemas.microsoft.com/office/powerpoint/2010/main" val="1026068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0284EA-F65C-4A29-B42F-8EB321CE0FEF}"/>
              </a:ext>
            </a:extLst>
          </p:cNvPr>
          <p:cNvPicPr>
            <a:picLocks noChangeAspect="1"/>
          </p:cNvPicPr>
          <p:nvPr/>
        </p:nvPicPr>
        <p:blipFill rotWithShape="1">
          <a:blip r:embed="rId2"/>
          <a:srcRect l="33750" t="17971" r="34130" b="7536"/>
          <a:stretch/>
        </p:blipFill>
        <p:spPr>
          <a:xfrm>
            <a:off x="6927574" y="0"/>
            <a:ext cx="5264426" cy="6867805"/>
          </a:xfrm>
          <a:prstGeom prst="rect">
            <a:avLst/>
          </a:prstGeom>
        </p:spPr>
      </p:pic>
      <p:sp>
        <p:nvSpPr>
          <p:cNvPr id="7" name="Title 6">
            <a:extLst>
              <a:ext uri="{FF2B5EF4-FFF2-40B4-BE49-F238E27FC236}">
                <a16:creationId xmlns:a16="http://schemas.microsoft.com/office/drawing/2014/main" id="{93AB3B2A-A9FC-4ACF-9C80-59E93A891AB4}"/>
              </a:ext>
            </a:extLst>
          </p:cNvPr>
          <p:cNvSpPr>
            <a:spLocks noGrp="1"/>
          </p:cNvSpPr>
          <p:nvPr>
            <p:ph type="title"/>
          </p:nvPr>
        </p:nvSpPr>
        <p:spPr/>
        <p:txBody>
          <a:bodyPr/>
          <a:lstStyle/>
          <a:p>
            <a:r>
              <a:rPr lang="en-US" dirty="0">
                <a:latin typeface="Comic Sans MS" panose="030F0702030302020204" pitchFamily="66" charset="0"/>
              </a:rPr>
              <a:t>Example:</a:t>
            </a:r>
            <a:endParaRPr lang="en-GB" dirty="0">
              <a:latin typeface="Comic Sans MS" panose="030F0702030302020204" pitchFamily="66" charset="0"/>
            </a:endParaRPr>
          </a:p>
        </p:txBody>
      </p:sp>
    </p:spTree>
    <p:extLst>
      <p:ext uri="{BB962C8B-B14F-4D97-AF65-F5344CB8AC3E}">
        <p14:creationId xmlns:p14="http://schemas.microsoft.com/office/powerpoint/2010/main" val="16896872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C3442-1B7D-481F-8B7F-D5F06E01C3AF}"/>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C4D4A97E-F817-4D34-93E0-874AE4281D16}"/>
              </a:ext>
            </a:extLst>
          </p:cNvPr>
          <p:cNvSpPr>
            <a:spLocks noGrp="1"/>
          </p:cNvSpPr>
          <p:nvPr>
            <p:ph idx="1"/>
          </p:nvPr>
        </p:nvSpPr>
        <p:spPr>
          <a:xfrm>
            <a:off x="1097280" y="1845733"/>
            <a:ext cx="5780599" cy="4425857"/>
          </a:xfrm>
        </p:spPr>
        <p:txBody>
          <a:bodyPr>
            <a:normAutofit lnSpcReduction="10000"/>
          </a:bodyPr>
          <a:lstStyle/>
          <a:p>
            <a:r>
              <a:rPr lang="en-US" sz="2100" dirty="0">
                <a:latin typeface="Comic Sans MS" panose="030F0702030302020204" pitchFamily="66" charset="0"/>
              </a:rPr>
              <a:t>Complete the planning template for your own invention using your ideas from the last few lessons.</a:t>
            </a:r>
          </a:p>
          <a:p>
            <a:endParaRPr lang="en-US" sz="2100" dirty="0">
              <a:latin typeface="Comic Sans MS" panose="030F0702030302020204" pitchFamily="66" charset="0"/>
            </a:endParaRPr>
          </a:p>
          <a:p>
            <a:r>
              <a:rPr lang="en-US" sz="2100" b="1" dirty="0">
                <a:solidFill>
                  <a:srgbClr val="FF0000"/>
                </a:solidFill>
                <a:latin typeface="Comic Sans MS" panose="030F0702030302020204" pitchFamily="66" charset="0"/>
              </a:rPr>
              <a:t>Red Pen: </a:t>
            </a:r>
            <a:r>
              <a:rPr lang="en-US" sz="2100" dirty="0">
                <a:solidFill>
                  <a:srgbClr val="FF0000"/>
                </a:solidFill>
                <a:latin typeface="Comic Sans MS" panose="030F0702030302020204" pitchFamily="66" charset="0"/>
              </a:rPr>
              <a:t>think carefully about the vocabulary you have used in your plan. Remember you want to persuade the reader to buy it! Try to boast about your product, e.g.</a:t>
            </a:r>
          </a:p>
          <a:p>
            <a:r>
              <a:rPr lang="en-US" sz="2100" dirty="0">
                <a:solidFill>
                  <a:srgbClr val="FF0000"/>
                </a:solidFill>
                <a:latin typeface="Comic Sans MS" panose="030F0702030302020204" pitchFamily="66" charset="0"/>
              </a:rPr>
              <a:t>‘It is the </a:t>
            </a:r>
            <a:r>
              <a:rPr lang="en-US" sz="2100" b="1" u="sng" dirty="0">
                <a:solidFill>
                  <a:srgbClr val="FF0000"/>
                </a:solidFill>
                <a:latin typeface="Comic Sans MS" panose="030F0702030302020204" pitchFamily="66" charset="0"/>
              </a:rPr>
              <a:t>ideal</a:t>
            </a:r>
            <a:r>
              <a:rPr lang="en-US" sz="2100" dirty="0">
                <a:solidFill>
                  <a:srgbClr val="FF0000"/>
                </a:solidFill>
                <a:latin typeface="Comic Sans MS" panose="030F0702030302020204" pitchFamily="66" charset="0"/>
              </a:rPr>
              <a:t> gadget.’</a:t>
            </a:r>
          </a:p>
          <a:p>
            <a:r>
              <a:rPr lang="en-US" sz="2100" dirty="0">
                <a:solidFill>
                  <a:srgbClr val="FF0000"/>
                </a:solidFill>
                <a:latin typeface="Comic Sans MS" panose="030F0702030302020204" pitchFamily="66" charset="0"/>
              </a:rPr>
              <a:t>‘This </a:t>
            </a:r>
            <a:r>
              <a:rPr lang="en-US" sz="2100" b="1" u="sng" dirty="0">
                <a:solidFill>
                  <a:srgbClr val="FF0000"/>
                </a:solidFill>
                <a:latin typeface="Comic Sans MS" panose="030F0702030302020204" pitchFamily="66" charset="0"/>
              </a:rPr>
              <a:t>essential</a:t>
            </a:r>
            <a:r>
              <a:rPr lang="en-US" sz="2100" dirty="0">
                <a:solidFill>
                  <a:srgbClr val="FF0000"/>
                </a:solidFill>
                <a:latin typeface="Comic Sans MS" panose="030F0702030302020204" pitchFamily="66" charset="0"/>
              </a:rPr>
              <a:t> gadget.’</a:t>
            </a:r>
          </a:p>
          <a:p>
            <a:r>
              <a:rPr lang="en-US" sz="2100" dirty="0">
                <a:solidFill>
                  <a:srgbClr val="FF0000"/>
                </a:solidFill>
                <a:latin typeface="Comic Sans MS" panose="030F0702030302020204" pitchFamily="66" charset="0"/>
              </a:rPr>
              <a:t>‘This gadget will </a:t>
            </a:r>
            <a:r>
              <a:rPr lang="en-US" sz="2100" b="1" u="sng" dirty="0">
                <a:solidFill>
                  <a:srgbClr val="FF0000"/>
                </a:solidFill>
                <a:latin typeface="Comic Sans MS" panose="030F0702030302020204" pitchFamily="66" charset="0"/>
              </a:rPr>
              <a:t>transform</a:t>
            </a:r>
            <a:r>
              <a:rPr lang="en-US" sz="2100" dirty="0">
                <a:solidFill>
                  <a:srgbClr val="FF0000"/>
                </a:solidFill>
                <a:latin typeface="Comic Sans MS" panose="030F0702030302020204" pitchFamily="66" charset="0"/>
              </a:rPr>
              <a:t> your life.’ </a:t>
            </a:r>
            <a:endParaRPr lang="en-GB" sz="21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B7AC7EA1-2B7F-465B-A471-0F7B258C673C}"/>
              </a:ext>
            </a:extLst>
          </p:cNvPr>
          <p:cNvPicPr>
            <a:picLocks noChangeAspect="1"/>
          </p:cNvPicPr>
          <p:nvPr/>
        </p:nvPicPr>
        <p:blipFill rotWithShape="1">
          <a:blip r:embed="rId2"/>
          <a:srcRect l="51766" t="19710" r="17990" b="10870"/>
          <a:stretch/>
        </p:blipFill>
        <p:spPr>
          <a:xfrm>
            <a:off x="6877879" y="0"/>
            <a:ext cx="5314122" cy="6861090"/>
          </a:xfrm>
          <a:prstGeom prst="rect">
            <a:avLst/>
          </a:prstGeom>
        </p:spPr>
      </p:pic>
    </p:spTree>
    <p:extLst>
      <p:ext uri="{BB962C8B-B14F-4D97-AF65-F5344CB8AC3E}">
        <p14:creationId xmlns:p14="http://schemas.microsoft.com/office/powerpoint/2010/main" val="60101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B069-3FEC-427C-BC9B-446C1777F7F0}"/>
              </a:ext>
            </a:extLst>
          </p:cNvPr>
          <p:cNvSpPr>
            <a:spLocks noGrp="1"/>
          </p:cNvSpPr>
          <p:nvPr>
            <p:ph type="ctrTitle"/>
          </p:nvPr>
        </p:nvSpPr>
        <p:spPr/>
        <p:txBody>
          <a:bodyPr>
            <a:normAutofit/>
          </a:bodyPr>
          <a:lstStyle/>
          <a:p>
            <a:r>
              <a:rPr lang="en-US" sz="6000" dirty="0">
                <a:latin typeface="Comic Sans MS" panose="030F0702030302020204" pitchFamily="66" charset="0"/>
              </a:rPr>
              <a:t>Wednesday 30</a:t>
            </a:r>
            <a:r>
              <a:rPr lang="en-US" sz="6000" baseline="30000" dirty="0">
                <a:latin typeface="Comic Sans MS" panose="030F0702030302020204" pitchFamily="66" charset="0"/>
              </a:rPr>
              <a:t>th</a:t>
            </a:r>
            <a:r>
              <a:rPr lang="en-US" sz="6000" dirty="0">
                <a:latin typeface="Comic Sans MS" panose="030F0702030302020204" pitchFamily="66" charset="0"/>
              </a:rPr>
              <a:t> June 2021</a:t>
            </a:r>
            <a:endParaRPr lang="en-GB" sz="6000" dirty="0">
              <a:latin typeface="Comic Sans MS" panose="030F0702030302020204" pitchFamily="66" charset="0"/>
            </a:endParaRPr>
          </a:p>
        </p:txBody>
      </p:sp>
      <p:sp>
        <p:nvSpPr>
          <p:cNvPr id="3" name="Subtitle 2">
            <a:extLst>
              <a:ext uri="{FF2B5EF4-FFF2-40B4-BE49-F238E27FC236}">
                <a16:creationId xmlns:a16="http://schemas.microsoft.com/office/drawing/2014/main" id="{26EE0D8F-628A-4FD4-9789-949232A5A31A}"/>
              </a:ext>
            </a:extLst>
          </p:cNvPr>
          <p:cNvSpPr>
            <a:spLocks noGrp="1"/>
          </p:cNvSpPr>
          <p:nvPr>
            <p:ph type="subTitle" idx="1"/>
          </p:nvPr>
        </p:nvSpPr>
        <p:spPr>
          <a:xfrm>
            <a:off x="1100051" y="4455621"/>
            <a:ext cx="10058400" cy="1855532"/>
          </a:xfrm>
        </p:spPr>
        <p:txBody>
          <a:bodyPr>
            <a:normAutofit lnSpcReduction="10000"/>
          </a:bodyPr>
          <a:lstStyle/>
          <a:p>
            <a:r>
              <a:rPr lang="en-US" cap="none" dirty="0">
                <a:latin typeface="Comic Sans MS" panose="030F0702030302020204" pitchFamily="66" charset="0"/>
              </a:rPr>
              <a:t>LO: to write with purpose</a:t>
            </a:r>
          </a:p>
          <a:p>
            <a:r>
              <a:rPr lang="en-US" cap="none" dirty="0">
                <a:latin typeface="Comic Sans MS" panose="030F0702030302020204" pitchFamily="66" charset="0"/>
              </a:rPr>
              <a:t>      to use imaginative description</a:t>
            </a:r>
          </a:p>
          <a:p>
            <a:r>
              <a:rPr lang="en-US" cap="none" dirty="0">
                <a:latin typeface="Comic Sans MS" panose="030F0702030302020204" pitchFamily="66" charset="0"/>
              </a:rPr>
              <a:t>      to use sentences appropriately </a:t>
            </a:r>
          </a:p>
          <a:p>
            <a:r>
              <a:rPr lang="en-US" cap="none" dirty="0">
                <a:latin typeface="Comic Sans MS" panose="030F0702030302020204" pitchFamily="66" charset="0"/>
              </a:rPr>
              <a:t>C: Persuasive Writing</a:t>
            </a:r>
            <a:endParaRPr lang="en-GB" cap="none" dirty="0">
              <a:latin typeface="Comic Sans MS" panose="030F0702030302020204" pitchFamily="66" charset="0"/>
            </a:endParaRPr>
          </a:p>
        </p:txBody>
      </p:sp>
    </p:spTree>
    <p:extLst>
      <p:ext uri="{BB962C8B-B14F-4D97-AF65-F5344CB8AC3E}">
        <p14:creationId xmlns:p14="http://schemas.microsoft.com/office/powerpoint/2010/main" val="363846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10A8D7-FB64-43F7-9AFC-B624780291BB}"/>
              </a:ext>
            </a:extLst>
          </p:cNvPr>
          <p:cNvSpPr>
            <a:spLocks noGrp="1"/>
          </p:cNvSpPr>
          <p:nvPr>
            <p:ph idx="1"/>
          </p:nvPr>
        </p:nvSpPr>
        <p:spPr>
          <a:xfrm>
            <a:off x="1066800" y="444317"/>
            <a:ext cx="10058400" cy="4023360"/>
          </a:xfrm>
        </p:spPr>
        <p:txBody>
          <a:bodyPr>
            <a:normAutofit/>
          </a:bodyPr>
          <a:lstStyle/>
          <a:p>
            <a:pPr algn="ctr"/>
            <a:r>
              <a:rPr lang="en-US" sz="2100" dirty="0">
                <a:latin typeface="Comic Sans MS" panose="030F0702030302020204" pitchFamily="66" charset="0"/>
              </a:rPr>
              <a:t>You will be creating your persuasive writing poster over the next 2 lessons. </a:t>
            </a:r>
          </a:p>
          <a:p>
            <a:pPr algn="ctr"/>
            <a:r>
              <a:rPr lang="en-US" sz="2100" dirty="0">
                <a:latin typeface="Comic Sans MS" panose="030F0702030302020204" pitchFamily="66" charset="0"/>
              </a:rPr>
              <a:t>You will be doing this over a double page spread, just like we have been doing in Geography!</a:t>
            </a:r>
            <a:endParaRPr lang="en-GB" sz="2100" dirty="0">
              <a:latin typeface="Comic Sans MS" panose="030F0702030302020204" pitchFamily="66" charset="0"/>
            </a:endParaRPr>
          </a:p>
        </p:txBody>
      </p:sp>
      <p:pic>
        <p:nvPicPr>
          <p:cNvPr id="7170" name="Picture 2" descr="Anglo-Saxon double-page spreads! - Great Rollright CofE Primary School">
            <a:extLst>
              <a:ext uri="{FF2B5EF4-FFF2-40B4-BE49-F238E27FC236}">
                <a16:creationId xmlns:a16="http://schemas.microsoft.com/office/drawing/2014/main" id="{8D3042DC-AD72-4A58-ACDB-DF24363763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11" y="1845734"/>
            <a:ext cx="5805828" cy="435437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The Power of a Double Page Spread – Miss Stanley&amp;#39;s Den">
            <a:extLst>
              <a:ext uri="{FF2B5EF4-FFF2-40B4-BE49-F238E27FC236}">
                <a16:creationId xmlns:a16="http://schemas.microsoft.com/office/drawing/2014/main" id="{1E33BA0F-D868-4881-AB7F-865567858D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845734"/>
            <a:ext cx="5805828" cy="4354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77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ECF0B-A5B8-427B-8D7E-8D4452F6FC22}"/>
              </a:ext>
            </a:extLst>
          </p:cNvPr>
          <p:cNvSpPr>
            <a:spLocks noGrp="1"/>
          </p:cNvSpPr>
          <p:nvPr>
            <p:ph type="title"/>
          </p:nvPr>
        </p:nvSpPr>
        <p:spPr/>
        <p:txBody>
          <a:bodyPr>
            <a:normAutofit/>
          </a:bodyPr>
          <a:lstStyle/>
          <a:p>
            <a:r>
              <a:rPr lang="en-US" sz="5400" dirty="0">
                <a:latin typeface="Comic Sans MS" panose="030F0702030302020204" pitchFamily="66" charset="0"/>
              </a:rPr>
              <a:t>My Example</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673F9A2-E212-431A-BD3E-AF77261BBFCC}"/>
              </a:ext>
            </a:extLst>
          </p:cNvPr>
          <p:cNvSpPr>
            <a:spLocks noGrp="1"/>
          </p:cNvSpPr>
          <p:nvPr>
            <p:ph idx="1"/>
          </p:nvPr>
        </p:nvSpPr>
        <p:spPr/>
        <p:txBody>
          <a:bodyPr>
            <a:normAutofit/>
          </a:bodyPr>
          <a:lstStyle/>
          <a:p>
            <a:r>
              <a:rPr lang="en-US" sz="2100" dirty="0">
                <a:latin typeface="Comic Sans MS" panose="030F0702030302020204" pitchFamily="66" charset="0"/>
              </a:rPr>
              <a:t>What features of persuasive writing can you identify?</a:t>
            </a:r>
          </a:p>
          <a:p>
            <a:r>
              <a:rPr lang="en-US" sz="2100" dirty="0">
                <a:latin typeface="Comic Sans MS" panose="030F0702030302020204" pitchFamily="66" charset="0"/>
              </a:rPr>
              <a:t>What do you like about my poster? What could I do to improve? </a:t>
            </a:r>
          </a:p>
          <a:p>
            <a:endParaRPr lang="en-US" sz="2100" dirty="0">
              <a:latin typeface="Comic Sans MS" panose="030F0702030302020204" pitchFamily="66" charset="0"/>
            </a:endParaRPr>
          </a:p>
          <a:p>
            <a:r>
              <a:rPr lang="en-US" sz="2100" dirty="0">
                <a:latin typeface="Comic Sans MS" panose="030F0702030302020204" pitchFamily="66" charset="0"/>
              </a:rPr>
              <a:t>Are there any words or phrases you want to magpie? </a:t>
            </a:r>
          </a:p>
          <a:p>
            <a:r>
              <a:rPr lang="en-US" sz="2100" dirty="0">
                <a:latin typeface="Comic Sans MS" panose="030F0702030302020204" pitchFamily="66" charset="0"/>
              </a:rPr>
              <a:t>Jot them down!</a:t>
            </a:r>
            <a:endParaRPr lang="en-GB" sz="2100" dirty="0">
              <a:latin typeface="Comic Sans MS" panose="030F0702030302020204" pitchFamily="66" charset="0"/>
            </a:endParaRPr>
          </a:p>
        </p:txBody>
      </p:sp>
      <p:pic>
        <p:nvPicPr>
          <p:cNvPr id="8194" name="Picture 2" descr="What Went Well / Even Better If School Feedback Stickers x 56 - Primary  Teaching Services: Amazon.co.uk: Office Products">
            <a:extLst>
              <a:ext uri="{FF2B5EF4-FFF2-40B4-BE49-F238E27FC236}">
                <a16:creationId xmlns:a16="http://schemas.microsoft.com/office/drawing/2014/main" id="{C7B13ECE-CCAC-402A-B4A5-C2D5A9B5DBD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66709" y="2554356"/>
            <a:ext cx="3725291" cy="3755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683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Pie 2.jpg">
            <a:extLst>
              <a:ext uri="{FF2B5EF4-FFF2-40B4-BE49-F238E27FC236}">
                <a16:creationId xmlns:a16="http://schemas.microsoft.com/office/drawing/2014/main" id="{0A6D9BA9-8565-48BA-8177-DD0101E7D7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4">
            <a:extLst>
              <a:ext uri="{FF2B5EF4-FFF2-40B4-BE49-F238E27FC236}">
                <a16:creationId xmlns:a16="http://schemas.microsoft.com/office/drawing/2014/main" id="{FA1D1B43-F8C7-43A9-B683-298F14BBBBE1}"/>
              </a:ext>
            </a:extLst>
          </p:cNvPr>
          <p:cNvSpPr txBox="1">
            <a:spLocks noChangeArrowheads="1"/>
          </p:cNvSpPr>
          <p:nvPr/>
        </p:nvSpPr>
        <p:spPr bwMode="auto">
          <a:xfrm>
            <a:off x="1524000" y="2997200"/>
            <a:ext cx="6566451" cy="279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a:lnSpc>
                <a:spcPct val="93000"/>
              </a:lnSpc>
              <a:buClr>
                <a:srgbClr val="000000"/>
              </a:buClr>
              <a:buSzPct val="100000"/>
              <a:buFont typeface="Times New Roman" panose="02020603050405020304" pitchFamily="18" charset="0"/>
              <a:buNone/>
            </a:pPr>
            <a:r>
              <a:rPr lang="en-GB" altLang="en-US" sz="2100" b="1" dirty="0">
                <a:latin typeface="Comic Sans MS" panose="030F0702030302020204" pitchFamily="66" charset="0"/>
              </a:rPr>
              <a:t>Buy now – the new 'Multi-purpose Spy Key Ring'</a:t>
            </a:r>
            <a:endParaRPr lang="en-US" altLang="en-US" sz="2100" dirty="0">
              <a:latin typeface="Comic Sans MS" panose="030F0702030302020204" pitchFamily="66" charset="0"/>
            </a:endParaRPr>
          </a:p>
          <a:p>
            <a:pPr eaLnBrk="1">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 </a:t>
            </a:r>
            <a:endParaRPr lang="en-US" altLang="en-US" sz="2100" dirty="0">
              <a:latin typeface="Comic Sans MS" panose="030F0702030302020204" pitchFamily="66" charset="0"/>
            </a:endParaRPr>
          </a:p>
          <a:p>
            <a:pPr eaLnBrk="1">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Have you ever been captured whilst spying? Do you run the risk of your enemies finding you out? Are you a spy in need of a helping hand? If so, buy this Multi-purpose Spy Key Ring and all your troubles will be left behind.</a:t>
            </a:r>
            <a:endParaRPr lang="en-US" altLang="en-US" sz="2100" dirty="0">
              <a:latin typeface="Comic Sans MS" panose="030F0702030302020204" pitchFamily="66" charset="0"/>
            </a:endParaRPr>
          </a:p>
          <a:p>
            <a:pPr eaLnBrk="1">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	</a:t>
            </a:r>
            <a:endParaRPr lang="en-US" altLang="en-US" sz="2100" dirty="0">
              <a:latin typeface="Comic Sans MS" panose="030F0702030302020204" pitchFamily="66" charset="0"/>
            </a:endParaRPr>
          </a:p>
          <a:p>
            <a:pPr eaLnBrk="1">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Pie 2.jpg">
            <a:extLst>
              <a:ext uri="{FF2B5EF4-FFF2-40B4-BE49-F238E27FC236}">
                <a16:creationId xmlns:a16="http://schemas.microsoft.com/office/drawing/2014/main" id="{EF55E1A3-8FB6-4FA8-9062-D2D7347400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4">
            <a:extLst>
              <a:ext uri="{FF2B5EF4-FFF2-40B4-BE49-F238E27FC236}">
                <a16:creationId xmlns:a16="http://schemas.microsoft.com/office/drawing/2014/main" id="{CF5817AE-D630-48F2-B0B5-49A04187A8DF}"/>
              </a:ext>
            </a:extLst>
          </p:cNvPr>
          <p:cNvSpPr txBox="1">
            <a:spLocks noChangeArrowheads="1"/>
          </p:cNvSpPr>
          <p:nvPr/>
        </p:nvSpPr>
        <p:spPr bwMode="auto">
          <a:xfrm>
            <a:off x="1524000" y="2534479"/>
            <a:ext cx="6457121" cy="4600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The Multi-purpose Spy Key Ring is the latest gadget created by Smithers at the Covert Weapons Section of MI6. This is the updated version of the famous Stun Grenade Key Ring as used by Alex Rider, the spy that even James Bond feared. This new version has been fully upgraded to include:</a:t>
            </a:r>
          </a:p>
          <a:p>
            <a:pPr eaLnBrk="1">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a:p>
            <a:pPr eaLnBrk="1">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explosive light burst that will stun but never kill;</a:t>
            </a:r>
            <a:endParaRPr lang="en-US" altLang="en-US" sz="2100" dirty="0">
              <a:latin typeface="Comic Sans MS" panose="030F0702030302020204" pitchFamily="66" charset="0"/>
            </a:endParaRPr>
          </a:p>
          <a:p>
            <a:pPr eaLnBrk="1">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laser light that cuts through all known metals;</a:t>
            </a:r>
            <a:endParaRPr lang="en-US" altLang="en-US" sz="2100" dirty="0">
              <a:latin typeface="Comic Sans MS" panose="030F0702030302020204" pitchFamily="66" charset="0"/>
            </a:endParaRPr>
          </a:p>
          <a:p>
            <a:pPr eaLnBrk="1">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bug finder to check that you are not being spied upon;</a:t>
            </a:r>
            <a:endParaRPr lang="en-US" altLang="en-US" sz="2100" dirty="0">
              <a:latin typeface="Comic Sans MS" panose="030F0702030302020204" pitchFamily="66" charset="0"/>
            </a:endParaRPr>
          </a:p>
          <a:p>
            <a:pPr eaLnBrk="1">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an amazing listening device;</a:t>
            </a:r>
            <a:endParaRPr lang="en-US" altLang="en-US" sz="2100" dirty="0">
              <a:latin typeface="Comic Sans MS" panose="030F0702030302020204" pitchFamily="66" charset="0"/>
            </a:endParaRPr>
          </a:p>
          <a:p>
            <a:pPr eaLnBrk="1">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plus the latest smoke bomb technology. 	</a:t>
            </a:r>
            <a:endParaRPr lang="en-US" altLang="en-US" sz="2100" dirty="0">
              <a:latin typeface="Comic Sans MS" panose="030F0702030302020204" pitchFamily="66" charset="0"/>
            </a:endParaRPr>
          </a:p>
          <a:p>
            <a:pPr eaLnBrk="1">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8255ED-9BB0-456E-8242-BF7F6A022239}"/>
              </a:ext>
            </a:extLst>
          </p:cNvPr>
          <p:cNvSpPr>
            <a:spLocks noGrp="1"/>
          </p:cNvSpPr>
          <p:nvPr>
            <p:ph idx="1"/>
          </p:nvPr>
        </p:nvSpPr>
        <p:spPr>
          <a:xfrm>
            <a:off x="1186733" y="305168"/>
            <a:ext cx="10058400" cy="4023360"/>
          </a:xfrm>
        </p:spPr>
        <p:txBody>
          <a:bodyPr>
            <a:normAutofit/>
          </a:bodyPr>
          <a:lstStyle/>
          <a:p>
            <a:pPr algn="ctr"/>
            <a:r>
              <a:rPr lang="en-US" sz="2100" dirty="0">
                <a:latin typeface="Comic Sans MS" panose="030F0702030302020204" pitchFamily="66" charset="0"/>
              </a:rPr>
              <a:t>You will have the rest of this lesson and some of tomorrow’s lesson to complete your posters so there is no need to rush! </a:t>
            </a:r>
          </a:p>
          <a:p>
            <a:pPr algn="ctr"/>
            <a:r>
              <a:rPr lang="en-US" sz="2100" dirty="0">
                <a:latin typeface="Comic Sans MS" panose="030F0702030302020204" pitchFamily="66" charset="0"/>
              </a:rPr>
              <a:t>Your priority is the writing, </a:t>
            </a:r>
            <a:r>
              <a:rPr lang="en-US" sz="2100" i="1" dirty="0">
                <a:latin typeface="Comic Sans MS" panose="030F0702030302020204" pitchFamily="66" charset="0"/>
              </a:rPr>
              <a:t>but</a:t>
            </a:r>
            <a:r>
              <a:rPr lang="en-US" sz="2100" dirty="0">
                <a:latin typeface="Comic Sans MS" panose="030F0702030302020204" pitchFamily="66" charset="0"/>
              </a:rPr>
              <a:t> you are allowed to draw diagrams and pictures! You can also split the writing into boxes etc. </a:t>
            </a:r>
          </a:p>
          <a:p>
            <a:pPr algn="ctr"/>
            <a:endParaRPr lang="en-US" sz="2100" dirty="0">
              <a:latin typeface="Comic Sans MS" panose="030F0702030302020204" pitchFamily="66" charset="0"/>
            </a:endParaRPr>
          </a:p>
        </p:txBody>
      </p:sp>
      <p:pic>
        <p:nvPicPr>
          <p:cNvPr id="13314" name="Picture 2" descr="WW2 double page spreads - Great Rollright CofE Primary School">
            <a:extLst>
              <a:ext uri="{FF2B5EF4-FFF2-40B4-BE49-F238E27FC236}">
                <a16:creationId xmlns:a16="http://schemas.microsoft.com/office/drawing/2014/main" id="{E6362F55-B8F1-45A5-B5FC-60894D105E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461" y="1878495"/>
            <a:ext cx="5870714" cy="4403035"/>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Emma Stanley 🙋🏻‍♀️ on Twitter: &amp;quot;These were the last ones my class did.  Science ones on the circulatory system. Also more on my blog -  https://t.co/xlt0cwLpoY #edutwitter #education #english #writing  https://t.co/GCKKssc2sd… https://t.co/HrFUrHU0hY&amp;quot;">
            <a:extLst>
              <a:ext uri="{FF2B5EF4-FFF2-40B4-BE49-F238E27FC236}">
                <a16:creationId xmlns:a16="http://schemas.microsoft.com/office/drawing/2014/main" id="{0AE17D01-F36E-497E-B380-7492518BB6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878495"/>
            <a:ext cx="5870713" cy="4403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099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82433-01EA-48F7-A753-49055934EB0F}"/>
              </a:ext>
            </a:extLst>
          </p:cNvPr>
          <p:cNvSpPr>
            <a:spLocks noGrp="1"/>
          </p:cNvSpPr>
          <p:nvPr>
            <p:ph type="title"/>
          </p:nvPr>
        </p:nvSpPr>
        <p:spPr/>
        <p:txBody>
          <a:bodyPr>
            <a:normAutofit/>
          </a:bodyPr>
          <a:lstStyle/>
          <a:p>
            <a:r>
              <a:rPr lang="en-US" sz="5400" dirty="0">
                <a:latin typeface="Comic Sans MS" panose="030F0702030302020204" pitchFamily="66" charset="0"/>
              </a:rPr>
              <a:t>Checklist </a:t>
            </a:r>
            <a:endParaRPr lang="en-GB" sz="5400" dirty="0">
              <a:latin typeface="Comic Sans MS" panose="030F0702030302020204" pitchFamily="66" charset="0"/>
            </a:endParaRPr>
          </a:p>
        </p:txBody>
      </p:sp>
      <p:pic>
        <p:nvPicPr>
          <p:cNvPr id="4" name="Picture 3">
            <a:extLst>
              <a:ext uri="{FF2B5EF4-FFF2-40B4-BE49-F238E27FC236}">
                <a16:creationId xmlns:a16="http://schemas.microsoft.com/office/drawing/2014/main" id="{4A4B1288-1B0B-4C92-B6AA-4A0214CFE8A7}"/>
              </a:ext>
            </a:extLst>
          </p:cNvPr>
          <p:cNvPicPr>
            <a:picLocks noChangeAspect="1"/>
          </p:cNvPicPr>
          <p:nvPr/>
        </p:nvPicPr>
        <p:blipFill rotWithShape="1">
          <a:blip r:embed="rId2"/>
          <a:srcRect l="18831" t="25333" r="22554" b="11015"/>
          <a:stretch/>
        </p:blipFill>
        <p:spPr>
          <a:xfrm>
            <a:off x="2553362" y="1816874"/>
            <a:ext cx="7146236" cy="4365266"/>
          </a:xfrm>
          <a:prstGeom prst="rect">
            <a:avLst/>
          </a:prstGeom>
        </p:spPr>
      </p:pic>
    </p:spTree>
    <p:extLst>
      <p:ext uri="{BB962C8B-B14F-4D97-AF65-F5344CB8AC3E}">
        <p14:creationId xmlns:p14="http://schemas.microsoft.com/office/powerpoint/2010/main" val="3226869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0CB71-D4DD-421C-846B-6F56D54AAA60}"/>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566E15E-E58D-4889-92B1-CB1FE7F59678}"/>
              </a:ext>
            </a:extLst>
          </p:cNvPr>
          <p:cNvSpPr>
            <a:spLocks noGrp="1"/>
          </p:cNvSpPr>
          <p:nvPr>
            <p:ph idx="1"/>
          </p:nvPr>
        </p:nvSpPr>
        <p:spPr/>
        <p:txBody>
          <a:bodyPr>
            <a:normAutofit/>
          </a:bodyPr>
          <a:lstStyle/>
          <a:p>
            <a:r>
              <a:rPr lang="en-US" sz="2100" dirty="0">
                <a:latin typeface="Comic Sans MS" panose="030F0702030302020204" pitchFamily="66" charset="0"/>
              </a:rPr>
              <a:t>Start creating your persuasive writing poster!</a:t>
            </a:r>
          </a:p>
          <a:p>
            <a:pPr marL="0" indent="0">
              <a:buNone/>
            </a:pPr>
            <a:endParaRPr lang="en-US" sz="2100" b="1" dirty="0">
              <a:latin typeface="Comic Sans MS" panose="030F0702030302020204" pitchFamily="66" charset="0"/>
            </a:endParaRPr>
          </a:p>
          <a:p>
            <a:r>
              <a:rPr lang="en-US" sz="2100" b="1" dirty="0">
                <a:solidFill>
                  <a:srgbClr val="FF0000"/>
                </a:solidFill>
                <a:latin typeface="Comic Sans MS" panose="030F0702030302020204" pitchFamily="66" charset="0"/>
              </a:rPr>
              <a:t>Red Pen: </a:t>
            </a:r>
            <a:r>
              <a:rPr lang="en-US" sz="2100" dirty="0">
                <a:solidFill>
                  <a:srgbClr val="FF0000"/>
                </a:solidFill>
                <a:latin typeface="Comic Sans MS" panose="030F0702030302020204" pitchFamily="66" charset="0"/>
              </a:rPr>
              <a:t>look back at the checklist; have you included everything on the checklist? Is there anything else you need to include? Try to add it into your poster. </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778411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CA01F-38C1-48C5-8F8F-CA38692FBFED}"/>
              </a:ext>
            </a:extLst>
          </p:cNvPr>
          <p:cNvSpPr>
            <a:spLocks noGrp="1"/>
          </p:cNvSpPr>
          <p:nvPr>
            <p:ph type="ctrTitle"/>
          </p:nvPr>
        </p:nvSpPr>
        <p:spPr/>
        <p:txBody>
          <a:bodyPr>
            <a:normAutofit/>
          </a:bodyPr>
          <a:lstStyle/>
          <a:p>
            <a:r>
              <a:rPr lang="en-US" sz="7200" dirty="0">
                <a:latin typeface="Comic Sans MS" panose="030F0702030302020204" pitchFamily="66" charset="0"/>
              </a:rPr>
              <a:t>Thursday 1</a:t>
            </a:r>
            <a:r>
              <a:rPr lang="en-US" sz="7200" baseline="30000" dirty="0">
                <a:latin typeface="Comic Sans MS" panose="030F0702030302020204" pitchFamily="66" charset="0"/>
              </a:rPr>
              <a:t>st</a:t>
            </a:r>
            <a:r>
              <a:rPr lang="en-US" sz="7200" dirty="0">
                <a:latin typeface="Comic Sans MS" panose="030F0702030302020204" pitchFamily="66" charset="0"/>
              </a:rPr>
              <a:t> June 2021</a:t>
            </a:r>
            <a:endParaRPr lang="en-GB" sz="7200" dirty="0">
              <a:latin typeface="Comic Sans MS" panose="030F0702030302020204" pitchFamily="66" charset="0"/>
            </a:endParaRPr>
          </a:p>
        </p:txBody>
      </p:sp>
      <p:sp>
        <p:nvSpPr>
          <p:cNvPr id="3" name="Subtitle 2">
            <a:extLst>
              <a:ext uri="{FF2B5EF4-FFF2-40B4-BE49-F238E27FC236}">
                <a16:creationId xmlns:a16="http://schemas.microsoft.com/office/drawing/2014/main" id="{E810923A-9E0D-44BC-B021-D25DBB30C6AB}"/>
              </a:ext>
            </a:extLst>
          </p:cNvPr>
          <p:cNvSpPr>
            <a:spLocks noGrp="1"/>
          </p:cNvSpPr>
          <p:nvPr>
            <p:ph type="subTitle" idx="1"/>
          </p:nvPr>
        </p:nvSpPr>
        <p:spPr>
          <a:xfrm>
            <a:off x="1100051" y="4455621"/>
            <a:ext cx="10058400" cy="1801744"/>
          </a:xfrm>
        </p:spPr>
        <p:txBody>
          <a:bodyPr>
            <a:normAutofit fontScale="92500" lnSpcReduction="10000"/>
          </a:bodyPr>
          <a:lstStyle/>
          <a:p>
            <a:r>
              <a:rPr lang="en-US" cap="none" dirty="0">
                <a:latin typeface="Comic Sans MS" panose="030F0702030302020204" pitchFamily="66" charset="0"/>
              </a:rPr>
              <a:t>LO: to write with purpose</a:t>
            </a:r>
          </a:p>
          <a:p>
            <a:r>
              <a:rPr lang="en-US" cap="none" dirty="0">
                <a:latin typeface="Comic Sans MS" panose="030F0702030302020204" pitchFamily="66" charset="0"/>
              </a:rPr>
              <a:t>      to use imaginative description</a:t>
            </a:r>
          </a:p>
          <a:p>
            <a:r>
              <a:rPr lang="en-US" cap="none" dirty="0">
                <a:latin typeface="Comic Sans MS" panose="030F0702030302020204" pitchFamily="66" charset="0"/>
              </a:rPr>
              <a:t>      to use sentences appropriately</a:t>
            </a:r>
          </a:p>
          <a:p>
            <a:r>
              <a:rPr lang="en-US" cap="none" dirty="0">
                <a:latin typeface="Comic Sans MS" panose="030F0702030302020204" pitchFamily="66" charset="0"/>
              </a:rPr>
              <a:t>C: Persuasive Writing</a:t>
            </a:r>
            <a:endParaRPr lang="en-GB" cap="none" dirty="0">
              <a:latin typeface="Comic Sans MS" panose="030F0702030302020204" pitchFamily="66" charset="0"/>
            </a:endParaRPr>
          </a:p>
        </p:txBody>
      </p:sp>
    </p:spTree>
    <p:extLst>
      <p:ext uri="{BB962C8B-B14F-4D97-AF65-F5344CB8AC3E}">
        <p14:creationId xmlns:p14="http://schemas.microsoft.com/office/powerpoint/2010/main" val="28860835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E61B-57E9-4FF1-9434-45C08BBFFA31}"/>
              </a:ext>
            </a:extLst>
          </p:cNvPr>
          <p:cNvSpPr>
            <a:spLocks noGrp="1"/>
          </p:cNvSpPr>
          <p:nvPr>
            <p:ph type="title"/>
          </p:nvPr>
        </p:nvSpPr>
        <p:spPr/>
        <p:txBody>
          <a:bodyPr>
            <a:normAutofit/>
          </a:bodyPr>
          <a:lstStyle/>
          <a:p>
            <a:r>
              <a:rPr lang="en-US" sz="5400" dirty="0">
                <a:latin typeface="Comic Sans MS" panose="030F0702030302020204" pitchFamily="66" charset="0"/>
              </a:rPr>
              <a:t>Starter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7A216294-A50D-4A3A-AC2B-8A69ED107F31}"/>
              </a:ext>
            </a:extLst>
          </p:cNvPr>
          <p:cNvSpPr>
            <a:spLocks noGrp="1"/>
          </p:cNvSpPr>
          <p:nvPr>
            <p:ph idx="1"/>
          </p:nvPr>
        </p:nvSpPr>
        <p:spPr/>
        <p:txBody>
          <a:bodyPr>
            <a:normAutofit/>
          </a:bodyPr>
          <a:lstStyle/>
          <a:p>
            <a:r>
              <a:rPr lang="en-US" sz="2100" dirty="0">
                <a:latin typeface="Comic Sans MS" panose="030F0702030302020204" pitchFamily="66" charset="0"/>
              </a:rPr>
              <a:t>Look back at your work from yesterday – look at the highlighting and checklist and read your marking comment.</a:t>
            </a:r>
          </a:p>
          <a:p>
            <a:endParaRPr lang="en-US" sz="2100" dirty="0">
              <a:latin typeface="Comic Sans MS" panose="030F0702030302020204" pitchFamily="66" charset="0"/>
            </a:endParaRPr>
          </a:p>
          <a:p>
            <a:r>
              <a:rPr lang="en-US" sz="2100" dirty="0">
                <a:latin typeface="Comic Sans MS" panose="030F0702030302020204" pitchFamily="66" charset="0"/>
              </a:rPr>
              <a:t>What have you done well?</a:t>
            </a:r>
          </a:p>
          <a:p>
            <a:r>
              <a:rPr lang="en-US" sz="2100" dirty="0">
                <a:latin typeface="Comic Sans MS" panose="030F0702030302020204" pitchFamily="66" charset="0"/>
              </a:rPr>
              <a:t>What do you need to improve?</a:t>
            </a:r>
          </a:p>
          <a:p>
            <a:endParaRPr lang="en-US" sz="2100" dirty="0">
              <a:latin typeface="Comic Sans MS" panose="030F0702030302020204" pitchFamily="66" charset="0"/>
            </a:endParaRPr>
          </a:p>
          <a:p>
            <a:r>
              <a:rPr lang="en-US" sz="2100" dirty="0">
                <a:latin typeface="Comic Sans MS" panose="030F0702030302020204" pitchFamily="66" charset="0"/>
              </a:rPr>
              <a:t>Tell an adult what you are going to do to improve your work today!</a:t>
            </a:r>
            <a:endParaRPr lang="en-GB" sz="2100" dirty="0">
              <a:latin typeface="Comic Sans MS" panose="030F0702030302020204" pitchFamily="66" charset="0"/>
            </a:endParaRPr>
          </a:p>
        </p:txBody>
      </p:sp>
      <p:pic>
        <p:nvPicPr>
          <p:cNvPr id="4" name="Picture 2" descr="What Went Well / Even Better If School Feedback Stickers x 56 - Primary  Teaching Services: Amazon.co.uk: Office Products">
            <a:extLst>
              <a:ext uri="{FF2B5EF4-FFF2-40B4-BE49-F238E27FC236}">
                <a16:creationId xmlns:a16="http://schemas.microsoft.com/office/drawing/2014/main" id="{293EA7E7-CBC0-4A01-B40C-B747703E1CBB}"/>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646664" y="2017643"/>
            <a:ext cx="2545336" cy="2566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1653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7F46F-F481-4DDD-9457-53F71154226F}"/>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22ED820-11E2-4846-8099-A558640FDB1D}"/>
              </a:ext>
            </a:extLst>
          </p:cNvPr>
          <p:cNvSpPr>
            <a:spLocks noGrp="1"/>
          </p:cNvSpPr>
          <p:nvPr>
            <p:ph idx="1"/>
          </p:nvPr>
        </p:nvSpPr>
        <p:spPr/>
        <p:txBody>
          <a:bodyPr>
            <a:normAutofit/>
          </a:bodyPr>
          <a:lstStyle/>
          <a:p>
            <a:r>
              <a:rPr lang="en-US" sz="2100" dirty="0">
                <a:latin typeface="Comic Sans MS" panose="030F0702030302020204" pitchFamily="66" charset="0"/>
              </a:rPr>
              <a:t>Finish writing your persuasive posters today, using your marking feedback to help you improve. </a:t>
            </a:r>
          </a:p>
          <a:p>
            <a:endParaRPr lang="en-US"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look back at the checklist; have you included everything on the checklist? Is there anything else you need to include? Try to add it into your poster!</a:t>
            </a:r>
          </a:p>
          <a:p>
            <a:endParaRPr lang="en-GB" sz="2100" dirty="0">
              <a:solidFill>
                <a:srgbClr val="FF0000"/>
              </a:solidFill>
              <a:latin typeface="Comic Sans MS" panose="030F0702030302020204" pitchFamily="66" charset="0"/>
            </a:endParaRPr>
          </a:p>
          <a:p>
            <a:r>
              <a:rPr lang="en-US" sz="2100" dirty="0">
                <a:solidFill>
                  <a:srgbClr val="FF0000"/>
                </a:solidFill>
                <a:latin typeface="Comic Sans MS" panose="030F0702030302020204" pitchFamily="66" charset="0"/>
              </a:rPr>
              <a:t>Read your work to an adult. Have you persuaded them to buy their product? Why/why not? What do you need to do to persuade them? Are there better, more effective word choices you could have used? </a:t>
            </a:r>
            <a:endParaRPr lang="en-GB" sz="21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036330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A81D0-73C0-477C-9459-840DEC194168}"/>
              </a:ext>
            </a:extLst>
          </p:cNvPr>
          <p:cNvSpPr>
            <a:spLocks noGrp="1"/>
          </p:cNvSpPr>
          <p:nvPr>
            <p:ph type="title"/>
          </p:nvPr>
        </p:nvSpPr>
        <p:spPr/>
        <p:txBody>
          <a:bodyPr>
            <a:normAutofit/>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802DCD5-46A4-4335-97BA-7326BE867BC3}"/>
              </a:ext>
            </a:extLst>
          </p:cNvPr>
          <p:cNvSpPr>
            <a:spLocks noGrp="1"/>
          </p:cNvSpPr>
          <p:nvPr>
            <p:ph idx="1"/>
          </p:nvPr>
        </p:nvSpPr>
        <p:spPr/>
        <p:txBody>
          <a:bodyPr>
            <a:normAutofit/>
          </a:bodyPr>
          <a:lstStyle/>
          <a:p>
            <a:r>
              <a:rPr lang="en-US" sz="2100" dirty="0">
                <a:latin typeface="Comic Sans MS" panose="030F0702030302020204" pitchFamily="66" charset="0"/>
              </a:rPr>
              <a:t>Present your posters to an adult.</a:t>
            </a:r>
          </a:p>
          <a:p>
            <a:endParaRPr lang="en-US" sz="2100" dirty="0">
              <a:latin typeface="Comic Sans MS" panose="030F0702030302020204" pitchFamily="66" charset="0"/>
            </a:endParaRPr>
          </a:p>
          <a:p>
            <a:r>
              <a:rPr lang="en-US" sz="2100" dirty="0">
                <a:latin typeface="Comic Sans MS" panose="030F0702030302020204" pitchFamily="66" charset="0"/>
              </a:rPr>
              <a:t>Ask them:</a:t>
            </a:r>
          </a:p>
          <a:p>
            <a:r>
              <a:rPr lang="en-US" sz="2100" dirty="0">
                <a:latin typeface="Comic Sans MS" panose="030F0702030302020204" pitchFamily="66" charset="0"/>
              </a:rPr>
              <a:t>- would you buy this product?</a:t>
            </a:r>
          </a:p>
          <a:p>
            <a:r>
              <a:rPr lang="en-US" sz="2100" dirty="0">
                <a:latin typeface="Comic Sans MS" panose="030F0702030302020204" pitchFamily="66" charset="0"/>
              </a:rPr>
              <a:t>- why?</a:t>
            </a:r>
          </a:p>
          <a:p>
            <a:r>
              <a:rPr lang="en-US" sz="2100" dirty="0">
                <a:latin typeface="Comic Sans MS" panose="030F0702030302020204" pitchFamily="66" charset="0"/>
              </a:rPr>
              <a:t>- what persuaded you? </a:t>
            </a:r>
            <a:endParaRPr lang="en-GB" sz="2100" dirty="0">
              <a:latin typeface="Comic Sans MS" panose="030F0702030302020204" pitchFamily="66" charset="0"/>
            </a:endParaRPr>
          </a:p>
        </p:txBody>
      </p:sp>
      <p:pic>
        <p:nvPicPr>
          <p:cNvPr id="14338" name="Picture 2" descr="Persuasion Illustrations and Clip Art. 1,965 Persuasion royalty free  illustrations, drawings and graphics available to search from thousands of  vector EPS clipart producers.">
            <a:extLst>
              <a:ext uri="{FF2B5EF4-FFF2-40B4-BE49-F238E27FC236}">
                <a16:creationId xmlns:a16="http://schemas.microsoft.com/office/drawing/2014/main" id="{EA6EF474-3DB0-45BA-8D39-6F76A854D52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453"/>
          <a:stretch/>
        </p:blipFill>
        <p:spPr bwMode="auto">
          <a:xfrm>
            <a:off x="6480313" y="1931850"/>
            <a:ext cx="4327497" cy="3851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57726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118</TotalTime>
  <Words>1012</Words>
  <Application>Microsoft Office PowerPoint</Application>
  <PresentationFormat>Widescreen</PresentationFormat>
  <Paragraphs>111</Paragraphs>
  <Slides>28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Comic Sans MS</vt:lpstr>
      <vt:lpstr>Lucida Sans Unicode</vt:lpstr>
      <vt:lpstr>Times New Roman</vt:lpstr>
      <vt:lpstr>Retrospect</vt:lpstr>
      <vt:lpstr>Monday 28th June 2021</vt:lpstr>
      <vt:lpstr>PowerPoint Presentation</vt:lpstr>
      <vt:lpstr>Emotive </vt:lpstr>
      <vt:lpstr>Emotive Language</vt:lpstr>
      <vt:lpstr>PowerPoint Presentation</vt:lpstr>
      <vt:lpstr>PowerPoint Presentation</vt:lpstr>
      <vt:lpstr>Exaggeration </vt:lpstr>
      <vt:lpstr>PowerPoint Presentation</vt:lpstr>
      <vt:lpstr>PowerPoint Presentation</vt:lpstr>
      <vt:lpstr>PowerPoint Presentation</vt:lpstr>
      <vt:lpstr>Activity </vt:lpstr>
      <vt:lpstr>Tuesday 29th June 2021</vt:lpstr>
      <vt:lpstr>PowerPoint Presentation</vt:lpstr>
      <vt:lpstr>Planning Template</vt:lpstr>
      <vt:lpstr>Example:</vt:lpstr>
      <vt:lpstr>Activity </vt:lpstr>
      <vt:lpstr>Wednesday 30th June 2021</vt:lpstr>
      <vt:lpstr>PowerPoint Presentation</vt:lpstr>
      <vt:lpstr>My Example</vt:lpstr>
      <vt:lpstr>PowerPoint Presentation</vt:lpstr>
      <vt:lpstr>PowerPoint Presentation</vt:lpstr>
      <vt:lpstr>PowerPoint Presentation</vt:lpstr>
      <vt:lpstr>Checklist </vt:lpstr>
      <vt:lpstr>Activity </vt:lpstr>
      <vt:lpstr>Thursday 1st June 2021</vt:lpstr>
      <vt:lpstr>Starter </vt:lpstr>
      <vt:lpstr>Activity </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28th June 2021</dc:title>
  <dc:creator>Emily Fenner</dc:creator>
  <cp:lastModifiedBy>Emily Fenner</cp:lastModifiedBy>
  <cp:revision>7</cp:revision>
  <dcterms:created xsi:type="dcterms:W3CDTF">2021-06-24T13:06:56Z</dcterms:created>
  <dcterms:modified xsi:type="dcterms:W3CDTF">2021-06-24T15:16:16Z</dcterms:modified>
</cp:coreProperties>
</file>