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06" r:id="rId14"/>
    <p:sldId id="299" r:id="rId15"/>
    <p:sldId id="304" r:id="rId16"/>
    <p:sldId id="307" r:id="rId17"/>
    <p:sldId id="313" r:id="rId18"/>
    <p:sldId id="308" r:id="rId19"/>
    <p:sldId id="311" r:id="rId20"/>
    <p:sldId id="300" r:id="rId21"/>
    <p:sldId id="309" r:id="rId22"/>
    <p:sldId id="31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emf"/><Relationship Id="rId10" Type="http://schemas.openxmlformats.org/officeDocument/2006/relationships/image" Target="../media/image17.png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2.emf"/><Relationship Id="rId10" Type="http://schemas.openxmlformats.org/officeDocument/2006/relationships/image" Target="../media/image19.png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0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33.png"/><Relationship Id="rId4" Type="http://schemas.openxmlformats.org/officeDocument/2006/relationships/image" Target="../media/image21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098091"/>
            <a:ext cx="600209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12</a:t>
            </a:r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.11.20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To add and subtract 100s</a:t>
            </a:r>
            <a:endParaRPr lang="en-US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100 more than 600?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What is 100 less than 600?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Continue the sequences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300, 400, 500, 600, ____, ____, ____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900, 800, 700, ____, ____,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What number is represented by the counters?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193" y="4595806"/>
            <a:ext cx="664364" cy="64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190" y="5223346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71" y="4587992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230" y="5223346"/>
            <a:ext cx="664364" cy="64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968" y="4575810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672" y="5223346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15" y="5217487"/>
            <a:ext cx="664364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100 more than 600?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What is 100 less than 600?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Continue the sequences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300, 400, 500, 600, ____, ____, ____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900, 800, 700, ____, ____,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What number is represented by the counters?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01" y="4597103"/>
            <a:ext cx="664364" cy="64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190" y="5223346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71" y="4587992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230" y="5223346"/>
            <a:ext cx="664364" cy="64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968" y="4575810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672" y="5223346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135" y="5211164"/>
            <a:ext cx="664364" cy="64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55686" y="2485777"/>
            <a:ext cx="84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700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0089" y="2485777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800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73147" y="2485777"/>
            <a:ext cx="884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900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93664" y="1022737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57436" y="334776"/>
            <a:ext cx="856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700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50368" y="3237086"/>
            <a:ext cx="84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24771" y="3237086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67829" y="3237086"/>
            <a:ext cx="884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47713" y="4718978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5</a:t>
            </a:r>
            <a:r>
              <a:rPr lang="en-GB" sz="2800" dirty="0">
                <a:solidFill>
                  <a:schemeClr val="accent1"/>
                </a:solidFill>
              </a:rPr>
              <a:t>2</a:t>
            </a:r>
            <a:r>
              <a:rPr lang="en-GB" sz="2800" dirty="0" smtClean="0">
                <a:solidFill>
                  <a:schemeClr val="accent1"/>
                </a:solidFill>
              </a:rPr>
              <a:t>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91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13398" y="1051968"/>
            <a:ext cx="1399901" cy="146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51255" y="1028379"/>
            <a:ext cx="527871" cy="1488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3248" y="1813084"/>
            <a:ext cx="282194" cy="32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7768" y="1819535"/>
            <a:ext cx="282194" cy="32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8" y="486605"/>
            <a:ext cx="1459906" cy="1008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22" y="338196"/>
            <a:ext cx="1459906" cy="10081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03191" y="1033864"/>
            <a:ext cx="527871" cy="1488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51164" y="1028380"/>
            <a:ext cx="527871" cy="14886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01965" y="1061555"/>
            <a:ext cx="1399901" cy="14650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25750" y="2305732"/>
            <a:ext cx="1399901" cy="14650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13439" y="2305732"/>
            <a:ext cx="1399901" cy="146501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815862" y="5292199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will their new number be?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1062" y="2126871"/>
            <a:ext cx="282194" cy="324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5582" y="2133322"/>
            <a:ext cx="282194" cy="32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 rot="19532555">
            <a:off x="1115695" y="1648401"/>
            <a:ext cx="1337167" cy="1373252"/>
            <a:chOff x="5861391" y="2845111"/>
            <a:chExt cx="1337167" cy="1373252"/>
          </a:xfrm>
        </p:grpSpPr>
        <p:sp>
          <p:nvSpPr>
            <p:cNvPr id="2" name="Rounded Rectangle 1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 rot="1131987">
              <a:off x="5949135" y="3252753"/>
              <a:ext cx="12494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Add 200</a:t>
              </a:r>
              <a:endParaRPr lang="en-GB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48166" y="3561164"/>
            <a:ext cx="1399901" cy="14650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35855" y="3577798"/>
            <a:ext cx="1399901" cy="1465013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548494" y="5283463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434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897521" y="5270435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634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521" y="5270435"/>
                <a:ext cx="7023174" cy="707886"/>
              </a:xfrm>
              <a:prstGeom prst="rect">
                <a:avLst/>
              </a:prstGeom>
              <a:blipFill>
                <a:blip r:embed="rId10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422732" y="5263984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200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2732" y="5263984"/>
                <a:ext cx="7023174" cy="707886"/>
              </a:xfrm>
              <a:prstGeom prst="rect">
                <a:avLst/>
              </a:prstGeom>
              <a:blipFill>
                <a:blip r:embed="rId11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5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13398" y="1051968"/>
            <a:ext cx="1399901" cy="146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51255" y="1028379"/>
            <a:ext cx="527871" cy="1488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3248" y="1813084"/>
            <a:ext cx="282194" cy="32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7768" y="1819535"/>
            <a:ext cx="282194" cy="32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8" y="486605"/>
            <a:ext cx="1459906" cy="1008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22" y="338196"/>
            <a:ext cx="1459906" cy="10081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03191" y="1033864"/>
            <a:ext cx="527871" cy="1488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51164" y="1028380"/>
            <a:ext cx="527871" cy="14886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01965" y="1061555"/>
            <a:ext cx="1399901" cy="14650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25750" y="2305732"/>
            <a:ext cx="1399901" cy="14650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13439" y="2305732"/>
            <a:ext cx="1399901" cy="146501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815862" y="5292199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will their new number be?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1062" y="2126871"/>
            <a:ext cx="282194" cy="324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5582" y="2133322"/>
            <a:ext cx="282194" cy="32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6301890" y="2616576"/>
            <a:ext cx="1314898" cy="1373252"/>
            <a:chOff x="5861391" y="2845111"/>
            <a:chExt cx="1314898" cy="1373252"/>
          </a:xfrm>
        </p:grpSpPr>
        <p:sp>
          <p:nvSpPr>
            <p:cNvPr id="2" name="Rounded Rectangle 1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Subtract  </a:t>
              </a:r>
              <a:r>
                <a:rPr lang="en-GB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4</a:t>
              </a:r>
              <a:r>
                <a: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00</a:t>
              </a:r>
              <a:endParaRPr lang="en-GB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48166" y="3561164"/>
            <a:ext cx="1399901" cy="14650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35855" y="3577798"/>
            <a:ext cx="1399901" cy="1465013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619475" y="4906818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34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5042826" y="4921447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234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2826" y="4921447"/>
                <a:ext cx="7023174" cy="707886"/>
              </a:xfrm>
              <a:prstGeom prst="rect">
                <a:avLst/>
              </a:prstGeom>
              <a:blipFill>
                <a:blip r:embed="rId10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640906" y="4913374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400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0906" y="4913374"/>
                <a:ext cx="7023174" cy="707886"/>
              </a:xfrm>
              <a:prstGeom prst="rect">
                <a:avLst/>
              </a:prstGeom>
              <a:blipFill>
                <a:blip r:embed="rId11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/>
          <p:cNvCxnSpPr/>
          <p:nvPr/>
        </p:nvCxnSpPr>
        <p:spPr>
          <a:xfrm>
            <a:off x="4274977" y="3672507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083717" y="3640907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338003" y="2403165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103780" y="2393792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7120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5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2009" y="267085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296 + 300=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602578" y="1172386"/>
            <a:ext cx="6872605" cy="189420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2009" y="3277091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465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00=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602578" y="3984977"/>
            <a:ext cx="6872605" cy="189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14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408">
            <a:off x="836102" y="1829860"/>
            <a:ext cx="1511767" cy="104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0545">
            <a:off x="3915470" y="1809384"/>
            <a:ext cx="1538457" cy="10744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5105" y="528830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7949" y="54309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think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each part-whole model.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082" y="2018856"/>
            <a:ext cx="2399113" cy="24017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90853" y="2018856"/>
            <a:ext cx="2399113" cy="240170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597465" y="2126689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412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08949" y="3511891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412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75413" y="3525751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00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98907" y="2140834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212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5960" y="1326468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5493" y="1321907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9025" y="1307022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5329" y="1662893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7999" y="1289504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1443" y="1651546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4325" y="1651546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8176" y="4471759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7709" y="4467198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1241" y="4452313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0215" y="4434795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3659" y="4796837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6541" y="4796837"/>
            <a:ext cx="410901" cy="402764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283891" y="3525751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112</a:t>
            </a:r>
            <a:endParaRPr lang="en-GB" sz="44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527949" y="2149053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44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472" y="4806406"/>
            <a:ext cx="410901" cy="402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74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556 L -0.01511 0.4548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22454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0555 L -0.01563 0.4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81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0555 L -0.05607 0.4020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0555 L 0.07847 0.4953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2449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556 L 0.07639 0.4465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" y="2203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0555 L 0.07483 0.4486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22153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555 L 0.07691 0.3949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7" y="1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05695 -0.4571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7" y="-2287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05764 -0.4314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-2157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06094 -0.453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" y="-2268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06007 -0.4541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-22708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05556 -0.4555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-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04254 -0.41412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" y="-20718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0035 -0.46689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2" grpId="0"/>
      <p:bldP spid="18" grpId="0"/>
      <p:bldP spid="19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81"/>
          <p:cNvSpPr/>
          <p:nvPr/>
        </p:nvSpPr>
        <p:spPr>
          <a:xfrm>
            <a:off x="5677508" y="3654164"/>
            <a:ext cx="968188" cy="61192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888390" y="1230500"/>
            <a:ext cx="968188" cy="61192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calculations.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667000" y="1147982"/>
                <a:ext cx="51981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523 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</a:t>
                </a:r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0" y="1147982"/>
                <a:ext cx="5198108" cy="707886"/>
              </a:xfrm>
              <a:prstGeom prst="rect">
                <a:avLst/>
              </a:prstGeom>
              <a:blipFill>
                <a:blip r:embed="rId5"/>
                <a:stretch>
                  <a:fillRect l="-422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/>
              <p:cNvSpPr/>
              <p:nvPr/>
            </p:nvSpPr>
            <p:spPr>
              <a:xfrm>
                <a:off x="2691858" y="3606182"/>
                <a:ext cx="51981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523 </a:t>
                </a:r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1858" y="3606182"/>
                <a:ext cx="5198108" cy="707886"/>
              </a:xfrm>
              <a:prstGeom prst="rect">
                <a:avLst/>
              </a:prstGeom>
              <a:blipFill>
                <a:blip r:embed="rId6"/>
                <a:stretch>
                  <a:fillRect l="-422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1515429" y="2323385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774450" y="2326379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4000" dirty="0" smtClean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73785" y="2326379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534570" y="2701158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869068" y="1195964"/>
            <a:ext cx="9637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723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512190" y="2340385"/>
            <a:ext cx="1035984" cy="99241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4" name="Straight Connector 53"/>
          <p:cNvCxnSpPr/>
          <p:nvPr/>
        </p:nvCxnSpPr>
        <p:spPr>
          <a:xfrm flipH="1">
            <a:off x="2257083" y="1804816"/>
            <a:ext cx="564494" cy="4249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088888" y="1831758"/>
            <a:ext cx="13357" cy="4845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321710" y="1793748"/>
            <a:ext cx="460008" cy="5215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68"/>
          <p:cNvSpPr/>
          <p:nvPr/>
        </p:nvSpPr>
        <p:spPr>
          <a:xfrm>
            <a:off x="1594604" y="4789659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2853625" y="4792653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4000" dirty="0" smtClean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3852960" y="4792653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1613745" y="5167432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1591365" y="4806659"/>
            <a:ext cx="1035984" cy="99241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4" name="Straight Connector 73"/>
          <p:cNvCxnSpPr/>
          <p:nvPr/>
        </p:nvCxnSpPr>
        <p:spPr>
          <a:xfrm flipH="1">
            <a:off x="2336258" y="4271090"/>
            <a:ext cx="564494" cy="4249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3168063" y="4298032"/>
            <a:ext cx="13357" cy="4845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3400885" y="4260022"/>
            <a:ext cx="460008" cy="5215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1720047" y="4934734"/>
            <a:ext cx="712838" cy="3681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5681971" y="3606182"/>
            <a:ext cx="9637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384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1" grpId="0"/>
      <p:bldP spid="42" grpId="0"/>
      <p:bldP spid="45" grpId="0"/>
      <p:bldP spid="47" grpId="0"/>
      <p:bldP spid="52" grpId="0" animBg="1"/>
      <p:bldP spid="69" grpId="0"/>
      <p:bldP spid="70" grpId="0"/>
      <p:bldP spid="71" grpId="0"/>
      <p:bldP spid="72" grpId="0"/>
      <p:bldP spid="73" grpId="0" animBg="1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408">
            <a:off x="836102" y="1829860"/>
            <a:ext cx="1511767" cy="104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473" flipH="1">
            <a:off x="6875090" y="3956347"/>
            <a:ext cx="1443375" cy="100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2921" y="152369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45765" y="16663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think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491268" y="2336029"/>
            <a:ext cx="2446492" cy="846829"/>
          </a:xfrm>
          <a:prstGeom prst="wedgeRoundRectCallout">
            <a:avLst>
              <a:gd name="adj1" fmla="val -64752"/>
              <a:gd name="adj2" fmla="val 9931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491269" y="2351861"/>
            <a:ext cx="244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 subtracted 200 from my number</a:t>
            </a:r>
            <a:endParaRPr lang="en-GB" sz="2400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4554039" y="3644872"/>
            <a:ext cx="2446492" cy="846829"/>
          </a:xfrm>
          <a:prstGeom prst="wedgeRoundRectCallout">
            <a:avLst>
              <a:gd name="adj1" fmla="val 48978"/>
              <a:gd name="adj2" fmla="val 76261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554039" y="3683366"/>
            <a:ext cx="244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 added 500 to my number</a:t>
            </a:r>
            <a:endParaRPr lang="en-GB" sz="2400" dirty="0"/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Both girls finished with 721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8681" y="53091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number did each girl start with?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867" y="2370515"/>
            <a:ext cx="7274343" cy="233579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Right Bracket 13"/>
          <p:cNvSpPr/>
          <p:nvPr/>
        </p:nvSpPr>
        <p:spPr>
          <a:xfrm rot="16200000" flipH="1" flipV="1">
            <a:off x="4318552" y="2155829"/>
            <a:ext cx="452304" cy="3848668"/>
          </a:xfrm>
          <a:prstGeom prst="rightBracket">
            <a:avLst>
              <a:gd name="adj" fmla="val 42545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269273" y="4306313"/>
                <a:ext cx="879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70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9273" y="4306313"/>
                <a:ext cx="879720" cy="461665"/>
              </a:xfrm>
              <a:prstGeom prst="rect">
                <a:avLst/>
              </a:prstGeom>
              <a:blipFill>
                <a:blip r:embed="rId9"/>
                <a:stretch>
                  <a:fillRect l="-69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908747" y="-47208"/>
            <a:ext cx="369525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9" grpId="0"/>
      <p:bldP spid="10" grpId="0" animBg="1"/>
      <p:bldP spid="11" grpId="0"/>
      <p:bldP spid="12" grpId="0"/>
      <p:bldP spid="13" grpId="0"/>
      <p:bldP spid="14" grpId="0" animBg="1"/>
      <p:bldP spid="14" grpId="1" animBg="1"/>
      <p:bldP spid="15" grpId="0"/>
      <p:bldP spid="1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408">
            <a:off x="836102" y="1829860"/>
            <a:ext cx="1511767" cy="104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473" flipH="1">
            <a:off x="6875090" y="3956347"/>
            <a:ext cx="1443375" cy="100800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491268" y="2336029"/>
            <a:ext cx="2446492" cy="846829"/>
          </a:xfrm>
          <a:prstGeom prst="wedgeRoundRectCallout">
            <a:avLst>
              <a:gd name="adj1" fmla="val -64752"/>
              <a:gd name="adj2" fmla="val 9931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504427" y="2351861"/>
            <a:ext cx="24213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 subtracted 200 from my number</a:t>
            </a:r>
            <a:endParaRPr lang="en-GB" sz="2400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4554039" y="3644872"/>
            <a:ext cx="2446492" cy="846829"/>
          </a:xfrm>
          <a:prstGeom prst="wedgeRoundRectCallout">
            <a:avLst>
              <a:gd name="adj1" fmla="val 48978"/>
              <a:gd name="adj2" fmla="val 76261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554039" y="3683366"/>
            <a:ext cx="244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 added 500 to my number</a:t>
            </a:r>
            <a:endParaRPr lang="en-GB" sz="2400" dirty="0"/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Both girls finished with 721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8681" y="52983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number did each girl start with?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687968" y="1529365"/>
            <a:ext cx="3422614" cy="651970"/>
            <a:chOff x="4687968" y="1529365"/>
            <a:chExt cx="3422614" cy="651970"/>
          </a:xfrm>
        </p:grpSpPr>
        <p:sp>
          <p:nvSpPr>
            <p:cNvPr id="16" name="Rectangle 15"/>
            <p:cNvSpPr/>
            <p:nvPr/>
          </p:nvSpPr>
          <p:spPr>
            <a:xfrm>
              <a:off x="4687968" y="1545853"/>
              <a:ext cx="891469" cy="63548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 smtClean="0"/>
                    <a:t> 200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 smtClean="0"/>
                    <a:t> 721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blipFill>
                  <a:blip r:embed="rId7"/>
                  <a:stretch>
                    <a:fillRect t="-12500" r="-748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1195055" y="3885499"/>
            <a:ext cx="3422614" cy="651970"/>
            <a:chOff x="4687968" y="1529365"/>
            <a:chExt cx="3422614" cy="651970"/>
          </a:xfrm>
        </p:grpSpPr>
        <p:sp>
          <p:nvSpPr>
            <p:cNvPr id="20" name="Rectangle 19"/>
            <p:cNvSpPr/>
            <p:nvPr/>
          </p:nvSpPr>
          <p:spPr>
            <a:xfrm>
              <a:off x="4687968" y="1545853"/>
              <a:ext cx="891469" cy="63548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 smtClean="0"/>
                    <a:t> 500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 smtClean="0"/>
                    <a:t> 721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blipFill>
                  <a:blip r:embed="rId8"/>
                  <a:stretch>
                    <a:fillRect t="-12500" r="-748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2" name="Right Bracket 21"/>
          <p:cNvSpPr/>
          <p:nvPr/>
        </p:nvSpPr>
        <p:spPr>
          <a:xfrm rot="16200000" flipH="1" flipV="1">
            <a:off x="6237085" y="1326272"/>
            <a:ext cx="379081" cy="2129050"/>
          </a:xfrm>
          <a:prstGeom prst="rightBracket">
            <a:avLst>
              <a:gd name="adj" fmla="val 2808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013173" y="2525742"/>
                <a:ext cx="130038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200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3173" y="2525742"/>
                <a:ext cx="1300381" cy="461665"/>
              </a:xfrm>
              <a:prstGeom prst="rect">
                <a:avLst/>
              </a:prstGeom>
              <a:blipFill>
                <a:blip r:embed="rId9"/>
                <a:stretch>
                  <a:fillRect l="-46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4730693" y="1562335"/>
            <a:ext cx="790601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1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921</a:t>
            </a:r>
            <a:endParaRPr lang="en-GB" sz="31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Right Bracket 24"/>
          <p:cNvSpPr/>
          <p:nvPr/>
        </p:nvSpPr>
        <p:spPr>
          <a:xfrm rot="16200000" flipH="1" flipV="1">
            <a:off x="2826615" y="3689782"/>
            <a:ext cx="379080" cy="2129050"/>
          </a:xfrm>
          <a:prstGeom prst="rightBracket">
            <a:avLst>
              <a:gd name="adj" fmla="val 280818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02702" y="4916548"/>
                <a:ext cx="130038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500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2702" y="4916548"/>
                <a:ext cx="1300381" cy="461665"/>
              </a:xfrm>
              <a:prstGeom prst="rect">
                <a:avLst/>
              </a:prstGeom>
              <a:blipFill>
                <a:blip r:embed="rId10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1257603" y="3915635"/>
            <a:ext cx="790601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1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31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lang="en-GB" sz="31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46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  <p:bldP spid="25" grpId="0" animBg="1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69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|13.2|1|1.1|9.8|0.8|1.3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4.3|19.7|1.1|12.4|0.8|2.2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7.7|8.2|0.6|0.6|0.7|9.1|0.7|2.3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3.5|6.6|5.3|7.9|7.3|5.6|4.6|5.3|1.4|8.5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1|4.3|5.7|10|11.3|0.6|0.7|8.9|0.6|10.8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4|4.9|6.7|3.6|4.7|5.9|1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3.7|5.4|7.9|5.4|1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53ED9E-6FB2-4E9F-8E1B-945F5E6D2F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8816</TotalTime>
  <Words>287</Words>
  <Application>Microsoft Office PowerPoint</Application>
  <PresentationFormat>On-screen Show (4:3)</PresentationFormat>
  <Paragraphs>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228</cp:revision>
  <dcterms:created xsi:type="dcterms:W3CDTF">2019-07-05T11:02:13Z</dcterms:created>
  <dcterms:modified xsi:type="dcterms:W3CDTF">2020-11-08T13:11:41Z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