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webextensions/taskpanes.xml" ContentType="application/vnd.ms-office.webextensiontaskpanes+xml"/>
  <Override PartName="/ppt/webextensions/webextension1.xml" ContentType="application/vnd.ms-office.webextension+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officeDocument/2006/relationships/officeDocument" Target="ppt/presentation.xml"/><Relationship Id="rId1" Type="http://schemas.microsoft.com/office/2011/relationships/webextensiontaskpanes" Target="ppt/webextensions/taskpanes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handoutMasterIdLst>
    <p:handoutMasterId r:id="rId13"/>
  </p:handoutMasterIdLst>
  <p:sldIdLst>
    <p:sldId id="289" r:id="rId5"/>
    <p:sldId id="290" r:id="rId6"/>
    <p:sldId id="302" r:id="rId7"/>
    <p:sldId id="301" r:id="rId8"/>
    <p:sldId id="306" r:id="rId9"/>
    <p:sldId id="315" r:id="rId10"/>
    <p:sldId id="305" r:id="rId11"/>
    <p:sldId id="303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344" userDrawn="1">
          <p15:clr>
            <a:srgbClr val="A4A3A4"/>
          </p15:clr>
        </p15:guide>
        <p15:guide id="2" pos="576" userDrawn="1">
          <p15:clr>
            <a:srgbClr val="A4A3A4"/>
          </p15:clr>
        </p15:guide>
        <p15:guide id="8" orient="horz" pos="3744" userDrawn="1">
          <p15:clr>
            <a:srgbClr val="A4A3A4"/>
          </p15:clr>
        </p15:guide>
        <p15:guide id="9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lice watton" initials="aw" lastIdx="1" clrIdx="0">
    <p:extLst>
      <p:ext uri="{19B8F6BF-5375-455C-9EA6-DF929625EA0E}">
        <p15:presenceInfo xmlns:p15="http://schemas.microsoft.com/office/powerpoint/2012/main" userId="1693759dd578f672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3725" autoAdjust="0"/>
  </p:normalViewPr>
  <p:slideViewPr>
    <p:cSldViewPr snapToGrid="0" showGuides="1">
      <p:cViewPr varScale="1">
        <p:scale>
          <a:sx n="73" d="100"/>
          <a:sy n="73" d="100"/>
        </p:scale>
        <p:origin x="296" y="4"/>
      </p:cViewPr>
      <p:guideLst>
        <p:guide orient="horz" pos="1344"/>
        <p:guide pos="576"/>
        <p:guide orient="horz" pos="3744"/>
        <p:guide pos="3840"/>
      </p:guideLst>
    </p:cSldViewPr>
  </p:slideViewPr>
  <p:outlineViewPr>
    <p:cViewPr>
      <p:scale>
        <a:sx n="33" d="100"/>
        <a:sy n="33" d="100"/>
      </p:scale>
      <p:origin x="0" y="-5938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0" d="100"/>
        <a:sy n="60" d="100"/>
      </p:scale>
      <p:origin x="0" y="0"/>
    </p:cViewPr>
  </p:sorterViewPr>
  <p:notesViewPr>
    <p:cSldViewPr snapToGrid="0">
      <p:cViewPr varScale="1">
        <p:scale>
          <a:sx n="94" d="100"/>
          <a:sy n="94" d="100"/>
        </p:scale>
        <p:origin x="2992" y="1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handoutMaster" Target="handoutMasters/handoutMaster1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commentAuthors" Target="commentAuthor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165DC31D-6BBA-1E40-9A7E-1FE0A421F3A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609E10C-1649-9148-9887-C4B5DF38CEEE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C465657-3F36-724B-A332-D448C4527D30}" type="datetimeFigureOut">
              <a:t>3/14/2021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E09E7DC-2FE3-FA48-929A-C3D3179E1EA0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1F40692-4B9B-A444-A85B-911AF05DE37E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F0D8CC-6079-CB40-AF25-90B118481BE2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361633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90ADDF-D82C-4780-9143-87E5F529D81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898648" y="813816"/>
            <a:ext cx="6400800" cy="640080"/>
          </a:xfrm>
        </p:spPr>
        <p:txBody>
          <a:bodyPr/>
          <a:lstStyle>
            <a:lvl1pPr algn="ctr">
              <a:defRPr sz="24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Add text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D12B550A-AB53-4D15-A89E-6EEBB5151B9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441448" y="1655064"/>
            <a:ext cx="7315200" cy="1143000"/>
          </a:xfrm>
        </p:spPr>
        <p:txBody>
          <a:bodyPr/>
          <a:lstStyle>
            <a:lvl1pPr algn="ctr">
              <a:defRPr sz="80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Add text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7CDE1EB1-91FE-4CB8-81BD-5BBBFC22C67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898648" y="3027707"/>
            <a:ext cx="6858000" cy="640080"/>
          </a:xfrm>
        </p:spPr>
        <p:txBody>
          <a:bodyPr/>
          <a:lstStyle>
            <a:lvl1pPr algn="ctr">
              <a:defRPr sz="24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Add text</a:t>
            </a:r>
          </a:p>
        </p:txBody>
      </p:sp>
    </p:spTree>
    <p:extLst>
      <p:ext uri="{BB962C8B-B14F-4D97-AF65-F5344CB8AC3E}">
        <p14:creationId xmlns:p14="http://schemas.microsoft.com/office/powerpoint/2010/main" val="18602819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C0E11DAB-71A2-44C9-B830-25E19DC5833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14400" y="914401"/>
            <a:ext cx="6400800" cy="685800"/>
          </a:xfrm>
        </p:spPr>
        <p:txBody>
          <a:bodyPr>
            <a:noAutofit/>
          </a:bodyPr>
          <a:lstStyle>
            <a:lvl1pPr>
              <a:defRPr sz="4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5F9B5FD0-EA88-4EA1-89FF-A0346C36D9C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914400" y="2203704"/>
            <a:ext cx="6400800" cy="4206240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8571163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Custom Layout"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FEE24C-B229-452F-B387-BA3429761CA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89119" y="946653"/>
            <a:ext cx="6857999" cy="653547"/>
          </a:xfrm>
        </p:spPr>
        <p:txBody>
          <a:bodyPr>
            <a:normAutofit/>
          </a:bodyPr>
          <a:lstStyle>
            <a:lvl1pPr>
              <a:defRPr sz="4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DFCEFA7B-7934-4EAA-8C20-7D9B03B9E5A3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389120" y="1981933"/>
            <a:ext cx="6858000" cy="4233672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dirty="0"/>
              <a:t>Add text</a:t>
            </a:r>
          </a:p>
        </p:txBody>
      </p:sp>
    </p:spTree>
    <p:extLst>
      <p:ext uri="{BB962C8B-B14F-4D97-AF65-F5344CB8AC3E}">
        <p14:creationId xmlns:p14="http://schemas.microsoft.com/office/powerpoint/2010/main" val="29305018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6">
            <a:extLst>
              <a:ext uri="{FF2B5EF4-FFF2-40B4-BE49-F238E27FC236}">
                <a16:creationId xmlns:a16="http://schemas.microsoft.com/office/drawing/2014/main" id="{3E35BBCA-FB90-42AF-995A-AA6CE87BD6E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b="13643"/>
          <a:stretch>
            <a:fillRect/>
          </a:stretch>
        </p:blipFill>
        <p:spPr>
          <a:xfrm>
            <a:off x="914400" y="466647"/>
            <a:ext cx="10563726" cy="6391353"/>
          </a:xfrm>
          <a:custGeom>
            <a:avLst/>
            <a:gdLst>
              <a:gd name="connsiteX0" fmla="*/ 0 w 10563726"/>
              <a:gd name="connsiteY0" fmla="*/ 0 h 6391353"/>
              <a:gd name="connsiteX1" fmla="*/ 10563726 w 10563726"/>
              <a:gd name="connsiteY1" fmla="*/ 0 h 6391353"/>
              <a:gd name="connsiteX2" fmla="*/ 10563726 w 10563726"/>
              <a:gd name="connsiteY2" fmla="*/ 6391353 h 6391353"/>
              <a:gd name="connsiteX3" fmla="*/ 0 w 10563726"/>
              <a:gd name="connsiteY3" fmla="*/ 6391353 h 63913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563726" h="6391353">
                <a:moveTo>
                  <a:pt x="0" y="0"/>
                </a:moveTo>
                <a:lnTo>
                  <a:pt x="10563726" y="0"/>
                </a:lnTo>
                <a:lnTo>
                  <a:pt x="10563726" y="6391353"/>
                </a:lnTo>
                <a:lnTo>
                  <a:pt x="0" y="6391353"/>
                </a:lnTo>
                <a:close/>
              </a:path>
            </a:pathLst>
          </a:cu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DF399BE-6A96-4D58-AF62-861F9AE20C7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331718" y="1460692"/>
            <a:ext cx="7772402" cy="685800"/>
          </a:xfrm>
        </p:spPr>
        <p:txBody>
          <a:bodyPr>
            <a:normAutofit/>
          </a:bodyPr>
          <a:lstStyle>
            <a:lvl1pPr>
              <a:defRPr sz="4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0AE12991-70DA-442D-98F3-67391464635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331720" y="2724912"/>
            <a:ext cx="7772401" cy="3657600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dirty="0"/>
              <a:t>Add text</a:t>
            </a:r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1F778D16-894A-4379-8B5B-DC24234515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>
            <a:off x="3021930" y="2240374"/>
            <a:ext cx="6148139" cy="195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0296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ustom Layout"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2">
            <a:extLst>
              <a:ext uri="{FF2B5EF4-FFF2-40B4-BE49-F238E27FC236}">
                <a16:creationId xmlns:a16="http://schemas.microsoft.com/office/drawing/2014/main" id="{5106A418-68CC-4D3D-9032-696498842FB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14400" y="914401"/>
            <a:ext cx="6400800" cy="685800"/>
          </a:xfrm>
        </p:spPr>
        <p:txBody>
          <a:bodyPr>
            <a:noAutofit/>
          </a:bodyPr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9E93C440-01C8-4E08-A98E-D76F10D08BF4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914400" y="1913064"/>
            <a:ext cx="6858001" cy="4279392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Add text</a:t>
            </a:r>
          </a:p>
        </p:txBody>
      </p:sp>
    </p:spTree>
    <p:extLst>
      <p:ext uri="{BB962C8B-B14F-4D97-AF65-F5344CB8AC3E}">
        <p14:creationId xmlns:p14="http://schemas.microsoft.com/office/powerpoint/2010/main" val="5604761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ustom Layout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6">
            <a:extLst>
              <a:ext uri="{FF2B5EF4-FFF2-40B4-BE49-F238E27FC236}">
                <a16:creationId xmlns:a16="http://schemas.microsoft.com/office/drawing/2014/main" id="{7AA20A23-A33B-4A1B-9162-707282E5359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b="15602"/>
          <a:stretch>
            <a:fillRect/>
          </a:stretch>
        </p:blipFill>
        <p:spPr>
          <a:xfrm>
            <a:off x="1066800" y="523183"/>
            <a:ext cx="10058400" cy="6334817"/>
          </a:xfrm>
          <a:custGeom>
            <a:avLst/>
            <a:gdLst>
              <a:gd name="connsiteX0" fmla="*/ 0 w 10058400"/>
              <a:gd name="connsiteY0" fmla="*/ 0 h 6334817"/>
              <a:gd name="connsiteX1" fmla="*/ 10058400 w 10058400"/>
              <a:gd name="connsiteY1" fmla="*/ 0 h 6334817"/>
              <a:gd name="connsiteX2" fmla="*/ 10058400 w 10058400"/>
              <a:gd name="connsiteY2" fmla="*/ 6334817 h 6334817"/>
              <a:gd name="connsiteX3" fmla="*/ 0 w 10058400"/>
              <a:gd name="connsiteY3" fmla="*/ 6334817 h 63348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058400" h="6334817">
                <a:moveTo>
                  <a:pt x="0" y="0"/>
                </a:moveTo>
                <a:lnTo>
                  <a:pt x="10058400" y="0"/>
                </a:lnTo>
                <a:lnTo>
                  <a:pt x="10058400" y="6334817"/>
                </a:lnTo>
                <a:lnTo>
                  <a:pt x="0" y="6334817"/>
                </a:lnTo>
                <a:close/>
              </a:path>
            </a:pathLst>
          </a:cu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B136F446-5EA3-48C4-AA8D-AB9850B03B6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331718" y="1460692"/>
            <a:ext cx="7772402" cy="685800"/>
          </a:xfrm>
        </p:spPr>
        <p:txBody>
          <a:bodyPr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sz="4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66B70600-CFB5-4805-BC68-5AE22166B56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331720" y="2951305"/>
            <a:ext cx="7772400" cy="3456432"/>
          </a:xfrm>
        </p:spPr>
        <p:txBody>
          <a:bodyPr/>
          <a:lstStyle>
            <a:lvl1pPr algn="l"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dirty="0"/>
              <a:t>Add text</a:t>
            </a:r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09C8060D-32CA-4A3C-9EAF-A2D3801AB8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>
            <a:off x="3021930" y="2240374"/>
            <a:ext cx="6148139" cy="195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802250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728" userDrawn="1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Custom Layout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6CC92641-A8C8-41F9-8E1C-7C929693C69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89119" y="946653"/>
            <a:ext cx="6857999" cy="653547"/>
          </a:xfrm>
        </p:spPr>
        <p:txBody>
          <a:bodyPr>
            <a:normAutofit/>
          </a:bodyPr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97CC55B6-E9DA-4B68-A0D8-957F46B46517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389120" y="2062956"/>
            <a:ext cx="6858000" cy="4233672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Add text</a:t>
            </a:r>
          </a:p>
        </p:txBody>
      </p:sp>
    </p:spTree>
    <p:extLst>
      <p:ext uri="{BB962C8B-B14F-4D97-AF65-F5344CB8AC3E}">
        <p14:creationId xmlns:p14="http://schemas.microsoft.com/office/powerpoint/2010/main" val="26304517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Custom Layout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Graphic 15">
            <a:extLst>
              <a:ext uri="{FF2B5EF4-FFF2-40B4-BE49-F238E27FC236}">
                <a16:creationId xmlns:a16="http://schemas.microsoft.com/office/drawing/2014/main" id="{C6103AFC-AC4C-4756-AEEE-B0D669AC8C8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b="44880"/>
          <a:stretch>
            <a:fillRect/>
          </a:stretch>
        </p:blipFill>
        <p:spPr>
          <a:xfrm>
            <a:off x="878302" y="469222"/>
            <a:ext cx="10424160" cy="6388778"/>
          </a:xfrm>
          <a:custGeom>
            <a:avLst/>
            <a:gdLst>
              <a:gd name="connsiteX0" fmla="*/ 0 w 10424160"/>
              <a:gd name="connsiteY0" fmla="*/ 0 h 6388778"/>
              <a:gd name="connsiteX1" fmla="*/ 10424160 w 10424160"/>
              <a:gd name="connsiteY1" fmla="*/ 0 h 6388778"/>
              <a:gd name="connsiteX2" fmla="*/ 10424160 w 10424160"/>
              <a:gd name="connsiteY2" fmla="*/ 6388778 h 6388778"/>
              <a:gd name="connsiteX3" fmla="*/ 0 w 10424160"/>
              <a:gd name="connsiteY3" fmla="*/ 6388778 h 63887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424160" h="6388778">
                <a:moveTo>
                  <a:pt x="0" y="0"/>
                </a:moveTo>
                <a:lnTo>
                  <a:pt x="10424160" y="0"/>
                </a:lnTo>
                <a:lnTo>
                  <a:pt x="10424160" y="6388778"/>
                </a:lnTo>
                <a:lnTo>
                  <a:pt x="0" y="6388778"/>
                </a:lnTo>
                <a:close/>
              </a:path>
            </a:pathLst>
          </a:cu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A4604EF9-570E-48F5-BA06-DEB9EB7F7D5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657599" y="1460692"/>
            <a:ext cx="6857999" cy="685800"/>
          </a:xfrm>
        </p:spPr>
        <p:txBody>
          <a:bodyPr>
            <a:normAutofit/>
          </a:bodyPr>
          <a:lstStyle>
            <a:lvl1pPr>
              <a:defRPr sz="4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F0B30880-FB83-4FD8-B7A4-675D68A4792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657600" y="2438570"/>
            <a:ext cx="6858000" cy="3950208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dirty="0"/>
              <a:t>Add text</a:t>
            </a:r>
          </a:p>
        </p:txBody>
      </p:sp>
    </p:spTree>
    <p:extLst>
      <p:ext uri="{BB962C8B-B14F-4D97-AF65-F5344CB8AC3E}">
        <p14:creationId xmlns:p14="http://schemas.microsoft.com/office/powerpoint/2010/main" val="83818394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296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A9775E2-26ED-4CEF-94F6-7C85D113D5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400" y="946653"/>
            <a:ext cx="10058400" cy="132556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BF32AB5-76E2-49F4-96EE-B419AF1F03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14400" y="2294859"/>
            <a:ext cx="10058400" cy="372093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605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7" r:id="rId3"/>
    <p:sldLayoutId id="2147483662" r:id="rId4"/>
    <p:sldLayoutId id="2147483663" r:id="rId5"/>
    <p:sldLayoutId id="2147483664" r:id="rId6"/>
    <p:sldLayoutId id="2147483665" r:id="rId7"/>
    <p:sldLayoutId id="2147483666" r:id="rId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576" userDrawn="1">
          <p15:clr>
            <a:srgbClr val="F26B43"/>
          </p15:clr>
        </p15:guide>
        <p15:guide id="2" pos="576" userDrawn="1">
          <p15:clr>
            <a:srgbClr val="F26B43"/>
          </p15:clr>
        </p15:guide>
        <p15:guide id="3" pos="7104" userDrawn="1">
          <p15:clr>
            <a:srgbClr val="F26B43"/>
          </p15:clr>
        </p15:guide>
        <p15:guide id="4" orient="horz" pos="3744" userDrawn="1">
          <p15:clr>
            <a:srgbClr val="F26B43"/>
          </p15:clr>
        </p15:guide>
        <p15:guide id="5" pos="2760" userDrawn="1">
          <p15:clr>
            <a:srgbClr val="F26B43"/>
          </p15:clr>
        </p15:guide>
        <p15:guide id="6" pos="4944" userDrawn="1">
          <p15:clr>
            <a:srgbClr val="F26B43"/>
          </p15:clr>
        </p15:guide>
        <p15:guide id="7" orient="horz" pos="4032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svg"/><Relationship Id="rId7" Type="http://schemas.openxmlformats.org/officeDocument/2006/relationships/image" Target="../media/image14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12.svg"/><Relationship Id="rId4" Type="http://schemas.openxmlformats.org/officeDocument/2006/relationships/image" Target="../media/image11.png"/><Relationship Id="rId9" Type="http://schemas.openxmlformats.org/officeDocument/2006/relationships/image" Target="../media/image16.sv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sv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sv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bbc.co.uk/bitesize/topics/zvsfr82/articles/zjdkhbk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sv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47E3D5-B129-455A-8D61-5DE355CFB9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5520" y="862914"/>
            <a:ext cx="8485716" cy="640080"/>
          </a:xfrm>
        </p:spPr>
        <p:txBody>
          <a:bodyPr>
            <a:noAutofit/>
          </a:bodyPr>
          <a:lstStyle/>
          <a:p>
            <a:r>
              <a:rPr lang="en-US" sz="4800" u="sng" dirty="0">
                <a:latin typeface="Twinkl Cursive Looped" panose="02000000000000000000" pitchFamily="2" charset="0"/>
              </a:rPr>
              <a:t>Thursday 18</a:t>
            </a:r>
            <a:r>
              <a:rPr lang="en-US" sz="4800" u="sng" baseline="30000" dirty="0">
                <a:latin typeface="Twinkl Cursive Looped" panose="02000000000000000000" pitchFamily="2" charset="0"/>
              </a:rPr>
              <a:t>th</a:t>
            </a:r>
            <a:r>
              <a:rPr lang="en-US" sz="4800" u="sng" dirty="0">
                <a:latin typeface="Twinkl Cursive Looped" panose="02000000000000000000" pitchFamily="2" charset="0"/>
              </a:rPr>
              <a:t> March 2021</a:t>
            </a:r>
            <a:br>
              <a:rPr lang="en-US" dirty="0">
                <a:latin typeface="+mj-lt"/>
              </a:rPr>
            </a:br>
            <a:endParaRPr lang="en-US" dirty="0"/>
          </a:p>
        </p:txBody>
      </p:sp>
      <p:pic>
        <p:nvPicPr>
          <p:cNvPr id="12" name="Graphic 11" descr="Illustration of a pencil character ">
            <a:extLst>
              <a:ext uri="{FF2B5EF4-FFF2-40B4-BE49-F238E27FC236}">
                <a16:creationId xmlns:a16="http://schemas.microsoft.com/office/drawing/2014/main" id="{937FAC84-23F1-401F-A313-68AD63D601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21077964">
            <a:off x="1811563" y="4144102"/>
            <a:ext cx="1155789" cy="1971643"/>
          </a:xfrm>
          <a:prstGeom prst="rect">
            <a:avLst/>
          </a:prstGeom>
        </p:spPr>
      </p:pic>
      <p:pic>
        <p:nvPicPr>
          <p:cNvPr id="8" name="Graphic 7" descr="Illustration of a blue bag of school supplies character ">
            <a:extLst>
              <a:ext uri="{FF2B5EF4-FFF2-40B4-BE49-F238E27FC236}">
                <a16:creationId xmlns:a16="http://schemas.microsoft.com/office/drawing/2014/main" id="{F3A63EAE-D921-4D74-B1C8-6D0E847DFDD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422560" y="4391095"/>
            <a:ext cx="2483858" cy="1709233"/>
          </a:xfrm>
          <a:prstGeom prst="rect">
            <a:avLst/>
          </a:prstGeom>
        </p:spPr>
      </p:pic>
      <p:pic>
        <p:nvPicPr>
          <p:cNvPr id="10" name="Graphic 9" descr="Illustration of a purple book character ">
            <a:extLst>
              <a:ext uri="{FF2B5EF4-FFF2-40B4-BE49-F238E27FC236}">
                <a16:creationId xmlns:a16="http://schemas.microsoft.com/office/drawing/2014/main" id="{8A4FC9B1-AAE5-49E7-9209-B1CD7DC8CD9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flipH="1">
            <a:off x="6269620" y="4059937"/>
            <a:ext cx="1775352" cy="2059055"/>
          </a:xfrm>
          <a:prstGeom prst="rect">
            <a:avLst/>
          </a:prstGeom>
        </p:spPr>
      </p:pic>
      <p:pic>
        <p:nvPicPr>
          <p:cNvPr id="6" name="Graphic 5" descr="Illustration of a globe character ">
            <a:extLst>
              <a:ext uri="{FF2B5EF4-FFF2-40B4-BE49-F238E27FC236}">
                <a16:creationId xmlns:a16="http://schemas.microsoft.com/office/drawing/2014/main" id="{A1CF0450-3738-4D52-BF18-A90C1F16AC6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8408174" y="4442978"/>
            <a:ext cx="2213723" cy="1748841"/>
          </a:xfrm>
          <a:prstGeom prst="rect">
            <a:avLst/>
          </a:prstGeom>
        </p:spPr>
      </p:pic>
      <p:sp>
        <p:nvSpPr>
          <p:cNvPr id="11" name="Title 1">
            <a:extLst>
              <a:ext uri="{FF2B5EF4-FFF2-40B4-BE49-F238E27FC236}">
                <a16:creationId xmlns:a16="http://schemas.microsoft.com/office/drawing/2014/main" id="{48AB2886-0860-4684-9970-5D9C34B4125D}"/>
              </a:ext>
            </a:extLst>
          </p:cNvPr>
          <p:cNvSpPr txBox="1">
            <a:spLocks/>
          </p:cNvSpPr>
          <p:nvPr/>
        </p:nvSpPr>
        <p:spPr>
          <a:xfrm>
            <a:off x="1769252" y="2038974"/>
            <a:ext cx="8485716" cy="64008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rtl="0" fontAlgn="base"/>
            <a:r>
              <a:rPr lang="en-GB" sz="4000" b="0" i="0" u="sng" dirty="0">
                <a:effectLst/>
                <a:latin typeface="Twinkl Cursive Looped" panose="02000000000000000000" pitchFamily="2" charset="0"/>
              </a:rPr>
              <a:t>L.O. To investigate places.</a:t>
            </a:r>
            <a:endParaRPr lang="en-GB" sz="7200" b="0" i="0" u="sng" dirty="0">
              <a:effectLst/>
              <a:latin typeface="Twinkl Cursive Looped" panose="02000000000000000000" pitchFamily="2" charset="0"/>
            </a:endParaRPr>
          </a:p>
          <a:p>
            <a:pPr algn="l" rtl="0" fontAlgn="base"/>
            <a:r>
              <a:rPr lang="en-GB" sz="4000" b="0" i="0" u="sng" dirty="0">
                <a:effectLst/>
                <a:latin typeface="Twinkl Cursive Looped" panose="02000000000000000000" pitchFamily="2" charset="0"/>
              </a:rPr>
              <a:t>C: Continents and countries. </a:t>
            </a:r>
            <a:endParaRPr lang="en-GB" sz="7200" b="0" i="0" u="sng" dirty="0">
              <a:effectLst/>
              <a:latin typeface="Twinkl Cursive Looped" panose="02000000000000000000" pitchFamily="2" charset="0"/>
            </a:endParaRPr>
          </a:p>
          <a:p>
            <a:br>
              <a:rPr lang="en-US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75504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796520-2640-4559-BAB1-ADE3A73865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u="sng" dirty="0">
                <a:latin typeface="Twinkl Cursive Looped" panose="02000000000000000000" pitchFamily="2" charset="0"/>
              </a:rPr>
              <a:t>Our New Topic!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DED39638-AED5-4483-9DDA-49E033B8117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914400" y="1949061"/>
            <a:ext cx="6400800" cy="4206240"/>
          </a:xfrm>
        </p:spPr>
        <p:txBody>
          <a:bodyPr>
            <a:normAutofit/>
          </a:bodyPr>
          <a:lstStyle/>
          <a:p>
            <a:pPr marL="342900" indent="-342900" algn="l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sz="3200" dirty="0">
                <a:latin typeface="Twinkl Cursive Looped" panose="02000000000000000000" pitchFamily="2" charset="0"/>
              </a:rPr>
              <a:t>Today we are going to continue exploring </a:t>
            </a:r>
            <a:r>
              <a:rPr lang="en-US" sz="3200" dirty="0">
                <a:solidFill>
                  <a:schemeClr val="accent4"/>
                </a:solidFill>
                <a:latin typeface="Twinkl Cursive Looped" panose="02000000000000000000" pitchFamily="2" charset="0"/>
              </a:rPr>
              <a:t>our new topic</a:t>
            </a:r>
            <a:r>
              <a:rPr lang="en-US" sz="3200" dirty="0">
                <a:latin typeface="Twinkl Cursive Looped" panose="02000000000000000000" pitchFamily="2" charset="0"/>
              </a:rPr>
              <a:t>: </a:t>
            </a:r>
            <a:r>
              <a:rPr lang="en-US" sz="3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winkl Cursive Looped" panose="02000000000000000000" pitchFamily="2" charset="0"/>
              </a:rPr>
              <a:t>Binfield</a:t>
            </a:r>
            <a:r>
              <a:rPr lang="en-US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Twinkl Cursive Looped" panose="02000000000000000000" pitchFamily="2" charset="0"/>
              </a:rPr>
              <a:t>!</a:t>
            </a:r>
          </a:p>
          <a:p>
            <a:pPr algn="l">
              <a:lnSpc>
                <a:spcPct val="100000"/>
              </a:lnSpc>
            </a:pPr>
            <a:endParaRPr lang="en-US" sz="3200" dirty="0">
              <a:solidFill>
                <a:schemeClr val="tx1">
                  <a:lumMod val="75000"/>
                  <a:lumOff val="25000"/>
                </a:schemeClr>
              </a:solidFill>
              <a:latin typeface="Twinkl Cursive Looped" panose="02000000000000000000" pitchFamily="2" charset="0"/>
            </a:endParaRPr>
          </a:p>
          <a:p>
            <a:pPr marL="342900" indent="-342900" algn="l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sz="3200" dirty="0">
                <a:latin typeface="Twinkl Cursive Looped" panose="02000000000000000000" pitchFamily="2" charset="0"/>
              </a:rPr>
              <a:t>We are going to focus on a special map feature- </a:t>
            </a:r>
            <a:r>
              <a:rPr lang="en-US" sz="3200" dirty="0">
                <a:solidFill>
                  <a:srgbClr val="FFC000"/>
                </a:solidFill>
                <a:latin typeface="Twinkl Cursive Looped" panose="02000000000000000000" pitchFamily="2" charset="0"/>
              </a:rPr>
              <a:t>Contour lines!</a:t>
            </a:r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155DC304-4CC2-4AA6-99F0-241F19673C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279457" y="0"/>
            <a:ext cx="3981702" cy="6858000"/>
          </a:xfrm>
          <a:custGeom>
            <a:avLst/>
            <a:gdLst>
              <a:gd name="connsiteX0" fmla="*/ 2056998 w 4367464"/>
              <a:gd name="connsiteY0" fmla="*/ 0 h 6858000"/>
              <a:gd name="connsiteX1" fmla="*/ 4367464 w 4367464"/>
              <a:gd name="connsiteY1" fmla="*/ 0 h 6858000"/>
              <a:gd name="connsiteX2" fmla="*/ 4367464 w 4367464"/>
              <a:gd name="connsiteY2" fmla="*/ 6858000 h 6858000"/>
              <a:gd name="connsiteX3" fmla="*/ 2783919 w 4367464"/>
              <a:gd name="connsiteY3" fmla="*/ 6858000 h 6858000"/>
              <a:gd name="connsiteX4" fmla="*/ 2752534 w 4367464"/>
              <a:gd name="connsiteY4" fmla="*/ 6850757 h 6858000"/>
              <a:gd name="connsiteX5" fmla="*/ 0 w 4367464"/>
              <a:gd name="connsiteY5" fmla="*/ 3296654 h 6858000"/>
              <a:gd name="connsiteX6" fmla="*/ 1920467 w 4367464"/>
              <a:gd name="connsiteY6" fmla="*/ 69927 h 6858000"/>
              <a:gd name="connsiteX0" fmla="*/ 2056998 w 4367464"/>
              <a:gd name="connsiteY0" fmla="*/ 0 h 6858000"/>
              <a:gd name="connsiteX1" fmla="*/ 4367464 w 4367464"/>
              <a:gd name="connsiteY1" fmla="*/ 0 h 6858000"/>
              <a:gd name="connsiteX2" fmla="*/ 3981702 w 4367464"/>
              <a:gd name="connsiteY2" fmla="*/ 6843712 h 6858000"/>
              <a:gd name="connsiteX3" fmla="*/ 2783919 w 4367464"/>
              <a:gd name="connsiteY3" fmla="*/ 6858000 h 6858000"/>
              <a:gd name="connsiteX4" fmla="*/ 2752534 w 4367464"/>
              <a:gd name="connsiteY4" fmla="*/ 6850757 h 6858000"/>
              <a:gd name="connsiteX5" fmla="*/ 0 w 4367464"/>
              <a:gd name="connsiteY5" fmla="*/ 3296654 h 6858000"/>
              <a:gd name="connsiteX6" fmla="*/ 1920467 w 4367464"/>
              <a:gd name="connsiteY6" fmla="*/ 69927 h 6858000"/>
              <a:gd name="connsiteX7" fmla="*/ 2056998 w 4367464"/>
              <a:gd name="connsiteY7" fmla="*/ 0 h 6858000"/>
              <a:gd name="connsiteX0" fmla="*/ 2056998 w 3981702"/>
              <a:gd name="connsiteY0" fmla="*/ 28575 h 6886575"/>
              <a:gd name="connsiteX1" fmla="*/ 3881689 w 3981702"/>
              <a:gd name="connsiteY1" fmla="*/ 0 h 6886575"/>
              <a:gd name="connsiteX2" fmla="*/ 3981702 w 3981702"/>
              <a:gd name="connsiteY2" fmla="*/ 6872287 h 6886575"/>
              <a:gd name="connsiteX3" fmla="*/ 2783919 w 3981702"/>
              <a:gd name="connsiteY3" fmla="*/ 6886575 h 6886575"/>
              <a:gd name="connsiteX4" fmla="*/ 2752534 w 3981702"/>
              <a:gd name="connsiteY4" fmla="*/ 6879332 h 6886575"/>
              <a:gd name="connsiteX5" fmla="*/ 0 w 3981702"/>
              <a:gd name="connsiteY5" fmla="*/ 3325229 h 6886575"/>
              <a:gd name="connsiteX6" fmla="*/ 1920467 w 3981702"/>
              <a:gd name="connsiteY6" fmla="*/ 98502 h 6886575"/>
              <a:gd name="connsiteX7" fmla="*/ 2056998 w 3981702"/>
              <a:gd name="connsiteY7" fmla="*/ 28575 h 6886575"/>
              <a:gd name="connsiteX0" fmla="*/ 2056998 w 3981702"/>
              <a:gd name="connsiteY0" fmla="*/ 14287 h 6872287"/>
              <a:gd name="connsiteX1" fmla="*/ 3967414 w 3981702"/>
              <a:gd name="connsiteY1" fmla="*/ 0 h 6872287"/>
              <a:gd name="connsiteX2" fmla="*/ 3981702 w 3981702"/>
              <a:gd name="connsiteY2" fmla="*/ 6857999 h 6872287"/>
              <a:gd name="connsiteX3" fmla="*/ 2783919 w 3981702"/>
              <a:gd name="connsiteY3" fmla="*/ 6872287 h 6872287"/>
              <a:gd name="connsiteX4" fmla="*/ 2752534 w 3981702"/>
              <a:gd name="connsiteY4" fmla="*/ 6865044 h 6872287"/>
              <a:gd name="connsiteX5" fmla="*/ 0 w 3981702"/>
              <a:gd name="connsiteY5" fmla="*/ 3310941 h 6872287"/>
              <a:gd name="connsiteX6" fmla="*/ 1920467 w 3981702"/>
              <a:gd name="connsiteY6" fmla="*/ 84214 h 6872287"/>
              <a:gd name="connsiteX7" fmla="*/ 2056998 w 3981702"/>
              <a:gd name="connsiteY7" fmla="*/ 14287 h 6872287"/>
              <a:gd name="connsiteX0" fmla="*/ 2056998 w 4039095"/>
              <a:gd name="connsiteY0" fmla="*/ 14287 h 6872287"/>
              <a:gd name="connsiteX1" fmla="*/ 4038852 w 4039095"/>
              <a:gd name="connsiteY1" fmla="*/ 0 h 6872287"/>
              <a:gd name="connsiteX2" fmla="*/ 3981702 w 4039095"/>
              <a:gd name="connsiteY2" fmla="*/ 6857999 h 6872287"/>
              <a:gd name="connsiteX3" fmla="*/ 2783919 w 4039095"/>
              <a:gd name="connsiteY3" fmla="*/ 6872287 h 6872287"/>
              <a:gd name="connsiteX4" fmla="*/ 2752534 w 4039095"/>
              <a:gd name="connsiteY4" fmla="*/ 6865044 h 6872287"/>
              <a:gd name="connsiteX5" fmla="*/ 0 w 4039095"/>
              <a:gd name="connsiteY5" fmla="*/ 3310941 h 6872287"/>
              <a:gd name="connsiteX6" fmla="*/ 1920467 w 4039095"/>
              <a:gd name="connsiteY6" fmla="*/ 84214 h 6872287"/>
              <a:gd name="connsiteX7" fmla="*/ 2056998 w 4039095"/>
              <a:gd name="connsiteY7" fmla="*/ 14287 h 6872287"/>
              <a:gd name="connsiteX0" fmla="*/ 2056998 w 3981702"/>
              <a:gd name="connsiteY0" fmla="*/ 0 h 6858000"/>
              <a:gd name="connsiteX1" fmla="*/ 3953127 w 3981702"/>
              <a:gd name="connsiteY1" fmla="*/ 0 h 6858000"/>
              <a:gd name="connsiteX2" fmla="*/ 3981702 w 3981702"/>
              <a:gd name="connsiteY2" fmla="*/ 6843712 h 6858000"/>
              <a:gd name="connsiteX3" fmla="*/ 2783919 w 3981702"/>
              <a:gd name="connsiteY3" fmla="*/ 6858000 h 6858000"/>
              <a:gd name="connsiteX4" fmla="*/ 2752534 w 3981702"/>
              <a:gd name="connsiteY4" fmla="*/ 6850757 h 6858000"/>
              <a:gd name="connsiteX5" fmla="*/ 0 w 3981702"/>
              <a:gd name="connsiteY5" fmla="*/ 3296654 h 6858000"/>
              <a:gd name="connsiteX6" fmla="*/ 1920467 w 3981702"/>
              <a:gd name="connsiteY6" fmla="*/ 69927 h 6858000"/>
              <a:gd name="connsiteX7" fmla="*/ 2056998 w 3981702"/>
              <a:gd name="connsiteY7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981702" h="6858000">
                <a:moveTo>
                  <a:pt x="2056998" y="0"/>
                </a:moveTo>
                <a:lnTo>
                  <a:pt x="3953127" y="0"/>
                </a:lnTo>
                <a:cubicBezTo>
                  <a:pt x="3957890" y="2286000"/>
                  <a:pt x="3976939" y="4557712"/>
                  <a:pt x="3981702" y="6843712"/>
                </a:cubicBezTo>
                <a:lnTo>
                  <a:pt x="2783919" y="6858000"/>
                </a:lnTo>
                <a:lnTo>
                  <a:pt x="2752534" y="6850757"/>
                </a:lnTo>
                <a:cubicBezTo>
                  <a:pt x="1169639" y="6443496"/>
                  <a:pt x="0" y="5006667"/>
                  <a:pt x="0" y="3296654"/>
                </a:cubicBezTo>
                <a:cubicBezTo>
                  <a:pt x="0" y="1903310"/>
                  <a:pt x="776551" y="691340"/>
                  <a:pt x="1920467" y="69927"/>
                </a:cubicBezTo>
                <a:lnTo>
                  <a:pt x="2056998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10" name="Graphic 9" descr="Illustration of a blue bag of school supplies character ">
            <a:extLst>
              <a:ext uri="{FF2B5EF4-FFF2-40B4-BE49-F238E27FC236}">
                <a16:creationId xmlns:a16="http://schemas.microsoft.com/office/drawing/2014/main" id="{6F5EC1ED-E527-4E5A-A0D8-3D0719060D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548159" y="2203704"/>
            <a:ext cx="3444298" cy="2422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9523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>
            <a:extLst>
              <a:ext uri="{FF2B5EF4-FFF2-40B4-BE49-F238E27FC236}">
                <a16:creationId xmlns:a16="http://schemas.microsoft.com/office/drawing/2014/main" id="{D61755D0-5562-4A11-BF40-227C0B57EF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62943" y="233589"/>
            <a:ext cx="6857999" cy="653547"/>
          </a:xfrm>
        </p:spPr>
        <p:txBody>
          <a:bodyPr/>
          <a:lstStyle/>
          <a:p>
            <a:r>
              <a:rPr lang="en-US" u="sng" dirty="0">
                <a:latin typeface="Twinkl Cursive Looped" panose="02000000000000000000" pitchFamily="2" charset="0"/>
              </a:rPr>
              <a:t>Starter:</a:t>
            </a:r>
          </a:p>
        </p:txBody>
      </p:sp>
      <p:sp>
        <p:nvSpPr>
          <p:cNvPr id="6" name="Freeform: Shape 14">
            <a:extLst>
              <a:ext uri="{FF2B5EF4-FFF2-40B4-BE49-F238E27FC236}">
                <a16:creationId xmlns:a16="http://schemas.microsoft.com/office/drawing/2014/main" id="{868E2822-F0BF-D949-B8E2-C5C9D59940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H="1">
            <a:off x="-28576" y="0"/>
            <a:ext cx="3987118" cy="6867328"/>
          </a:xfrm>
          <a:custGeom>
            <a:avLst/>
            <a:gdLst>
              <a:gd name="connsiteX0" fmla="*/ 2056998 w 4367464"/>
              <a:gd name="connsiteY0" fmla="*/ 0 h 6858000"/>
              <a:gd name="connsiteX1" fmla="*/ 4367464 w 4367464"/>
              <a:gd name="connsiteY1" fmla="*/ 0 h 6858000"/>
              <a:gd name="connsiteX2" fmla="*/ 4367464 w 4367464"/>
              <a:gd name="connsiteY2" fmla="*/ 6858000 h 6858000"/>
              <a:gd name="connsiteX3" fmla="*/ 2783919 w 4367464"/>
              <a:gd name="connsiteY3" fmla="*/ 6858000 h 6858000"/>
              <a:gd name="connsiteX4" fmla="*/ 2752534 w 4367464"/>
              <a:gd name="connsiteY4" fmla="*/ 6850757 h 6858000"/>
              <a:gd name="connsiteX5" fmla="*/ 0 w 4367464"/>
              <a:gd name="connsiteY5" fmla="*/ 3296654 h 6858000"/>
              <a:gd name="connsiteX6" fmla="*/ 1920467 w 4367464"/>
              <a:gd name="connsiteY6" fmla="*/ 69927 h 6858000"/>
              <a:gd name="connsiteX0" fmla="*/ 2056998 w 4367464"/>
              <a:gd name="connsiteY0" fmla="*/ 0 h 6858000"/>
              <a:gd name="connsiteX1" fmla="*/ 4367464 w 4367464"/>
              <a:gd name="connsiteY1" fmla="*/ 0 h 6858000"/>
              <a:gd name="connsiteX2" fmla="*/ 3981702 w 4367464"/>
              <a:gd name="connsiteY2" fmla="*/ 6843712 h 6858000"/>
              <a:gd name="connsiteX3" fmla="*/ 2783919 w 4367464"/>
              <a:gd name="connsiteY3" fmla="*/ 6858000 h 6858000"/>
              <a:gd name="connsiteX4" fmla="*/ 2752534 w 4367464"/>
              <a:gd name="connsiteY4" fmla="*/ 6850757 h 6858000"/>
              <a:gd name="connsiteX5" fmla="*/ 0 w 4367464"/>
              <a:gd name="connsiteY5" fmla="*/ 3296654 h 6858000"/>
              <a:gd name="connsiteX6" fmla="*/ 1920467 w 4367464"/>
              <a:gd name="connsiteY6" fmla="*/ 69927 h 6858000"/>
              <a:gd name="connsiteX7" fmla="*/ 2056998 w 4367464"/>
              <a:gd name="connsiteY7" fmla="*/ 0 h 6858000"/>
              <a:gd name="connsiteX0" fmla="*/ 2056998 w 3981702"/>
              <a:gd name="connsiteY0" fmla="*/ 28575 h 6886575"/>
              <a:gd name="connsiteX1" fmla="*/ 3881689 w 3981702"/>
              <a:gd name="connsiteY1" fmla="*/ 0 h 6886575"/>
              <a:gd name="connsiteX2" fmla="*/ 3981702 w 3981702"/>
              <a:gd name="connsiteY2" fmla="*/ 6872287 h 6886575"/>
              <a:gd name="connsiteX3" fmla="*/ 2783919 w 3981702"/>
              <a:gd name="connsiteY3" fmla="*/ 6886575 h 6886575"/>
              <a:gd name="connsiteX4" fmla="*/ 2752534 w 3981702"/>
              <a:gd name="connsiteY4" fmla="*/ 6879332 h 6886575"/>
              <a:gd name="connsiteX5" fmla="*/ 0 w 3981702"/>
              <a:gd name="connsiteY5" fmla="*/ 3325229 h 6886575"/>
              <a:gd name="connsiteX6" fmla="*/ 1920467 w 3981702"/>
              <a:gd name="connsiteY6" fmla="*/ 98502 h 6886575"/>
              <a:gd name="connsiteX7" fmla="*/ 2056998 w 3981702"/>
              <a:gd name="connsiteY7" fmla="*/ 28575 h 6886575"/>
              <a:gd name="connsiteX0" fmla="*/ 2056998 w 3981702"/>
              <a:gd name="connsiteY0" fmla="*/ 14287 h 6872287"/>
              <a:gd name="connsiteX1" fmla="*/ 3967414 w 3981702"/>
              <a:gd name="connsiteY1" fmla="*/ 0 h 6872287"/>
              <a:gd name="connsiteX2" fmla="*/ 3981702 w 3981702"/>
              <a:gd name="connsiteY2" fmla="*/ 6857999 h 6872287"/>
              <a:gd name="connsiteX3" fmla="*/ 2783919 w 3981702"/>
              <a:gd name="connsiteY3" fmla="*/ 6872287 h 6872287"/>
              <a:gd name="connsiteX4" fmla="*/ 2752534 w 3981702"/>
              <a:gd name="connsiteY4" fmla="*/ 6865044 h 6872287"/>
              <a:gd name="connsiteX5" fmla="*/ 0 w 3981702"/>
              <a:gd name="connsiteY5" fmla="*/ 3310941 h 6872287"/>
              <a:gd name="connsiteX6" fmla="*/ 1920467 w 3981702"/>
              <a:gd name="connsiteY6" fmla="*/ 84214 h 6872287"/>
              <a:gd name="connsiteX7" fmla="*/ 2056998 w 3981702"/>
              <a:gd name="connsiteY7" fmla="*/ 14287 h 6872287"/>
              <a:gd name="connsiteX0" fmla="*/ 2056998 w 4039095"/>
              <a:gd name="connsiteY0" fmla="*/ 14287 h 6872287"/>
              <a:gd name="connsiteX1" fmla="*/ 4038852 w 4039095"/>
              <a:gd name="connsiteY1" fmla="*/ 0 h 6872287"/>
              <a:gd name="connsiteX2" fmla="*/ 3981702 w 4039095"/>
              <a:gd name="connsiteY2" fmla="*/ 6857999 h 6872287"/>
              <a:gd name="connsiteX3" fmla="*/ 2783919 w 4039095"/>
              <a:gd name="connsiteY3" fmla="*/ 6872287 h 6872287"/>
              <a:gd name="connsiteX4" fmla="*/ 2752534 w 4039095"/>
              <a:gd name="connsiteY4" fmla="*/ 6865044 h 6872287"/>
              <a:gd name="connsiteX5" fmla="*/ 0 w 4039095"/>
              <a:gd name="connsiteY5" fmla="*/ 3310941 h 6872287"/>
              <a:gd name="connsiteX6" fmla="*/ 1920467 w 4039095"/>
              <a:gd name="connsiteY6" fmla="*/ 84214 h 6872287"/>
              <a:gd name="connsiteX7" fmla="*/ 2056998 w 4039095"/>
              <a:gd name="connsiteY7" fmla="*/ 14287 h 6872287"/>
              <a:gd name="connsiteX0" fmla="*/ 2056998 w 3981702"/>
              <a:gd name="connsiteY0" fmla="*/ 0 h 6858000"/>
              <a:gd name="connsiteX1" fmla="*/ 3953127 w 3981702"/>
              <a:gd name="connsiteY1" fmla="*/ 0 h 6858000"/>
              <a:gd name="connsiteX2" fmla="*/ 3981702 w 3981702"/>
              <a:gd name="connsiteY2" fmla="*/ 6843712 h 6858000"/>
              <a:gd name="connsiteX3" fmla="*/ 2783919 w 3981702"/>
              <a:gd name="connsiteY3" fmla="*/ 6858000 h 6858000"/>
              <a:gd name="connsiteX4" fmla="*/ 2752534 w 3981702"/>
              <a:gd name="connsiteY4" fmla="*/ 6850757 h 6858000"/>
              <a:gd name="connsiteX5" fmla="*/ 0 w 3981702"/>
              <a:gd name="connsiteY5" fmla="*/ 3296654 h 6858000"/>
              <a:gd name="connsiteX6" fmla="*/ 1920467 w 3981702"/>
              <a:gd name="connsiteY6" fmla="*/ 69927 h 6858000"/>
              <a:gd name="connsiteX7" fmla="*/ 2056998 w 3981702"/>
              <a:gd name="connsiteY7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981702" h="6858000">
                <a:moveTo>
                  <a:pt x="2056998" y="0"/>
                </a:moveTo>
                <a:lnTo>
                  <a:pt x="3953127" y="0"/>
                </a:lnTo>
                <a:cubicBezTo>
                  <a:pt x="3957890" y="2286000"/>
                  <a:pt x="3976939" y="4557712"/>
                  <a:pt x="3981702" y="6843712"/>
                </a:cubicBezTo>
                <a:lnTo>
                  <a:pt x="2783919" y="6858000"/>
                </a:lnTo>
                <a:lnTo>
                  <a:pt x="2752534" y="6850757"/>
                </a:lnTo>
                <a:cubicBezTo>
                  <a:pt x="1169639" y="6443496"/>
                  <a:pt x="0" y="5006667"/>
                  <a:pt x="0" y="3296654"/>
                </a:cubicBezTo>
                <a:cubicBezTo>
                  <a:pt x="0" y="1903310"/>
                  <a:pt x="776551" y="691340"/>
                  <a:pt x="1920467" y="69927"/>
                </a:cubicBezTo>
                <a:lnTo>
                  <a:pt x="2056998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Graphic 4" descr="Illustration of a purple book character">
            <a:extLst>
              <a:ext uri="{FF2B5EF4-FFF2-40B4-BE49-F238E27FC236}">
                <a16:creationId xmlns:a16="http://schemas.microsoft.com/office/drawing/2014/main" id="{66D65075-912A-0B45-A895-6C8FA62F34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flipH="1">
            <a:off x="688912" y="2074690"/>
            <a:ext cx="2240025" cy="2708619"/>
          </a:xfrm>
          <a:prstGeom prst="rect">
            <a:avLst/>
          </a:prstGeom>
        </p:spPr>
      </p:pic>
      <p:sp>
        <p:nvSpPr>
          <p:cNvPr id="8" name="Text Placeholder 5">
            <a:extLst>
              <a:ext uri="{FF2B5EF4-FFF2-40B4-BE49-F238E27FC236}">
                <a16:creationId xmlns:a16="http://schemas.microsoft.com/office/drawing/2014/main" id="{1D7E68A7-C778-47D8-91DF-10D88E3A95D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462943" y="1451295"/>
            <a:ext cx="6400800" cy="4662061"/>
          </a:xfrm>
        </p:spPr>
        <p:txBody>
          <a:bodyPr>
            <a:normAutofit/>
          </a:bodyPr>
          <a:lstStyle/>
          <a:p>
            <a:pPr algn="l">
              <a:lnSpc>
                <a:spcPct val="100000"/>
              </a:lnSpc>
            </a:pPr>
            <a:r>
              <a:rPr lang="en-US" sz="4600" dirty="0">
                <a:latin typeface="Twinkl Cursive Looped" panose="02000000000000000000" pitchFamily="2" charset="0"/>
              </a:rPr>
              <a:t>What is a physical feature on a map? </a:t>
            </a:r>
            <a:endParaRPr lang="en-US" sz="4600" dirty="0">
              <a:solidFill>
                <a:schemeClr val="tx1">
                  <a:lumMod val="75000"/>
                  <a:lumOff val="25000"/>
                </a:schemeClr>
              </a:solidFill>
              <a:latin typeface="Twinkl Cursive Looped" panose="02000000000000000000" pitchFamily="2" charset="0"/>
            </a:endParaRPr>
          </a:p>
          <a:p>
            <a:pPr algn="l">
              <a:lnSpc>
                <a:spcPct val="100000"/>
              </a:lnSpc>
            </a:pPr>
            <a:endParaRPr lang="en-US" sz="3200" dirty="0">
              <a:solidFill>
                <a:schemeClr val="tx1">
                  <a:lumMod val="75000"/>
                  <a:lumOff val="25000"/>
                </a:schemeClr>
              </a:solidFill>
              <a:latin typeface="Twinkl Cursive 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47362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534B320A-560D-4493-AA6A-79A2C8DC38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>
                <a:latin typeface="Twinkl Cursive Looped" panose="02000000000000000000" pitchFamily="2" charset="0"/>
              </a:rPr>
              <a:t>Activity 1: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9A2FFE3-A7C7-9249-96D4-8D9AC15E015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280719" y="3050908"/>
            <a:ext cx="9630561" cy="3807092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sz="3400" dirty="0">
                <a:latin typeface="Twinkl Cursive Looped" panose="02000000000000000000" pitchFamily="2" charset="0"/>
              </a:rPr>
              <a:t>Can you identify and label three key physical features on your map of </a:t>
            </a:r>
            <a:r>
              <a:rPr lang="en-US" sz="3400" dirty="0" err="1">
                <a:latin typeface="Twinkl Cursive Looped" panose="02000000000000000000" pitchFamily="2" charset="0"/>
              </a:rPr>
              <a:t>Binfield</a:t>
            </a:r>
            <a:r>
              <a:rPr lang="en-US" sz="3400" dirty="0">
                <a:latin typeface="Twinkl Cursive Looped" panose="02000000000000000000" pitchFamily="2" charset="0"/>
              </a:rPr>
              <a:t>? </a:t>
            </a:r>
          </a:p>
          <a:p>
            <a:pPr>
              <a:lnSpc>
                <a:spcPct val="150000"/>
              </a:lnSpc>
            </a:pPr>
            <a:endParaRPr lang="en-US" sz="3400" dirty="0">
              <a:solidFill>
                <a:schemeClr val="tx1">
                  <a:lumMod val="75000"/>
                  <a:lumOff val="25000"/>
                </a:schemeClr>
              </a:solidFill>
              <a:latin typeface="Twinkl Cursive Looped" panose="02000000000000000000" pitchFamily="2" charset="0"/>
            </a:endParaRPr>
          </a:p>
          <a:p>
            <a:pPr>
              <a:lnSpc>
                <a:spcPct val="150000"/>
              </a:lnSpc>
            </a:pPr>
            <a:r>
              <a:rPr lang="en-US" sz="3400" dirty="0">
                <a:latin typeface="Twinkl Cursive Looped" panose="02000000000000000000" pitchFamily="2" charset="0"/>
              </a:rPr>
              <a:t>Remember to use a ruler and write on the lines. </a:t>
            </a:r>
            <a:endParaRPr lang="en-US" sz="3400" dirty="0">
              <a:solidFill>
                <a:schemeClr val="tx1">
                  <a:lumMod val="75000"/>
                  <a:lumOff val="25000"/>
                </a:schemeClr>
              </a:solidFill>
              <a:latin typeface="Twinkl Cursive Looped" panose="02000000000000000000" pitchFamily="2" charset="0"/>
            </a:endParaRPr>
          </a:p>
          <a:p>
            <a:pPr marL="285750" indent="-285750">
              <a:lnSpc>
                <a:spcPts val="2800"/>
              </a:lnSpc>
              <a:buFontTx/>
              <a:buChar char="-"/>
            </a:pPr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49395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6">
            <a:extLst>
              <a:ext uri="{FF2B5EF4-FFF2-40B4-BE49-F238E27FC236}">
                <a16:creationId xmlns:a16="http://schemas.microsoft.com/office/drawing/2014/main" id="{B4E64823-B1F6-4468-BC94-C8D367BF35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399754" y="1714500"/>
            <a:ext cx="3429000" cy="34290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9" name="Graphic 8" descr="Illustration of a globe character ">
            <a:extLst>
              <a:ext uri="{FF2B5EF4-FFF2-40B4-BE49-F238E27FC236}">
                <a16:creationId xmlns:a16="http://schemas.microsoft.com/office/drawing/2014/main" id="{ABDECD10-E1E7-4208-B869-09373BB9DB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791734" y="2466442"/>
            <a:ext cx="2645040" cy="2089582"/>
          </a:xfrm>
          <a:prstGeom prst="rect">
            <a:avLst/>
          </a:prstGeom>
        </p:spPr>
      </p:pic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6D9A580A-4A9E-4002-BE21-A6B1BC4082B2}"/>
              </a:ext>
            </a:extLst>
          </p:cNvPr>
          <p:cNvSpPr txBox="1">
            <a:spLocks/>
          </p:cNvSpPr>
          <p:nvPr/>
        </p:nvSpPr>
        <p:spPr>
          <a:xfrm>
            <a:off x="164008" y="562291"/>
            <a:ext cx="8380601" cy="548617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2800"/>
              </a:lnSpc>
            </a:pPr>
            <a:r>
              <a:rPr lang="en-US" sz="4400" dirty="0">
                <a:latin typeface="Twinkl Cursive Looped" panose="02000000000000000000" pitchFamily="2" charset="0"/>
              </a:rPr>
              <a:t>Let’s share what we found!</a:t>
            </a:r>
          </a:p>
          <a:p>
            <a:pPr>
              <a:lnSpc>
                <a:spcPts val="2800"/>
              </a:lnSpc>
            </a:pPr>
            <a:endParaRPr lang="en-US" sz="6400" dirty="0">
              <a:latin typeface="Twinkl Cursive Looped" panose="02000000000000000000" pitchFamily="2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68372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6">
            <a:extLst>
              <a:ext uri="{FF2B5EF4-FFF2-40B4-BE49-F238E27FC236}">
                <a16:creationId xmlns:a16="http://schemas.microsoft.com/office/drawing/2014/main" id="{B4E64823-B1F6-4468-BC94-C8D367BF35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399754" y="1714500"/>
            <a:ext cx="3429000" cy="34290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9" name="Graphic 8" descr="Illustration of a globe character ">
            <a:extLst>
              <a:ext uri="{FF2B5EF4-FFF2-40B4-BE49-F238E27FC236}">
                <a16:creationId xmlns:a16="http://schemas.microsoft.com/office/drawing/2014/main" id="{ABDECD10-E1E7-4208-B869-09373BB9DB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791734" y="2466442"/>
            <a:ext cx="2645040" cy="2089582"/>
          </a:xfrm>
          <a:prstGeom prst="rect">
            <a:avLst/>
          </a:prstGeom>
        </p:spPr>
      </p:pic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6D9A580A-4A9E-4002-BE21-A6B1BC4082B2}"/>
              </a:ext>
            </a:extLst>
          </p:cNvPr>
          <p:cNvSpPr txBox="1">
            <a:spLocks/>
          </p:cNvSpPr>
          <p:nvPr/>
        </p:nvSpPr>
        <p:spPr>
          <a:xfrm>
            <a:off x="164008" y="562291"/>
            <a:ext cx="8380601" cy="548617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2800"/>
              </a:lnSpc>
            </a:pPr>
            <a:r>
              <a:rPr lang="en-US" sz="4400" dirty="0">
                <a:latin typeface="Twinkl Cursive Looped" panose="02000000000000000000" pitchFamily="2" charset="0"/>
              </a:rPr>
              <a:t>Let’s share what we found!</a:t>
            </a:r>
          </a:p>
          <a:p>
            <a:pPr>
              <a:lnSpc>
                <a:spcPts val="2800"/>
              </a:lnSpc>
            </a:pPr>
            <a:endParaRPr lang="en-US" sz="4400" dirty="0">
              <a:latin typeface="Twinkl Cursive Looped" panose="02000000000000000000" pitchFamily="2" charset="0"/>
            </a:endParaRPr>
          </a:p>
          <a:p>
            <a:pPr>
              <a:lnSpc>
                <a:spcPct val="100000"/>
              </a:lnSpc>
            </a:pPr>
            <a:r>
              <a:rPr lang="en-US" sz="4400" dirty="0">
                <a:latin typeface="Twinkl Cursive Looped" panose="02000000000000000000" pitchFamily="2" charset="0"/>
              </a:rPr>
              <a:t>Great! Now let’s begin to explore contour lines!</a:t>
            </a:r>
          </a:p>
          <a:p>
            <a:pPr>
              <a:lnSpc>
                <a:spcPct val="100000"/>
              </a:lnSpc>
            </a:pPr>
            <a:endParaRPr lang="en-US" sz="4400" dirty="0">
              <a:latin typeface="Twinkl Cursive Looped" panose="02000000000000000000" pitchFamily="2" charset="0"/>
            </a:endParaRPr>
          </a:p>
          <a:p>
            <a:pPr>
              <a:lnSpc>
                <a:spcPct val="100000"/>
              </a:lnSpc>
            </a:pPr>
            <a:r>
              <a:rPr lang="en-US" sz="4400" dirty="0">
                <a:latin typeface="Twinkl Cursive Looped" panose="02000000000000000000" pitchFamily="2" charset="0"/>
                <a:hlinkClick r:id="rId4"/>
              </a:rPr>
              <a:t>https://www.bbc.co.uk/bitesize/topics/zvsfr82/articles/zjdkhbk</a:t>
            </a:r>
            <a:r>
              <a:rPr lang="en-US" sz="4400" dirty="0">
                <a:latin typeface="Twinkl Cursive Looped" panose="02000000000000000000" pitchFamily="2" charset="0"/>
              </a:rPr>
              <a:t> </a:t>
            </a:r>
          </a:p>
          <a:p>
            <a:pPr>
              <a:lnSpc>
                <a:spcPts val="2800"/>
              </a:lnSpc>
            </a:pPr>
            <a:endParaRPr lang="en-US" sz="6400" dirty="0">
              <a:latin typeface="Twinkl Cursive Looped" panose="02000000000000000000" pitchFamily="2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24980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6">
            <a:extLst>
              <a:ext uri="{FF2B5EF4-FFF2-40B4-BE49-F238E27FC236}">
                <a16:creationId xmlns:a16="http://schemas.microsoft.com/office/drawing/2014/main" id="{B4E64823-B1F6-4468-BC94-C8D367BF35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399754" y="1714500"/>
            <a:ext cx="3429000" cy="34290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9" name="Graphic 8" descr="Illustration of a globe character ">
            <a:extLst>
              <a:ext uri="{FF2B5EF4-FFF2-40B4-BE49-F238E27FC236}">
                <a16:creationId xmlns:a16="http://schemas.microsoft.com/office/drawing/2014/main" id="{ABDECD10-E1E7-4208-B869-09373BB9DB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864161" y="2197355"/>
            <a:ext cx="2645040" cy="2089582"/>
          </a:xfrm>
          <a:prstGeom prst="rect">
            <a:avLst/>
          </a:prstGeom>
        </p:spPr>
      </p:pic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6D9A580A-4A9E-4002-BE21-A6B1BC4082B2}"/>
              </a:ext>
            </a:extLst>
          </p:cNvPr>
          <p:cNvSpPr txBox="1">
            <a:spLocks/>
          </p:cNvSpPr>
          <p:nvPr/>
        </p:nvSpPr>
        <p:spPr>
          <a:xfrm>
            <a:off x="164008" y="562291"/>
            <a:ext cx="8380601" cy="4957665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sz="6400" dirty="0">
                <a:latin typeface="Twinkl Cursive Looped" panose="02000000000000000000" pitchFamily="2" charset="0"/>
              </a:rPr>
              <a:t>Let’s look at a contour map of </a:t>
            </a:r>
            <a:r>
              <a:rPr lang="en-US" sz="6400" dirty="0" err="1">
                <a:latin typeface="Twinkl Cursive Looped" panose="02000000000000000000" pitchFamily="2" charset="0"/>
              </a:rPr>
              <a:t>Binfield</a:t>
            </a:r>
            <a:r>
              <a:rPr lang="en-US" sz="6400" dirty="0">
                <a:latin typeface="Twinkl Cursive Looped" panose="02000000000000000000" pitchFamily="2" charset="0"/>
              </a:rPr>
              <a:t>!</a:t>
            </a:r>
          </a:p>
          <a:p>
            <a:pPr>
              <a:lnSpc>
                <a:spcPct val="100000"/>
              </a:lnSpc>
            </a:pPr>
            <a:endParaRPr lang="en-US" sz="12400" dirty="0">
              <a:solidFill>
                <a:srgbClr val="FF0000"/>
              </a:solidFill>
              <a:latin typeface="Twinkl Cursive Looped" panose="02000000000000000000" pitchFamily="2" charset="0"/>
            </a:endParaRPr>
          </a:p>
          <a:p>
            <a:pPr algn="l" rtl="0" fontAlgn="base">
              <a:lnSpc>
                <a:spcPct val="100000"/>
              </a:lnSpc>
            </a:pPr>
            <a:r>
              <a:rPr lang="en-GB" sz="5100" b="0" i="0" dirty="0">
                <a:solidFill>
                  <a:srgbClr val="000000"/>
                </a:solidFill>
                <a:effectLst/>
                <a:latin typeface="Twinkl Cursive Looped" panose="02000000000000000000" pitchFamily="2" charset="0"/>
              </a:rPr>
              <a:t>What are is the highest point above sea level in Binfield? </a:t>
            </a:r>
            <a:endParaRPr lang="en-GB" sz="8600" b="0" i="0" dirty="0">
              <a:solidFill>
                <a:srgbClr val="000000"/>
              </a:solidFill>
              <a:effectLst/>
              <a:latin typeface="Twinkl Cursive Looped" panose="02000000000000000000" pitchFamily="2" charset="0"/>
            </a:endParaRPr>
          </a:p>
          <a:p>
            <a:pPr algn="l" rtl="0" fontAlgn="base">
              <a:lnSpc>
                <a:spcPct val="100000"/>
              </a:lnSpc>
            </a:pPr>
            <a:r>
              <a:rPr lang="en-GB" sz="5100" b="0" i="0" dirty="0">
                <a:solidFill>
                  <a:srgbClr val="000000"/>
                </a:solidFill>
                <a:effectLst/>
                <a:latin typeface="Twinkl Cursive Looped" panose="02000000000000000000" pitchFamily="2" charset="0"/>
              </a:rPr>
              <a:t>Which area is the nearest to sea level? </a:t>
            </a:r>
            <a:endParaRPr lang="en-GB" sz="8600" b="0" i="0" dirty="0">
              <a:solidFill>
                <a:srgbClr val="000000"/>
              </a:solidFill>
              <a:effectLst/>
              <a:latin typeface="Twinkl Cursive Looped" panose="02000000000000000000" pitchFamily="2" charset="0"/>
            </a:endParaRPr>
          </a:p>
          <a:p>
            <a:pPr algn="l" rtl="0" fontAlgn="base">
              <a:lnSpc>
                <a:spcPct val="100000"/>
              </a:lnSpc>
            </a:pPr>
            <a:r>
              <a:rPr lang="en-GB" sz="5100" b="0" i="0" dirty="0">
                <a:solidFill>
                  <a:srgbClr val="000000"/>
                </a:solidFill>
                <a:effectLst/>
                <a:latin typeface="Twinkl Cursive Looped" panose="02000000000000000000" pitchFamily="2" charset="0"/>
              </a:rPr>
              <a:t>When do you think people may use contour lines? </a:t>
            </a:r>
            <a:endParaRPr lang="en-GB" sz="8600" b="0" i="0" dirty="0">
              <a:solidFill>
                <a:srgbClr val="000000"/>
              </a:solidFill>
              <a:effectLst/>
              <a:latin typeface="Twinkl Cursive Looped" panose="02000000000000000000" pitchFamily="2" charset="0"/>
            </a:endParaRPr>
          </a:p>
          <a:p>
            <a:pPr>
              <a:lnSpc>
                <a:spcPts val="2800"/>
              </a:lnSpc>
            </a:pPr>
            <a:endParaRPr lang="en-US" sz="4000" dirty="0">
              <a:solidFill>
                <a:srgbClr val="FF0000"/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980560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: Shape 14">
            <a:extLst>
              <a:ext uri="{FF2B5EF4-FFF2-40B4-BE49-F238E27FC236}">
                <a16:creationId xmlns:a16="http://schemas.microsoft.com/office/drawing/2014/main" id="{868E2822-F0BF-D949-B8E2-C5C9D59940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ChangeAspect="1"/>
          </p:cNvSpPr>
          <p:nvPr/>
        </p:nvSpPr>
        <p:spPr>
          <a:xfrm flipH="1">
            <a:off x="-114580" y="0"/>
            <a:ext cx="4023360" cy="6929752"/>
          </a:xfrm>
          <a:custGeom>
            <a:avLst/>
            <a:gdLst>
              <a:gd name="connsiteX0" fmla="*/ 2056998 w 4367464"/>
              <a:gd name="connsiteY0" fmla="*/ 0 h 6858000"/>
              <a:gd name="connsiteX1" fmla="*/ 4367464 w 4367464"/>
              <a:gd name="connsiteY1" fmla="*/ 0 h 6858000"/>
              <a:gd name="connsiteX2" fmla="*/ 4367464 w 4367464"/>
              <a:gd name="connsiteY2" fmla="*/ 6858000 h 6858000"/>
              <a:gd name="connsiteX3" fmla="*/ 2783919 w 4367464"/>
              <a:gd name="connsiteY3" fmla="*/ 6858000 h 6858000"/>
              <a:gd name="connsiteX4" fmla="*/ 2752534 w 4367464"/>
              <a:gd name="connsiteY4" fmla="*/ 6850757 h 6858000"/>
              <a:gd name="connsiteX5" fmla="*/ 0 w 4367464"/>
              <a:gd name="connsiteY5" fmla="*/ 3296654 h 6858000"/>
              <a:gd name="connsiteX6" fmla="*/ 1920467 w 4367464"/>
              <a:gd name="connsiteY6" fmla="*/ 69927 h 6858000"/>
              <a:gd name="connsiteX0" fmla="*/ 2056998 w 4367464"/>
              <a:gd name="connsiteY0" fmla="*/ 0 h 6858000"/>
              <a:gd name="connsiteX1" fmla="*/ 4367464 w 4367464"/>
              <a:gd name="connsiteY1" fmla="*/ 0 h 6858000"/>
              <a:gd name="connsiteX2" fmla="*/ 3981702 w 4367464"/>
              <a:gd name="connsiteY2" fmla="*/ 6843712 h 6858000"/>
              <a:gd name="connsiteX3" fmla="*/ 2783919 w 4367464"/>
              <a:gd name="connsiteY3" fmla="*/ 6858000 h 6858000"/>
              <a:gd name="connsiteX4" fmla="*/ 2752534 w 4367464"/>
              <a:gd name="connsiteY4" fmla="*/ 6850757 h 6858000"/>
              <a:gd name="connsiteX5" fmla="*/ 0 w 4367464"/>
              <a:gd name="connsiteY5" fmla="*/ 3296654 h 6858000"/>
              <a:gd name="connsiteX6" fmla="*/ 1920467 w 4367464"/>
              <a:gd name="connsiteY6" fmla="*/ 69927 h 6858000"/>
              <a:gd name="connsiteX7" fmla="*/ 2056998 w 4367464"/>
              <a:gd name="connsiteY7" fmla="*/ 0 h 6858000"/>
              <a:gd name="connsiteX0" fmla="*/ 2056998 w 3981702"/>
              <a:gd name="connsiteY0" fmla="*/ 28575 h 6886575"/>
              <a:gd name="connsiteX1" fmla="*/ 3881689 w 3981702"/>
              <a:gd name="connsiteY1" fmla="*/ 0 h 6886575"/>
              <a:gd name="connsiteX2" fmla="*/ 3981702 w 3981702"/>
              <a:gd name="connsiteY2" fmla="*/ 6872287 h 6886575"/>
              <a:gd name="connsiteX3" fmla="*/ 2783919 w 3981702"/>
              <a:gd name="connsiteY3" fmla="*/ 6886575 h 6886575"/>
              <a:gd name="connsiteX4" fmla="*/ 2752534 w 3981702"/>
              <a:gd name="connsiteY4" fmla="*/ 6879332 h 6886575"/>
              <a:gd name="connsiteX5" fmla="*/ 0 w 3981702"/>
              <a:gd name="connsiteY5" fmla="*/ 3325229 h 6886575"/>
              <a:gd name="connsiteX6" fmla="*/ 1920467 w 3981702"/>
              <a:gd name="connsiteY6" fmla="*/ 98502 h 6886575"/>
              <a:gd name="connsiteX7" fmla="*/ 2056998 w 3981702"/>
              <a:gd name="connsiteY7" fmla="*/ 28575 h 6886575"/>
              <a:gd name="connsiteX0" fmla="*/ 2056998 w 3981702"/>
              <a:gd name="connsiteY0" fmla="*/ 14287 h 6872287"/>
              <a:gd name="connsiteX1" fmla="*/ 3967414 w 3981702"/>
              <a:gd name="connsiteY1" fmla="*/ 0 h 6872287"/>
              <a:gd name="connsiteX2" fmla="*/ 3981702 w 3981702"/>
              <a:gd name="connsiteY2" fmla="*/ 6857999 h 6872287"/>
              <a:gd name="connsiteX3" fmla="*/ 2783919 w 3981702"/>
              <a:gd name="connsiteY3" fmla="*/ 6872287 h 6872287"/>
              <a:gd name="connsiteX4" fmla="*/ 2752534 w 3981702"/>
              <a:gd name="connsiteY4" fmla="*/ 6865044 h 6872287"/>
              <a:gd name="connsiteX5" fmla="*/ 0 w 3981702"/>
              <a:gd name="connsiteY5" fmla="*/ 3310941 h 6872287"/>
              <a:gd name="connsiteX6" fmla="*/ 1920467 w 3981702"/>
              <a:gd name="connsiteY6" fmla="*/ 84214 h 6872287"/>
              <a:gd name="connsiteX7" fmla="*/ 2056998 w 3981702"/>
              <a:gd name="connsiteY7" fmla="*/ 14287 h 6872287"/>
              <a:gd name="connsiteX0" fmla="*/ 2056998 w 4039095"/>
              <a:gd name="connsiteY0" fmla="*/ 14287 h 6872287"/>
              <a:gd name="connsiteX1" fmla="*/ 4038852 w 4039095"/>
              <a:gd name="connsiteY1" fmla="*/ 0 h 6872287"/>
              <a:gd name="connsiteX2" fmla="*/ 3981702 w 4039095"/>
              <a:gd name="connsiteY2" fmla="*/ 6857999 h 6872287"/>
              <a:gd name="connsiteX3" fmla="*/ 2783919 w 4039095"/>
              <a:gd name="connsiteY3" fmla="*/ 6872287 h 6872287"/>
              <a:gd name="connsiteX4" fmla="*/ 2752534 w 4039095"/>
              <a:gd name="connsiteY4" fmla="*/ 6865044 h 6872287"/>
              <a:gd name="connsiteX5" fmla="*/ 0 w 4039095"/>
              <a:gd name="connsiteY5" fmla="*/ 3310941 h 6872287"/>
              <a:gd name="connsiteX6" fmla="*/ 1920467 w 4039095"/>
              <a:gd name="connsiteY6" fmla="*/ 84214 h 6872287"/>
              <a:gd name="connsiteX7" fmla="*/ 2056998 w 4039095"/>
              <a:gd name="connsiteY7" fmla="*/ 14287 h 6872287"/>
              <a:gd name="connsiteX0" fmla="*/ 2056998 w 3981702"/>
              <a:gd name="connsiteY0" fmla="*/ 0 h 6858000"/>
              <a:gd name="connsiteX1" fmla="*/ 3953127 w 3981702"/>
              <a:gd name="connsiteY1" fmla="*/ 0 h 6858000"/>
              <a:gd name="connsiteX2" fmla="*/ 3981702 w 3981702"/>
              <a:gd name="connsiteY2" fmla="*/ 6843712 h 6858000"/>
              <a:gd name="connsiteX3" fmla="*/ 2783919 w 3981702"/>
              <a:gd name="connsiteY3" fmla="*/ 6858000 h 6858000"/>
              <a:gd name="connsiteX4" fmla="*/ 2752534 w 3981702"/>
              <a:gd name="connsiteY4" fmla="*/ 6850757 h 6858000"/>
              <a:gd name="connsiteX5" fmla="*/ 0 w 3981702"/>
              <a:gd name="connsiteY5" fmla="*/ 3296654 h 6858000"/>
              <a:gd name="connsiteX6" fmla="*/ 1920467 w 3981702"/>
              <a:gd name="connsiteY6" fmla="*/ 69927 h 6858000"/>
              <a:gd name="connsiteX7" fmla="*/ 2056998 w 3981702"/>
              <a:gd name="connsiteY7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981702" h="6858000">
                <a:moveTo>
                  <a:pt x="2056998" y="0"/>
                </a:moveTo>
                <a:lnTo>
                  <a:pt x="3953127" y="0"/>
                </a:lnTo>
                <a:cubicBezTo>
                  <a:pt x="3957890" y="2286000"/>
                  <a:pt x="3976939" y="4557712"/>
                  <a:pt x="3981702" y="6843712"/>
                </a:cubicBezTo>
                <a:lnTo>
                  <a:pt x="2783919" y="6858000"/>
                </a:lnTo>
                <a:lnTo>
                  <a:pt x="2752534" y="6850757"/>
                </a:lnTo>
                <a:cubicBezTo>
                  <a:pt x="1169639" y="6443496"/>
                  <a:pt x="0" y="5006667"/>
                  <a:pt x="0" y="3296654"/>
                </a:cubicBezTo>
                <a:cubicBezTo>
                  <a:pt x="0" y="1903310"/>
                  <a:pt x="776551" y="691340"/>
                  <a:pt x="1920467" y="69927"/>
                </a:cubicBezTo>
                <a:lnTo>
                  <a:pt x="2056998" y="0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7" name="Graphic 6" descr="Illustration of a pencil character ">
            <a:extLst>
              <a:ext uri="{FF2B5EF4-FFF2-40B4-BE49-F238E27FC236}">
                <a16:creationId xmlns:a16="http://schemas.microsoft.com/office/drawing/2014/main" id="{222ABB80-F4BD-D04A-9014-C1E1AC2799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492209">
            <a:off x="715004" y="1795108"/>
            <a:ext cx="1915595" cy="3267784"/>
          </a:xfrm>
          <a:prstGeom prst="rect">
            <a:avLst/>
          </a:prstGeom>
        </p:spPr>
      </p:pic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4B8BF341-D921-42CE-84B2-00E4E9147B46}"/>
              </a:ext>
            </a:extLst>
          </p:cNvPr>
          <p:cNvSpPr txBox="1">
            <a:spLocks/>
          </p:cNvSpPr>
          <p:nvPr/>
        </p:nvSpPr>
        <p:spPr>
          <a:xfrm>
            <a:off x="3908780" y="225176"/>
            <a:ext cx="8380601" cy="6419464"/>
          </a:xfrm>
          <a:prstGeom prst="rect">
            <a:avLst/>
          </a:prstGeom>
        </p:spPr>
        <p:txBody>
          <a:bodyPr vert="horz" lIns="91440" tIns="45720" rIns="91440" bIns="45720" rtlCol="0">
            <a:normAutofit fontScale="62500" lnSpcReduction="2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sz="5400" dirty="0">
                <a:latin typeface="Twinkl Cursive Looped" panose="02000000000000000000" pitchFamily="2" charset="0"/>
              </a:rPr>
              <a:t>Our task!</a:t>
            </a:r>
          </a:p>
          <a:p>
            <a:pPr>
              <a:lnSpc>
                <a:spcPct val="100000"/>
              </a:lnSpc>
            </a:pPr>
            <a:r>
              <a:rPr lang="en-US" sz="5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Let’s fill in the blanks!</a:t>
            </a:r>
          </a:p>
          <a:p>
            <a:pPr algn="l" rtl="0" fontAlgn="base"/>
            <a:r>
              <a:rPr lang="en-GB" sz="5700" b="0" i="0" dirty="0">
                <a:solidFill>
                  <a:srgbClr val="000000"/>
                </a:solidFill>
                <a:effectLst/>
                <a:latin typeface="Twinkl Cursive Looped" panose="02000000000000000000" pitchFamily="2" charset="0"/>
              </a:rPr>
              <a:t>Contour lines are…. </a:t>
            </a:r>
          </a:p>
          <a:p>
            <a:pPr algn="l" rtl="0" fontAlgn="base"/>
            <a:endParaRPr lang="en-GB" sz="8500" b="0" i="0" dirty="0">
              <a:solidFill>
                <a:srgbClr val="000000"/>
              </a:solidFill>
              <a:effectLst/>
              <a:latin typeface="Twinkl Cursive Looped" panose="02000000000000000000" pitchFamily="2" charset="0"/>
            </a:endParaRPr>
          </a:p>
          <a:p>
            <a:pPr algn="l" rtl="0" fontAlgn="base"/>
            <a:r>
              <a:rPr lang="en-GB" sz="5700" b="0" i="0" dirty="0">
                <a:solidFill>
                  <a:srgbClr val="000000"/>
                </a:solidFill>
                <a:effectLst/>
                <a:latin typeface="Twinkl Cursive Looped" panose="02000000000000000000" pitchFamily="2" charset="0"/>
              </a:rPr>
              <a:t>The highest point above sea level in Binfield is…. </a:t>
            </a:r>
          </a:p>
          <a:p>
            <a:pPr algn="l" rtl="0" fontAlgn="base"/>
            <a:endParaRPr lang="en-GB" sz="8500" b="0" i="0" dirty="0">
              <a:solidFill>
                <a:srgbClr val="000000"/>
              </a:solidFill>
              <a:effectLst/>
              <a:latin typeface="Twinkl Cursive Looped" panose="02000000000000000000" pitchFamily="2" charset="0"/>
            </a:endParaRPr>
          </a:p>
          <a:p>
            <a:pPr algn="l" rtl="0" fontAlgn="base"/>
            <a:r>
              <a:rPr lang="en-GB" sz="5700" b="0" i="0" dirty="0">
                <a:solidFill>
                  <a:srgbClr val="000000"/>
                </a:solidFill>
                <a:effectLst/>
                <a:latin typeface="Twinkl Cursive Looped" panose="02000000000000000000" pitchFamily="2" charset="0"/>
              </a:rPr>
              <a:t>The school is             m above sea level.</a:t>
            </a:r>
          </a:p>
          <a:p>
            <a:pPr algn="l" rtl="0" fontAlgn="base"/>
            <a:endParaRPr lang="en-GB" sz="5700" b="0" i="0" dirty="0">
              <a:solidFill>
                <a:srgbClr val="000000"/>
              </a:solidFill>
              <a:effectLst/>
              <a:latin typeface="Twinkl Cursive Looped" panose="02000000000000000000" pitchFamily="2" charset="0"/>
            </a:endParaRPr>
          </a:p>
          <a:p>
            <a:pPr algn="l" rtl="0" fontAlgn="base"/>
            <a:r>
              <a:rPr lang="en-GB" sz="5700" b="0" i="0" dirty="0">
                <a:solidFill>
                  <a:schemeClr val="accent3"/>
                </a:solidFill>
                <a:effectLst/>
                <a:latin typeface="Twinkl Cursive Looped" panose="02000000000000000000" pitchFamily="2" charset="0"/>
              </a:rPr>
              <a:t>(</a:t>
            </a:r>
            <a:r>
              <a:rPr lang="en-GB" sz="5700" b="1" i="0" dirty="0">
                <a:solidFill>
                  <a:schemeClr val="accent3"/>
                </a:solidFill>
                <a:effectLst/>
                <a:latin typeface="Twinkl Cursive Looped" panose="02000000000000000000" pitchFamily="2" charset="0"/>
              </a:rPr>
              <a:t>DIVERS) </a:t>
            </a:r>
            <a:r>
              <a:rPr lang="en-GB" sz="5700" b="0" i="0" dirty="0">
                <a:solidFill>
                  <a:schemeClr val="accent3"/>
                </a:solidFill>
                <a:effectLst/>
                <a:latin typeface="Twinkl Cursive Looped" panose="02000000000000000000" pitchFamily="2" charset="0"/>
              </a:rPr>
              <a:t>Contour lines are important because….  </a:t>
            </a:r>
          </a:p>
          <a:p>
            <a:pPr algn="l" rtl="0" fontAlgn="base"/>
            <a:endParaRPr lang="en-GB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 algn="l" rtl="0" fontAlgn="base"/>
            <a:endParaRPr lang="en-GB" sz="32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>
              <a:lnSpc>
                <a:spcPct val="100000"/>
              </a:lnSpc>
            </a:pPr>
            <a:endParaRPr lang="en-US" sz="3200" dirty="0">
              <a:solidFill>
                <a:schemeClr val="bg1"/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33535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back to school">
      <a:dk1>
        <a:sysClr val="windowText" lastClr="000000"/>
      </a:dk1>
      <a:lt1>
        <a:sysClr val="window" lastClr="FFFFFF"/>
      </a:lt1>
      <a:dk2>
        <a:srgbClr val="445EA2"/>
      </a:dk2>
      <a:lt2>
        <a:srgbClr val="EBEBEB"/>
      </a:lt2>
      <a:accent1>
        <a:srgbClr val="4495A2"/>
      </a:accent1>
      <a:accent2>
        <a:srgbClr val="7CA655"/>
      </a:accent2>
      <a:accent3>
        <a:srgbClr val="DFB240"/>
      </a:accent3>
      <a:accent4>
        <a:srgbClr val="DF8C40"/>
      </a:accent4>
      <a:accent5>
        <a:srgbClr val="DF5D40"/>
      </a:accent5>
      <a:accent6>
        <a:srgbClr val="8760AD"/>
      </a:accent6>
      <a:hlink>
        <a:srgbClr val="DF5D40"/>
      </a:hlink>
      <a:folHlink>
        <a:srgbClr val="8760AD"/>
      </a:folHlink>
    </a:clrScheme>
    <a:fontScheme name="Custom 30">
      <a:majorFont>
        <a:latin typeface="Kristen ITC"/>
        <a:ea typeface=""/>
        <a:cs typeface=""/>
      </a:majorFont>
      <a:minorFont>
        <a:latin typeface="Quire San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penHousePresentation_Elementary_Win32_JB_v2" id="{76CC1F8F-1616-4FD5-B5D9-5288357CAB76}" vid="{CCFA5B03-57D1-4BF3-98DD-85D1A7F0AA1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webextensions/_rels/taskpanes.xml.rels><?xml version="1.0" encoding="UTF-8" standalone="yes"?>
<Relationships xmlns="http://schemas.openxmlformats.org/package/2006/relationships"><Relationship Id="rId1" Type="http://schemas.microsoft.com/office/2011/relationships/webextension" Target="webextension1.xml"/></Relationships>
</file>

<file path=ppt/webextensions/taskpanes.xml><?xml version="1.0" encoding="utf-8"?>
<wetp:taskpanes xmlns:wetp="http://schemas.microsoft.com/office/webextensions/taskpanes/2010/11">
  <wetp:taskpane dockstate="right" visibility="0" width="700" row="5">
    <wetp:webextensionref xmlns:r="http://schemas.openxmlformats.org/officeDocument/2006/relationships" r:id="rId1"/>
  </wetp:taskpane>
</wetp:taskpanes>
</file>

<file path=ppt/webextensions/webextension1.xml><?xml version="1.0" encoding="utf-8"?>
<we:webextension xmlns:we="http://schemas.microsoft.com/office/webextensions/webextension/2010/11" id="{004EE7CA-01E4-4C36-A155-A254FEC02701}">
  <we:reference id="wa104178141" version="4.3.3.0" store="en-US" storeType="OMEX"/>
  <we:alternateReferences>
    <we:reference id="wa104178141" version="4.3.3.0" store="WA104178141" storeType="OMEX"/>
  </we:alternateReferences>
  <we:properties/>
  <we:bindings/>
  <we:snapshot xmlns:r="http://schemas.openxmlformats.org/officeDocument/2006/relationships"/>
</we:webextension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tatus xmlns="71af3243-3dd4-4a8d-8c0d-dd76da1f02a5">Not started</Status>
    <MediaServiceKeyPoints xmlns="71af3243-3dd4-4a8d-8c0d-dd76da1f02a5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2" ma:contentTypeDescription="Create a new document." ma:contentTypeScope="" ma:versionID="426e97fa315356fffbdcd9876fe988c2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14b8f0def80e6d70ce3def20c90759ae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84EED2D-C894-47C4-9CDD-55EC03B2713B}">
  <ds:schemaRefs>
    <ds:schemaRef ds:uri="http://schemas.microsoft.com/office/2006/metadata/properties"/>
    <ds:schemaRef ds:uri="http://schemas.microsoft.com/office/infopath/2007/PartnerControls"/>
    <ds:schemaRef ds:uri="71af3243-3dd4-4a8d-8c0d-dd76da1f02a5"/>
  </ds:schemaRefs>
</ds:datastoreItem>
</file>

<file path=customXml/itemProps2.xml><?xml version="1.0" encoding="utf-8"?>
<ds:datastoreItem xmlns:ds="http://schemas.openxmlformats.org/officeDocument/2006/customXml" ds:itemID="{60F07EB6-DDE3-49D2-9047-A171C0D29C2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28431A9B-4B87-4F2F-AB9E-CAE6A6729B86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Open house presentation</Template>
  <TotalTime>2999</TotalTime>
  <Words>211</Words>
  <Application>Microsoft Office PowerPoint</Application>
  <PresentationFormat>Widescreen</PresentationFormat>
  <Paragraphs>37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6" baseType="lpstr">
      <vt:lpstr>Arial</vt:lpstr>
      <vt:lpstr>Calibri</vt:lpstr>
      <vt:lpstr>Comic Sans MS</vt:lpstr>
      <vt:lpstr>Kristen ITC</vt:lpstr>
      <vt:lpstr>Quire Sans</vt:lpstr>
      <vt:lpstr>Segoe UI</vt:lpstr>
      <vt:lpstr>Twinkl Cursive Looped</vt:lpstr>
      <vt:lpstr>Office Theme</vt:lpstr>
      <vt:lpstr>Thursday 18th March 2021 </vt:lpstr>
      <vt:lpstr>Our New Topic!</vt:lpstr>
      <vt:lpstr>Starter:</vt:lpstr>
      <vt:lpstr>Activity 1: 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Thursday 11th March 2021</dc:title>
  <dc:creator>alice watton</dc:creator>
  <cp:lastModifiedBy>alice watton</cp:lastModifiedBy>
  <cp:revision>9</cp:revision>
  <dcterms:created xsi:type="dcterms:W3CDTF">2021-03-05T10:44:04Z</dcterms:created>
  <dcterms:modified xsi:type="dcterms:W3CDTF">2021-03-14T15:35:06Z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