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4"/>
  </p:notesMasterIdLst>
  <p:sldIdLst>
    <p:sldId id="258" r:id="rId5"/>
    <p:sldId id="259" r:id="rId6"/>
    <p:sldId id="260" r:id="rId7"/>
    <p:sldId id="264" r:id="rId8"/>
    <p:sldId id="261" r:id="rId9"/>
    <p:sldId id="262" r:id="rId10"/>
    <p:sldId id="263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69C55D-C40F-4BE7-BCCB-810D1BB454CF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1DF9F6-C65C-466C-93AC-06A99AF540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11872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81BB0-BDAC-4CF2-87C7-B700C4013656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4860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81BB0-BDAC-4CF2-87C7-B700C4013656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0317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81BB0-BDAC-4CF2-87C7-B700C4013656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4641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81BB0-BDAC-4CF2-87C7-B700C4013656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8461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81BB0-BDAC-4CF2-87C7-B700C4013656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8979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81BB0-BDAC-4CF2-87C7-B700C4013656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9062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81BB0-BDAC-4CF2-87C7-B700C4013656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1050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81BB0-BDAC-4CF2-87C7-B700C4013656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385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81BB0-BDAC-4CF2-87C7-B700C4013656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05328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81BB0-BDAC-4CF2-87C7-B700C4013656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960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81BB0-BDAC-4CF2-87C7-B700C4013656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9313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81BB0-BDAC-4CF2-87C7-B700C4013656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7543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81BB0-BDAC-4CF2-87C7-B700C4013656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777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81BB0-BDAC-4CF2-87C7-B700C4013656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8392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81BB0-BDAC-4CF2-87C7-B700C4013656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4468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81BB0-BDAC-4CF2-87C7-B700C4013656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6742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81BB0-BDAC-4CF2-87C7-B700C4013656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753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81BB0-BDAC-4CF2-87C7-B700C4013656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3106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81BB0-BDAC-4CF2-87C7-B700C4013656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9086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D6C34-D626-4645-A36D-0DE4596A1CE7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7C5C1-BD88-4B14-B44A-0400CC214C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776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D6C34-D626-4645-A36D-0DE4596A1CE7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7C5C1-BD88-4B14-B44A-0400CC214C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673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D6C34-D626-4645-A36D-0DE4596A1CE7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7C5C1-BD88-4B14-B44A-0400CC214C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2767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D6C34-D626-4645-A36D-0DE4596A1CE7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7C5C1-BD88-4B14-B44A-0400CC214C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525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D6C34-D626-4645-A36D-0DE4596A1CE7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7C5C1-BD88-4B14-B44A-0400CC214C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990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D6C34-D626-4645-A36D-0DE4596A1CE7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7C5C1-BD88-4B14-B44A-0400CC214C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6073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D6C34-D626-4645-A36D-0DE4596A1CE7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7C5C1-BD88-4B14-B44A-0400CC214C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277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D6C34-D626-4645-A36D-0DE4596A1CE7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7C5C1-BD88-4B14-B44A-0400CC214C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0141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D6C34-D626-4645-A36D-0DE4596A1CE7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7C5C1-BD88-4B14-B44A-0400CC214C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403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D6C34-D626-4645-A36D-0DE4596A1CE7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7C5C1-BD88-4B14-B44A-0400CC214C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3289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D6C34-D626-4645-A36D-0DE4596A1CE7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7C5C1-BD88-4B14-B44A-0400CC214C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131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DD6C34-D626-4645-A36D-0DE4596A1CE7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17C5C1-BD88-4B14-B44A-0400CC214C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300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bing.com/videos/search?q=what+is+the+The+Northern+and+The+Southern+Hemisphere+ks2&amp;ru=/videos/search?q%3dwhat%20is%20the%20The%20Northern%20and%20The%20Southern%20Hemisphere%20ks2%26qs%3dn%26form%3dQBVR%26sp%3d-1%26pq%3dwhat%20is%20the%20the%20northern%20and%20the%20southern%20hemisphere%20ks2%26sc%3d0-56%26sk%3d%26cvid%3d68655B00BEDC4DD99258471E83E6A726&amp;view=detail&amp;mid=78DB0CBB4B2C6250EA5778DB0CBB4B2C6250EA57&amp;rvsmid=FA3880CA28E9C02BC023FA3880CA28E9C02BC023&amp;FORM=VDQVAP" TargetMode="External"/><Relationship Id="rId4" Type="http://schemas.openxmlformats.org/officeDocument/2006/relationships/hyperlink" Target="https://www.bing.com/videos/search?q=what+is+the+The+Northern+and+The+Southern+Hemisphere+ks2&amp;&amp;view=detail&amp;mid=FA3880CA28E9C02BC023FA3880CA28E9C02BC023&amp;&amp;FORM=VRDGAR&amp;ru=/videos/search?q%3Dwhat%20is%20the%20The%20Northern%20and%20The%20Southern%20Hemisphere%20ks2%26qs%3Dn%26form%3DQBVR%26sp%3D-1%26pq%3Dwhat%20is%20the%20the%20northern%20and%20the%20southern%20hemisphere%20ks2%26sc%3D0-56%26sk%3D%26cvid%3D68655B00BEDC4DD99258471E83E6A726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t2.gstatic.com/images?q=tbn:ANd9GcRtmkioHCxDBi3OAWpoMRkm8gRbT82cMEdd0m0_mzZ8dpLH5P_Hskx93WH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49177"/>
          </a:xfrm>
          <a:prstGeom prst="rect">
            <a:avLst/>
          </a:prstGeom>
          <a:noFill/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1919536" y="2130426"/>
            <a:ext cx="8062664" cy="2522711"/>
          </a:xfrm>
          <a:prstGeom prst="rect">
            <a:avLst/>
          </a:prstGeom>
          <a:solidFill>
            <a:schemeClr val="bg2"/>
          </a:solidFill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u="sng" dirty="0"/>
              <a:t>LO: </a:t>
            </a:r>
            <a:r>
              <a:rPr lang="en-US" u="sng" dirty="0"/>
              <a:t>To investigate places.</a:t>
            </a:r>
            <a:br>
              <a:rPr lang="en-US" u="sng" dirty="0"/>
            </a:br>
            <a:r>
              <a:rPr lang="en-US" u="sng" dirty="0"/>
              <a:t>To investigate patterns.</a:t>
            </a:r>
            <a:r>
              <a:rPr lang="en-GB" u="sng" dirty="0"/>
              <a:t/>
            </a:r>
            <a:br>
              <a:rPr lang="en-GB" u="sng" dirty="0"/>
            </a:br>
            <a:r>
              <a:rPr lang="en-GB" u="sng" dirty="0"/>
              <a:t>C: South America.</a:t>
            </a:r>
          </a:p>
        </p:txBody>
      </p:sp>
    </p:spTree>
    <p:extLst>
      <p:ext uri="{BB962C8B-B14F-4D97-AF65-F5344CB8AC3E}">
        <p14:creationId xmlns:p14="http://schemas.microsoft.com/office/powerpoint/2010/main" val="41874049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t2.gstatic.com/images?q=tbn:ANd9GcRtmkioHCxDBi3OAWpoMRkm8gRbT82cMEdd0m0_mzZ8dpLH5P_Hskx93WH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49177"/>
          </a:xfrm>
          <a:prstGeom prst="rect">
            <a:avLst/>
          </a:prstGeom>
          <a:noFill/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1619091" y="210187"/>
            <a:ext cx="8062664" cy="1461860"/>
          </a:xfrm>
          <a:prstGeom prst="rect">
            <a:avLst/>
          </a:prstGeom>
          <a:solidFill>
            <a:schemeClr val="bg2"/>
          </a:solidFill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u="sng" dirty="0" smtClean="0"/>
              <a:t>Can you remember </a:t>
            </a:r>
            <a:r>
              <a:rPr lang="en-GB" u="sng" dirty="0"/>
              <a:t>the names of these lines?</a:t>
            </a:r>
          </a:p>
        </p:txBody>
      </p:sp>
      <p:pic>
        <p:nvPicPr>
          <p:cNvPr id="5" name="Picture 2" descr="http://www.registryofnaturehabitats.org/images/rainforestmap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27639" y="1833094"/>
            <a:ext cx="6643734" cy="4855036"/>
          </a:xfrm>
          <a:prstGeom prst="rect">
            <a:avLst/>
          </a:prstGeom>
          <a:noFill/>
        </p:spPr>
      </p:pic>
      <p:cxnSp>
        <p:nvCxnSpPr>
          <p:cNvPr id="6" name="Straight Connector 5"/>
          <p:cNvCxnSpPr/>
          <p:nvPr/>
        </p:nvCxnSpPr>
        <p:spPr>
          <a:xfrm flipV="1">
            <a:off x="2527639" y="3775166"/>
            <a:ext cx="6643734" cy="1306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2527639" y="5218585"/>
            <a:ext cx="6643734" cy="1306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5620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t2.gstatic.com/images?q=tbn:ANd9GcRtmkioHCxDBi3OAWpoMRkm8gRbT82cMEdd0m0_mzZ8dpLH5P_Hskx93WH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49177"/>
          </a:xfrm>
          <a:prstGeom prst="rect">
            <a:avLst/>
          </a:prstGeom>
          <a:noFill/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1619091" y="210187"/>
            <a:ext cx="8062664" cy="1461860"/>
          </a:xfrm>
          <a:prstGeom prst="rect">
            <a:avLst/>
          </a:prstGeom>
          <a:solidFill>
            <a:schemeClr val="bg2"/>
          </a:solidFill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u="sng" dirty="0"/>
              <a:t>Who can remember the names of these lines?</a:t>
            </a:r>
          </a:p>
        </p:txBody>
      </p:sp>
      <p:pic>
        <p:nvPicPr>
          <p:cNvPr id="5" name="Picture 2" descr="http://www.registryofnaturehabitats.org/images/rainforestmap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27639" y="1833094"/>
            <a:ext cx="6643734" cy="4855036"/>
          </a:xfrm>
          <a:prstGeom prst="rect">
            <a:avLst/>
          </a:prstGeom>
          <a:noFill/>
        </p:spPr>
      </p:pic>
      <p:cxnSp>
        <p:nvCxnSpPr>
          <p:cNvPr id="6" name="Straight Connector 5"/>
          <p:cNvCxnSpPr/>
          <p:nvPr/>
        </p:nvCxnSpPr>
        <p:spPr>
          <a:xfrm flipV="1">
            <a:off x="2527639" y="3775166"/>
            <a:ext cx="6643734" cy="1306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2527639" y="5218585"/>
            <a:ext cx="6643734" cy="1306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860485" y="3314755"/>
            <a:ext cx="2071702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Tropic of Cancer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3295" y="5407745"/>
            <a:ext cx="2428892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Tropic of Capricorn</a:t>
            </a:r>
          </a:p>
        </p:txBody>
      </p:sp>
    </p:spTree>
    <p:extLst>
      <p:ext uri="{BB962C8B-B14F-4D97-AF65-F5344CB8AC3E}">
        <p14:creationId xmlns:p14="http://schemas.microsoft.com/office/powerpoint/2010/main" val="3589142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t2.gstatic.com/images?q=tbn:ANd9GcRtmkioHCxDBi3OAWpoMRkm8gRbT82cMEdd0m0_mzZ8dpLH5P_Hskx93WH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49177"/>
          </a:xfrm>
          <a:prstGeom prst="rect">
            <a:avLst/>
          </a:prstGeom>
          <a:noFill/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852351" y="270499"/>
            <a:ext cx="10487298" cy="6308179"/>
          </a:xfrm>
          <a:prstGeom prst="rect">
            <a:avLst/>
          </a:prstGeom>
          <a:solidFill>
            <a:schemeClr val="bg2"/>
          </a:solidFill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The equator splits the Earth into parts. Each is called a Hemisphere. The Southern Hemisphere has Summer when the Northern Hemisphere has Winter and vice versa. </a:t>
            </a:r>
          </a:p>
          <a:p>
            <a:endParaRPr lang="en-GB" u="sng" dirty="0"/>
          </a:p>
          <a:p>
            <a:r>
              <a:rPr lang="en-GB" b="1" dirty="0">
                <a:solidFill>
                  <a:srgbClr val="FF0000"/>
                </a:solidFill>
              </a:rPr>
              <a:t>The UK in in</a:t>
            </a:r>
          </a:p>
          <a:p>
            <a:r>
              <a:rPr lang="en-GB" b="1" dirty="0">
                <a:solidFill>
                  <a:srgbClr val="FF0000"/>
                </a:solidFill>
              </a:rPr>
              <a:t>The Northern</a:t>
            </a:r>
          </a:p>
          <a:p>
            <a:r>
              <a:rPr lang="en-GB" b="1" dirty="0">
                <a:solidFill>
                  <a:srgbClr val="FF0000"/>
                </a:solidFill>
              </a:rPr>
              <a:t>Hemisphere.</a:t>
            </a:r>
          </a:p>
          <a:p>
            <a:r>
              <a:rPr lang="en-GB" u="sng" dirty="0"/>
              <a:t>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8302" y="2700472"/>
            <a:ext cx="4989755" cy="3373755"/>
          </a:xfrm>
          <a:prstGeom prst="rect">
            <a:avLst/>
          </a:prstGeom>
        </p:spPr>
      </p:pic>
      <p:sp>
        <p:nvSpPr>
          <p:cNvPr id="5" name="Right Arrow 4"/>
          <p:cNvSpPr/>
          <p:nvPr/>
        </p:nvSpPr>
        <p:spPr>
          <a:xfrm rot="928483">
            <a:off x="5342364" y="2830699"/>
            <a:ext cx="1053737" cy="571007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00997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t2.gstatic.com/images?q=tbn:ANd9GcRtmkioHCxDBi3OAWpoMRkm8gRbT82cMEdd0m0_mzZ8dpLH5P_Hskx93WH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817" y="0"/>
            <a:ext cx="12192000" cy="6849177"/>
          </a:xfrm>
          <a:prstGeom prst="rect">
            <a:avLst/>
          </a:prstGeom>
          <a:noFill/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328748" y="41949"/>
            <a:ext cx="11519263" cy="3067011"/>
          </a:xfrm>
          <a:prstGeom prst="rect">
            <a:avLst/>
          </a:prstGeom>
          <a:solidFill>
            <a:schemeClr val="bg2"/>
          </a:solidFill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dirty="0"/>
              <a:t>The earth has many invisible lines going both down and across it. These are called lines of Longitude and Latitude. </a:t>
            </a:r>
          </a:p>
          <a:p>
            <a:r>
              <a:rPr lang="en-GB" sz="3600" dirty="0"/>
              <a:t>The equator and the Tropics of Cancer and Capricorn are know as lines of Latitude. </a:t>
            </a:r>
          </a:p>
        </p:txBody>
      </p:sp>
      <p:pic>
        <p:nvPicPr>
          <p:cNvPr id="4" name="Content Placeholder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85948" y="3424588"/>
            <a:ext cx="6750050" cy="3097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52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t2.gstatic.com/images?q=tbn:ANd9GcRtmkioHCxDBi3OAWpoMRkm8gRbT82cMEdd0m0_mzZ8dpLH5P_Hskx93WH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49177"/>
          </a:xfrm>
          <a:prstGeom prst="rect">
            <a:avLst/>
          </a:prstGeom>
          <a:noFill/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852351" y="270499"/>
            <a:ext cx="10487298" cy="6308179"/>
          </a:xfrm>
          <a:prstGeom prst="rect">
            <a:avLst/>
          </a:prstGeom>
          <a:solidFill>
            <a:schemeClr val="bg2"/>
          </a:solidFill>
        </p:spPr>
        <p:txBody>
          <a:bodyPr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Let’s watch these videos to help us understand better.</a:t>
            </a:r>
          </a:p>
          <a:p>
            <a:endParaRPr lang="en-GB" u="sng" dirty="0"/>
          </a:p>
          <a:p>
            <a:r>
              <a:rPr lang="en-GB" u="sng" dirty="0">
                <a:hlinkClick r:id="rId4"/>
              </a:rPr>
              <a:t>Lines video</a:t>
            </a:r>
            <a:endParaRPr lang="en-GB" u="sng" dirty="0"/>
          </a:p>
          <a:p>
            <a:endParaRPr lang="en-GB" u="sng" dirty="0"/>
          </a:p>
          <a:p>
            <a:r>
              <a:rPr lang="en-GB" u="sng" dirty="0">
                <a:hlinkClick r:id="rId5"/>
              </a:rPr>
              <a:t>Song</a:t>
            </a:r>
            <a:r>
              <a:rPr lang="en-GB" sz="2000" dirty="0"/>
              <a:t>                     </a:t>
            </a:r>
            <a:r>
              <a:rPr lang="en-GB" sz="2000" dirty="0">
                <a:solidFill>
                  <a:srgbClr val="FF0000"/>
                </a:solidFill>
              </a:rPr>
              <a:t>(Can turn off before the karaoke part</a:t>
            </a:r>
            <a:r>
              <a:rPr lang="en-GB" sz="2000" u="sng" dirty="0">
                <a:solidFill>
                  <a:srgbClr val="FF0000"/>
                </a:solidFill>
              </a:rPr>
              <a:t>)</a:t>
            </a:r>
          </a:p>
          <a:p>
            <a:endParaRPr lang="en-GB" u="sng" dirty="0"/>
          </a:p>
          <a:p>
            <a:r>
              <a:rPr lang="en-GB" dirty="0"/>
              <a:t>So, each line has a number of degrees from either the equator, or Greenwich in London and any place in the world can be found using them.</a:t>
            </a:r>
          </a:p>
          <a:p>
            <a:endParaRPr lang="en-GB" u="sng" dirty="0"/>
          </a:p>
          <a:p>
            <a:r>
              <a:rPr lang="en-GB" u="sng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516450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t2.gstatic.com/images?q=tbn:ANd9GcRtmkioHCxDBi3OAWpoMRkm8gRbT82cMEdd0m0_mzZ8dpLH5P_Hskx93WH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49177"/>
          </a:xfrm>
          <a:prstGeom prst="rect">
            <a:avLst/>
          </a:prstGeom>
          <a:noFill/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852351" y="270499"/>
            <a:ext cx="10487298" cy="6308179"/>
          </a:xfrm>
          <a:prstGeom prst="rect">
            <a:avLst/>
          </a:prstGeom>
          <a:solidFill>
            <a:schemeClr val="bg2"/>
          </a:solidFill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The continents of The Arctic and Antarctic circles are also lines of Latitude. </a:t>
            </a:r>
          </a:p>
          <a:p>
            <a:endParaRPr lang="en-GB" u="sng" dirty="0"/>
          </a:p>
          <a:p>
            <a:endParaRPr lang="en-GB" b="1" u="sng" dirty="0"/>
          </a:p>
          <a:p>
            <a:r>
              <a:rPr lang="en-GB" u="sng" dirty="0"/>
              <a:t> </a:t>
            </a: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04545" y="2291307"/>
            <a:ext cx="4086225" cy="272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55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t2.gstatic.com/images?q=tbn:ANd9GcRtmkioHCxDBi3OAWpoMRkm8gRbT82cMEdd0m0_mzZ8dpLH5P_Hskx93WH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49177"/>
          </a:xfrm>
          <a:prstGeom prst="rect">
            <a:avLst/>
          </a:prstGeom>
          <a:noFill/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852351" y="270499"/>
            <a:ext cx="10487298" cy="6308179"/>
          </a:xfrm>
          <a:prstGeom prst="rect">
            <a:avLst/>
          </a:prstGeom>
          <a:solidFill>
            <a:schemeClr val="bg2"/>
          </a:solidFill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u="sng" dirty="0"/>
          </a:p>
          <a:p>
            <a:endParaRPr lang="en-GB" b="1" u="sng" dirty="0"/>
          </a:p>
          <a:p>
            <a:r>
              <a:rPr lang="en-GB" u="sng" dirty="0"/>
              <a:t>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351" y="239889"/>
            <a:ext cx="6383366" cy="431602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4523" y="2256363"/>
            <a:ext cx="2847975" cy="43529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35586" y="1043090"/>
            <a:ext cx="3990975" cy="3648075"/>
          </a:xfrm>
          <a:prstGeom prst="rect">
            <a:avLst/>
          </a:prstGeom>
        </p:spPr>
      </p:pic>
      <p:sp>
        <p:nvSpPr>
          <p:cNvPr id="6" name="Right Arrow 5"/>
          <p:cNvSpPr/>
          <p:nvPr/>
        </p:nvSpPr>
        <p:spPr>
          <a:xfrm rot="1058784">
            <a:off x="3335359" y="3477333"/>
            <a:ext cx="914400" cy="689566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078408" y="4586525"/>
            <a:ext cx="3579250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sz="2400" dirty="0"/>
              <a:t>Notice how South America </a:t>
            </a:r>
          </a:p>
          <a:p>
            <a:r>
              <a:rPr lang="en-GB" sz="2400" dirty="0"/>
              <a:t>sits just in the </a:t>
            </a:r>
          </a:p>
          <a:p>
            <a:r>
              <a:rPr lang="en-GB" sz="2400" dirty="0"/>
              <a:t>Southern Hemisphere.</a:t>
            </a:r>
          </a:p>
        </p:txBody>
      </p:sp>
      <p:sp>
        <p:nvSpPr>
          <p:cNvPr id="9" name="Right Arrow 8"/>
          <p:cNvSpPr/>
          <p:nvPr/>
        </p:nvSpPr>
        <p:spPr>
          <a:xfrm rot="20261047">
            <a:off x="6733590" y="3428877"/>
            <a:ext cx="914400" cy="689566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6978036" y="4986702"/>
            <a:ext cx="4018985" cy="9541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sz="2800" dirty="0"/>
              <a:t>South America is home to </a:t>
            </a:r>
          </a:p>
          <a:p>
            <a:r>
              <a:rPr lang="en-GB" sz="2800" dirty="0"/>
              <a:t>The Amazon rainforest</a:t>
            </a:r>
          </a:p>
        </p:txBody>
      </p:sp>
    </p:spTree>
    <p:extLst>
      <p:ext uri="{BB962C8B-B14F-4D97-AF65-F5344CB8AC3E}">
        <p14:creationId xmlns:p14="http://schemas.microsoft.com/office/powerpoint/2010/main" val="8457152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t2.gstatic.com/images?q=tbn:ANd9GcRtmkioHCxDBi3OAWpoMRkm8gRbT82cMEdd0m0_mzZ8dpLH5P_Hskx93WH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49177"/>
          </a:xfrm>
          <a:prstGeom prst="rect">
            <a:avLst/>
          </a:prstGeom>
          <a:noFill/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852351" y="270499"/>
            <a:ext cx="10487298" cy="6308179"/>
          </a:xfrm>
          <a:prstGeom prst="rect">
            <a:avLst/>
          </a:prstGeom>
          <a:solidFill>
            <a:schemeClr val="bg2"/>
          </a:solidFill>
        </p:spPr>
        <p:txBody>
          <a:bodyPr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Well, learn more about the Amazon rainforest soon. 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Today we’re going to learn more about the continent of South America and make some comparisons to UK.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Get ready to make some notes…</a:t>
            </a:r>
          </a:p>
          <a:p>
            <a:endParaRPr lang="en-GB" b="1" u="sng" dirty="0"/>
          </a:p>
          <a:p>
            <a:r>
              <a:rPr lang="en-GB" u="sng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065494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t2.gstatic.com/images?q=tbn:ANd9GcRtmkioHCxDBi3OAWpoMRkm8gRbT82cMEdd0m0_mzZ8dpLH5P_Hskx93WH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49177"/>
          </a:xfrm>
          <a:prstGeom prst="rect">
            <a:avLst/>
          </a:prstGeom>
          <a:noFill/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917665" y="205185"/>
            <a:ext cx="10487298" cy="6308179"/>
          </a:xfrm>
          <a:prstGeom prst="rect">
            <a:avLst/>
          </a:prstGeom>
          <a:solidFill>
            <a:schemeClr val="bg2"/>
          </a:solidFill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u="sng" dirty="0"/>
          </a:p>
          <a:p>
            <a:r>
              <a:rPr lang="en-GB" dirty="0"/>
              <a:t> South America is made up of 12 different counties.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4969" y="1838351"/>
            <a:ext cx="2847975" cy="435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2591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t2.gstatic.com/images?q=tbn:ANd9GcRtmkioHCxDBi3OAWpoMRkm8gRbT82cMEdd0m0_mzZ8dpLH5P_Hskx93WH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49177"/>
          </a:xfrm>
          <a:prstGeom prst="rect">
            <a:avLst/>
          </a:prstGeom>
          <a:noFill/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917665" y="205185"/>
            <a:ext cx="10487298" cy="6308179"/>
          </a:xfrm>
          <a:prstGeom prst="rect">
            <a:avLst/>
          </a:prstGeom>
          <a:solidFill>
            <a:schemeClr val="bg2"/>
          </a:solidFill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u="sng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6465" y="364633"/>
            <a:ext cx="8049697" cy="5989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7027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t2.gstatic.com/images?q=tbn:ANd9GcRtmkioHCxDBi3OAWpoMRkm8gRbT82cMEdd0m0_mzZ8dpLH5P_Hskx93WH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49177"/>
          </a:xfrm>
          <a:prstGeom prst="rect">
            <a:avLst/>
          </a:prstGeom>
          <a:noFill/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917665" y="205185"/>
            <a:ext cx="10487298" cy="6308179"/>
          </a:xfrm>
          <a:prstGeom prst="rect">
            <a:avLst/>
          </a:prstGeom>
          <a:solidFill>
            <a:schemeClr val="bg2"/>
          </a:solidFill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4309" y="992777"/>
            <a:ext cx="8595402" cy="4402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9448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t2.gstatic.com/images?q=tbn:ANd9GcRtmkioHCxDBi3OAWpoMRkm8gRbT82cMEdd0m0_mzZ8dpLH5P_Hskx93WH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49177"/>
          </a:xfrm>
          <a:prstGeom prst="rect">
            <a:avLst/>
          </a:prstGeom>
          <a:noFill/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917665" y="205185"/>
            <a:ext cx="10487298" cy="6308179"/>
          </a:xfrm>
          <a:prstGeom prst="rect">
            <a:avLst/>
          </a:prstGeom>
          <a:solidFill>
            <a:schemeClr val="bg2"/>
          </a:solidFill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/>
              <a:t>Here are some examples of Physical features of South America.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3614" y="1750422"/>
            <a:ext cx="8244771" cy="210448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77272" y="4060087"/>
            <a:ext cx="5368084" cy="2092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9789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t2.gstatic.com/images?q=tbn:ANd9GcRtmkioHCxDBi3OAWpoMRkm8gRbT82cMEdd0m0_mzZ8dpLH5P_Hskx93WH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49177"/>
          </a:xfrm>
          <a:prstGeom prst="rect">
            <a:avLst/>
          </a:prstGeom>
          <a:noFill/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917665" y="205185"/>
            <a:ext cx="10487298" cy="6308179"/>
          </a:xfrm>
          <a:prstGeom prst="rect">
            <a:avLst/>
          </a:prstGeom>
          <a:solidFill>
            <a:schemeClr val="bg2"/>
          </a:solidFill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8697" y="601097"/>
            <a:ext cx="7139396" cy="5388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2507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t2.gstatic.com/images?q=tbn:ANd9GcRtmkioHCxDBi3OAWpoMRkm8gRbT82cMEdd0m0_mzZ8dpLH5P_Hskx93WH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49177"/>
          </a:xfrm>
          <a:prstGeom prst="rect">
            <a:avLst/>
          </a:prstGeom>
          <a:noFill/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917665" y="205185"/>
            <a:ext cx="10487298" cy="6308179"/>
          </a:xfrm>
          <a:prstGeom prst="rect">
            <a:avLst/>
          </a:prstGeom>
          <a:solidFill>
            <a:schemeClr val="bg2"/>
          </a:solidFill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9063" y="497593"/>
            <a:ext cx="7374527" cy="5484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7196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t2.gstatic.com/images?q=tbn:ANd9GcRtmkioHCxDBi3OAWpoMRkm8gRbT82cMEdd0m0_mzZ8dpLH5P_Hskx93WH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49177"/>
          </a:xfrm>
          <a:prstGeom prst="rect">
            <a:avLst/>
          </a:prstGeom>
          <a:noFill/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917665" y="205185"/>
            <a:ext cx="10487298" cy="6308179"/>
          </a:xfrm>
          <a:prstGeom prst="rect">
            <a:avLst/>
          </a:prstGeom>
          <a:solidFill>
            <a:schemeClr val="bg2"/>
          </a:solidFill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6630" y="616022"/>
            <a:ext cx="7327038" cy="5291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771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t2.gstatic.com/images?q=tbn:ANd9GcRtmkioHCxDBi3OAWpoMRkm8gRbT82cMEdd0m0_mzZ8dpLH5P_Hskx93WH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49177"/>
          </a:xfrm>
          <a:prstGeom prst="rect">
            <a:avLst/>
          </a:prstGeom>
          <a:noFill/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917665" y="205185"/>
            <a:ext cx="10487298" cy="6308179"/>
          </a:xfrm>
          <a:prstGeom prst="rect">
            <a:avLst/>
          </a:prstGeom>
          <a:solidFill>
            <a:schemeClr val="bg2"/>
          </a:solidFill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4485" y="401194"/>
            <a:ext cx="8033657" cy="5916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7419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t2.gstatic.com/images?q=tbn:ANd9GcRtmkioHCxDBi3OAWpoMRkm8gRbT82cMEdd0m0_mzZ8dpLH5P_Hskx93WH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49177"/>
          </a:xfrm>
          <a:prstGeom prst="rect">
            <a:avLst/>
          </a:prstGeom>
          <a:noFill/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917665" y="205185"/>
            <a:ext cx="10487298" cy="6308179"/>
          </a:xfrm>
          <a:prstGeom prst="rect">
            <a:avLst/>
          </a:prstGeom>
          <a:solidFill>
            <a:schemeClr val="bg2"/>
          </a:solidFill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9874" y="379203"/>
            <a:ext cx="7747030" cy="5877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7261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t2.gstatic.com/images?q=tbn:ANd9GcRtmkioHCxDBi3OAWpoMRkm8gRbT82cMEdd0m0_mzZ8dpLH5P_Hskx93WH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49177"/>
          </a:xfrm>
          <a:prstGeom prst="rect">
            <a:avLst/>
          </a:prstGeom>
          <a:noFill/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917665" y="205185"/>
            <a:ext cx="10487298" cy="6308179"/>
          </a:xfrm>
          <a:prstGeom prst="rect">
            <a:avLst/>
          </a:prstGeom>
          <a:solidFill>
            <a:schemeClr val="bg2"/>
          </a:solidFill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/>
              <a:t>Your task </a:t>
            </a:r>
            <a:r>
              <a:rPr lang="en-GB" b="1" dirty="0" smtClean="0"/>
              <a:t> - divide </a:t>
            </a:r>
            <a:r>
              <a:rPr lang="en-GB" b="1" dirty="0"/>
              <a:t>your A3 sheet into 3.</a:t>
            </a:r>
          </a:p>
          <a:p>
            <a:endParaRPr lang="en-GB" b="1" dirty="0"/>
          </a:p>
          <a:p>
            <a:r>
              <a:rPr lang="en-GB" b="1" dirty="0"/>
              <a:t>1</a:t>
            </a:r>
            <a:r>
              <a:rPr lang="en-GB" b="1" baseline="30000" dirty="0"/>
              <a:t>st</a:t>
            </a:r>
            <a:r>
              <a:rPr lang="en-GB" b="1" dirty="0"/>
              <a:t> you need to list some facts you have learnt about South America.</a:t>
            </a:r>
          </a:p>
          <a:p>
            <a:endParaRPr lang="en-GB" b="1" dirty="0"/>
          </a:p>
          <a:p>
            <a:r>
              <a:rPr lang="en-GB" b="1" dirty="0"/>
              <a:t>2</a:t>
            </a:r>
            <a:r>
              <a:rPr lang="en-GB" b="1" baseline="30000" dirty="0"/>
              <a:t>nd</a:t>
            </a:r>
            <a:r>
              <a:rPr lang="en-GB" b="1" dirty="0"/>
              <a:t> you need to list some similarities to the UK.</a:t>
            </a:r>
          </a:p>
          <a:p>
            <a:endParaRPr lang="en-GB" b="1" dirty="0"/>
          </a:p>
          <a:p>
            <a:r>
              <a:rPr lang="en-GB" b="1" dirty="0"/>
              <a:t>3</a:t>
            </a:r>
            <a:r>
              <a:rPr lang="en-GB" b="1" baseline="30000" dirty="0"/>
              <a:t>rd</a:t>
            </a:r>
            <a:r>
              <a:rPr lang="en-GB" b="1" dirty="0"/>
              <a:t> you need to list some differences to the UK.</a:t>
            </a:r>
          </a:p>
          <a:p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1012199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70DA37F-469C-4F89-BF90-D024FEC49F1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23BD770-EFDB-4576-9685-DF3EE895930C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schemas.microsoft.com/office/2006/documentManagement/types"/>
    <ds:schemaRef ds:uri="http://purl.org/dc/terms/"/>
    <ds:schemaRef ds:uri="b7193443-4924-4c98-83f1-322a08f1315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38DFE8BC-3670-4984-BBAC-796B78FC002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318</Words>
  <Application>Microsoft Office PowerPoint</Application>
  <PresentationFormat>Widescreen</PresentationFormat>
  <Paragraphs>72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Rachael Norman</dc:creator>
  <cp:lastModifiedBy>Rachael Norman</cp:lastModifiedBy>
  <cp:revision>4</cp:revision>
  <dcterms:created xsi:type="dcterms:W3CDTF">2020-06-03T13:27:54Z</dcterms:created>
  <dcterms:modified xsi:type="dcterms:W3CDTF">2022-01-20T08:29:56Z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