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9" r:id="rId3"/>
    <p:sldId id="260" r:id="rId4"/>
    <p:sldId id="261" r:id="rId5"/>
    <p:sldId id="272" r:id="rId6"/>
    <p:sldId id="262" r:id="rId7"/>
    <p:sldId id="263" r:id="rId8"/>
    <p:sldId id="264" r:id="rId9"/>
    <p:sldId id="265" r:id="rId10"/>
    <p:sldId id="266" r:id="rId11"/>
    <p:sldId id="270" r:id="rId12"/>
    <p:sldId id="273" r:id="rId13"/>
    <p:sldId id="271" r:id="rId14"/>
    <p:sldId id="267" r:id="rId15"/>
    <p:sldId id="274" r:id="rId16"/>
    <p:sldId id="268" r:id="rId17"/>
    <p:sldId id="269" r:id="rId18"/>
    <p:sldId id="275"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85E3305D-2514-4D75-B83B-D292310D47AA}" type="datetimeFigureOut">
              <a:rPr lang="en-GB" smtClean="0"/>
              <a:t>03/09/2021</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286AC697-BA77-49B3-94F1-F29737AB2191}" type="slidenum">
              <a:rPr lang="en-GB" smtClean="0"/>
              <a:t>‹#›</a:t>
            </a:fld>
            <a:endParaRPr lang="en-GB"/>
          </a:p>
        </p:txBody>
      </p:sp>
    </p:spTree>
    <p:extLst>
      <p:ext uri="{BB962C8B-B14F-4D97-AF65-F5344CB8AC3E}">
        <p14:creationId xmlns:p14="http://schemas.microsoft.com/office/powerpoint/2010/main" val="729217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E3305D-2514-4D75-B83B-D292310D47AA}"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2541807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E3305D-2514-4D75-B83B-D292310D47AA}"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4257421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5E3305D-2514-4D75-B83B-D292310D47AA}" type="datetimeFigureOut">
              <a:rPr lang="en-GB" smtClean="0"/>
              <a:t>03/09/2021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3134531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5E3305D-2514-4D75-B83B-D292310D47AA}" type="datetimeFigureOut">
              <a:rPr lang="en-GB" smtClean="0"/>
              <a:t>03/09/2021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18567917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E3305D-2514-4D75-B83B-D292310D47AA}" type="datetimeFigureOut">
              <a:rPr lang="en-GB" smtClean="0"/>
              <a:t>03/09/2021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2344223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E3305D-2514-4D75-B83B-D292310D47AA}" type="datetimeFigureOut">
              <a:rPr lang="en-GB" smtClean="0"/>
              <a:t>03/09/2021</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18127248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5E3305D-2514-4D75-B83B-D292310D47AA}" type="datetimeFigureOut">
              <a:rPr lang="en-GB" smtClean="0"/>
              <a:t>03/09/2021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1339599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5E3305D-2514-4D75-B83B-D292310D47AA}" type="datetimeFigureOut">
              <a:rPr lang="en-GB" smtClean="0"/>
              <a:t>03/09/2021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1371267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5E3305D-2514-4D75-B83B-D292310D47AA}" type="datetimeFigureOut">
              <a:rPr lang="en-GB" smtClean="0"/>
              <a:t>03/09/2021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4251838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5E3305D-2514-4D75-B83B-D292310D47AA}"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34541840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5E3305D-2514-4D75-B83B-D292310D47AA}"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6700126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5E3305D-2514-4D75-B83B-D292310D47AA}"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37189679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5E3305D-2514-4D75-B83B-D292310D47AA}" type="datetimeFigureOut">
              <a:rPr lang="en-GB" smtClean="0"/>
              <a:t>03/09/2021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2634962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5E3305D-2514-4D75-B83B-D292310D47AA}" type="datetimeFigureOut">
              <a:rPr lang="en-GB" smtClean="0"/>
              <a:t>03/09/2021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22288094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E3305D-2514-4D75-B83B-D292310D47AA}"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9956338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E3305D-2514-4D75-B83B-D292310D47AA}" type="datetimeFigureOut">
              <a:rPr lang="en-GB" smtClean="0"/>
              <a:t>03/09/2021</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6AC697-BA77-49B3-94F1-F29737AB2191}" type="slidenum">
              <a:rPr lang="en-GB" smtClean="0"/>
              <a:t>‹#›</a:t>
            </a:fld>
            <a:endParaRPr lang="en-GB"/>
          </a:p>
        </p:txBody>
      </p:sp>
    </p:spTree>
    <p:extLst>
      <p:ext uri="{BB962C8B-B14F-4D97-AF65-F5344CB8AC3E}">
        <p14:creationId xmlns:p14="http://schemas.microsoft.com/office/powerpoint/2010/main" val="2331632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5E3305D-2514-4D75-B83B-D292310D47AA}" type="datetimeFigureOut">
              <a:rPr lang="en-GB" smtClean="0"/>
              <a:t>03/09/2021</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286AC697-BA77-49B3-94F1-F29737AB2191}" type="slidenum">
              <a:rPr lang="en-GB" smtClean="0"/>
              <a:t>‹#›</a:t>
            </a:fld>
            <a:endParaRPr lang="en-GB"/>
          </a:p>
        </p:txBody>
      </p:sp>
    </p:spTree>
    <p:extLst>
      <p:ext uri="{BB962C8B-B14F-4D97-AF65-F5344CB8AC3E}">
        <p14:creationId xmlns:p14="http://schemas.microsoft.com/office/powerpoint/2010/main" val="237256521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F8AE6-EABB-4B0E-A7FC-6BD5EF406B49}"/>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C0E0773-9195-4DBC-9C74-1BBC82E8D29E}"/>
              </a:ext>
            </a:extLst>
          </p:cNvPr>
          <p:cNvSpPr>
            <a:spLocks noGrp="1"/>
          </p:cNvSpPr>
          <p:nvPr>
            <p:ph type="subTitle" idx="1"/>
          </p:nvPr>
        </p:nvSpPr>
        <p:spPr/>
        <p:txBody>
          <a:bodyPr>
            <a:noAutofit/>
          </a:bodyPr>
          <a:lstStyle/>
          <a:p>
            <a:r>
              <a:rPr lang="en-US" sz="2400" cap="none" dirty="0">
                <a:latin typeface="Comic Sans MS" panose="030F0702030302020204" pitchFamily="66" charset="0"/>
              </a:rPr>
              <a:t>LO: to understand evolution and inheritance</a:t>
            </a:r>
          </a:p>
          <a:p>
            <a:r>
              <a:rPr lang="en-US" sz="2400" cap="none" dirty="0">
                <a:latin typeface="Comic Sans MS" panose="030F0702030302020204" pitchFamily="66" charset="0"/>
              </a:rPr>
              <a:t>C: Inheritance</a:t>
            </a:r>
            <a:endParaRPr lang="en-GB" sz="2400" cap="none" dirty="0">
              <a:latin typeface="Comic Sans MS" panose="030F0702030302020204" pitchFamily="66" charset="0"/>
            </a:endParaRPr>
          </a:p>
        </p:txBody>
      </p:sp>
    </p:spTree>
    <p:extLst>
      <p:ext uri="{BB962C8B-B14F-4D97-AF65-F5344CB8AC3E}">
        <p14:creationId xmlns:p14="http://schemas.microsoft.com/office/powerpoint/2010/main" val="11867444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2326D-7BD8-4802-B951-AE05B563FC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98E75B9-CC95-467B-97CD-284966B56A7F}"/>
              </a:ext>
            </a:extLst>
          </p:cNvPr>
          <p:cNvSpPr>
            <a:spLocks noGrp="1"/>
          </p:cNvSpPr>
          <p:nvPr>
            <p:ph idx="1"/>
          </p:nvPr>
        </p:nvSpPr>
        <p:spPr/>
        <p:txBody>
          <a:bodyPr>
            <a:normAutofit/>
          </a:bodyPr>
          <a:lstStyle/>
          <a:p>
            <a:r>
              <a:rPr lang="en-US" sz="2400" i="1" dirty="0">
                <a:latin typeface="Comic Sans MS" panose="030F0702030302020204" pitchFamily="66" charset="0"/>
              </a:rPr>
              <a:t>A characteristic is a feature of any organism.</a:t>
            </a:r>
          </a:p>
          <a:p>
            <a:r>
              <a:rPr lang="en-US" sz="2400" i="1" dirty="0">
                <a:latin typeface="Comic Sans MS" panose="030F0702030302020204" pitchFamily="66" charset="0"/>
              </a:rPr>
              <a:t>A characteristics can be seen, like hair </a:t>
            </a:r>
            <a:r>
              <a:rPr lang="en-US" sz="2400" i="1" dirty="0" err="1">
                <a:latin typeface="Comic Sans MS" panose="030F0702030302020204" pitchFamily="66" charset="0"/>
              </a:rPr>
              <a:t>colour</a:t>
            </a:r>
            <a:r>
              <a:rPr lang="en-US" sz="2400" i="1" dirty="0">
                <a:latin typeface="Comic Sans MS" panose="030F0702030302020204" pitchFamily="66" charset="0"/>
              </a:rPr>
              <a:t>, or ‘hidden’ like your blood type.</a:t>
            </a:r>
            <a:endParaRPr lang="en-GB" sz="2400" i="1" dirty="0">
              <a:latin typeface="Comic Sans MS" panose="030F0702030302020204" pitchFamily="66" charset="0"/>
            </a:endParaRPr>
          </a:p>
        </p:txBody>
      </p:sp>
    </p:spTree>
    <p:extLst>
      <p:ext uri="{BB962C8B-B14F-4D97-AF65-F5344CB8AC3E}">
        <p14:creationId xmlns:p14="http://schemas.microsoft.com/office/powerpoint/2010/main" val="1882554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1AFC3-E76C-473D-A492-BD3B881F1C39}"/>
              </a:ext>
            </a:extLst>
          </p:cNvPr>
          <p:cNvSpPr>
            <a:spLocks noGrp="1"/>
          </p:cNvSpPr>
          <p:nvPr>
            <p:ph type="title"/>
          </p:nvPr>
        </p:nvSpPr>
        <p:spPr>
          <a:xfrm>
            <a:off x="1154954" y="947920"/>
            <a:ext cx="9242811" cy="728480"/>
          </a:xfrm>
        </p:spPr>
        <p:txBody>
          <a:bodyPr/>
          <a:lstStyle/>
          <a:p>
            <a:r>
              <a:rPr lang="en-US" sz="5200" dirty="0">
                <a:latin typeface="Comic Sans MS" panose="030F0702030302020204" pitchFamily="66" charset="0"/>
              </a:rPr>
              <a:t>Do all humans look identical?</a:t>
            </a:r>
            <a:endParaRPr lang="en-GB" sz="52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CCB2ADA-0DB4-4BBE-8D57-5278B77941F6}"/>
              </a:ext>
            </a:extLst>
          </p:cNvPr>
          <p:cNvSpPr>
            <a:spLocks noGrp="1"/>
          </p:cNvSpPr>
          <p:nvPr>
            <p:ph idx="1"/>
          </p:nvPr>
        </p:nvSpPr>
        <p:spPr/>
        <p:txBody>
          <a:bodyPr>
            <a:normAutofit/>
          </a:bodyPr>
          <a:lstStyle/>
          <a:p>
            <a:r>
              <a:rPr lang="en-US" sz="2400" dirty="0">
                <a:latin typeface="Comic Sans MS" panose="030F0702030302020204" pitchFamily="66" charset="0"/>
              </a:rPr>
              <a:t>What about siblings?</a:t>
            </a:r>
            <a:endParaRPr lang="en-GB" sz="2400" dirty="0">
              <a:latin typeface="Comic Sans MS" panose="030F0702030302020204" pitchFamily="66" charset="0"/>
            </a:endParaRPr>
          </a:p>
        </p:txBody>
      </p:sp>
      <p:pic>
        <p:nvPicPr>
          <p:cNvPr id="2050" name="Picture 2" descr="Brain Thinking Clipart Clipartfox - Thinking Brain Clipart - Free  Transparent PNG Clipart Images Download">
            <a:extLst>
              <a:ext uri="{FF2B5EF4-FFF2-40B4-BE49-F238E27FC236}">
                <a16:creationId xmlns:a16="http://schemas.microsoft.com/office/drawing/2014/main" id="{2452F550-DAE1-431D-A5DF-0914135C3E6E}"/>
              </a:ext>
            </a:extLst>
          </p:cNvPr>
          <p:cNvPicPr>
            <a:picLocks noChangeAspect="1" noChangeArrowheads="1"/>
          </p:cNvPicPr>
          <p:nvPr/>
        </p:nvPicPr>
        <p:blipFill rotWithShape="1">
          <a:blip r:embed="rId2">
            <a:clrChange>
              <a:clrFrom>
                <a:srgbClr val="EDEDED"/>
              </a:clrFrom>
              <a:clrTo>
                <a:srgbClr val="EDEDED">
                  <a:alpha val="0"/>
                </a:srgbClr>
              </a:clrTo>
            </a:clrChange>
            <a:extLst>
              <a:ext uri="{28A0092B-C50C-407E-A947-70E740481C1C}">
                <a14:useLocalDpi xmlns:a14="http://schemas.microsoft.com/office/drawing/2010/main" val="0"/>
              </a:ext>
            </a:extLst>
          </a:blip>
          <a:srcRect l="23179" r="23806" b="5815"/>
          <a:stretch/>
        </p:blipFill>
        <p:spPr bwMode="auto">
          <a:xfrm>
            <a:off x="9147141" y="3728301"/>
            <a:ext cx="3044859" cy="312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75813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18CB2-060E-4362-8EB8-77C8BA9CFAC9}"/>
              </a:ext>
            </a:extLst>
          </p:cNvPr>
          <p:cNvSpPr>
            <a:spLocks noGrp="1"/>
          </p:cNvSpPr>
          <p:nvPr>
            <p:ph type="title"/>
          </p:nvPr>
        </p:nvSpPr>
        <p:spPr/>
        <p:txBody>
          <a:bodyPr/>
          <a:lstStyle/>
          <a:p>
            <a:r>
              <a:rPr lang="en-US" sz="5400" dirty="0">
                <a:latin typeface="Comic Sans MS" panose="030F0702030302020204" pitchFamily="66" charset="0"/>
              </a:rPr>
              <a:t>Key Vocabulary</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67C2EF0-6554-484C-BD1C-82495B0B6649}"/>
              </a:ext>
            </a:extLst>
          </p:cNvPr>
          <p:cNvSpPr>
            <a:spLocks noGrp="1"/>
          </p:cNvSpPr>
          <p:nvPr>
            <p:ph idx="1"/>
          </p:nvPr>
        </p:nvSpPr>
        <p:spPr/>
        <p:txBody>
          <a:bodyPr>
            <a:normAutofit/>
          </a:bodyPr>
          <a:lstStyle/>
          <a:p>
            <a:r>
              <a:rPr lang="en-US" sz="2400" b="1" u="sng" dirty="0">
                <a:latin typeface="Comic Sans MS" panose="030F0702030302020204" pitchFamily="66" charset="0"/>
              </a:rPr>
              <a:t>Inheritance:</a:t>
            </a:r>
            <a:r>
              <a:rPr lang="en-US" sz="2400" dirty="0">
                <a:latin typeface="Comic Sans MS" panose="030F0702030302020204" pitchFamily="66" charset="0"/>
              </a:rPr>
              <a:t> the name for the passing of traits, or </a:t>
            </a:r>
            <a:r>
              <a:rPr lang="en-US" sz="2400" i="1" dirty="0">
                <a:latin typeface="Comic Sans MS" panose="030F0702030302020204" pitchFamily="66" charset="0"/>
              </a:rPr>
              <a:t>characteristics,</a:t>
            </a:r>
            <a:r>
              <a:rPr lang="en-US" sz="2400" dirty="0">
                <a:latin typeface="Comic Sans MS" panose="030F0702030302020204" pitchFamily="66" charset="0"/>
              </a:rPr>
              <a:t> from parents to offspring. </a:t>
            </a:r>
          </a:p>
          <a:p>
            <a:endParaRPr lang="en-US" sz="2400" dirty="0">
              <a:latin typeface="Comic Sans MS" panose="030F0702030302020204" pitchFamily="66" charset="0"/>
            </a:endParaRPr>
          </a:p>
          <a:p>
            <a:r>
              <a:rPr lang="en-US" sz="2400" b="1" u="sng" dirty="0">
                <a:latin typeface="Comic Sans MS" panose="030F0702030302020204" pitchFamily="66" charset="0"/>
              </a:rPr>
              <a:t>Variation:</a:t>
            </a:r>
            <a:r>
              <a:rPr lang="en-US" sz="2400" dirty="0">
                <a:latin typeface="Comic Sans MS" panose="030F0702030302020204" pitchFamily="66" charset="0"/>
              </a:rPr>
              <a:t> occurs in a species from generation to generation. Although an offspring will have some similar characteristics to its parents, it will also have many different characteristics. This is called </a:t>
            </a:r>
            <a:r>
              <a:rPr lang="en-US" sz="2400" i="1" dirty="0">
                <a:latin typeface="Comic Sans MS" panose="030F0702030302020204" pitchFamily="66" charset="0"/>
              </a:rPr>
              <a:t>variation.</a:t>
            </a:r>
            <a:endParaRPr lang="en-GB" sz="2400" dirty="0">
              <a:latin typeface="Comic Sans MS" panose="030F0702030302020204" pitchFamily="66" charset="0"/>
            </a:endParaRPr>
          </a:p>
        </p:txBody>
      </p:sp>
    </p:spTree>
    <p:extLst>
      <p:ext uri="{BB962C8B-B14F-4D97-AF65-F5344CB8AC3E}">
        <p14:creationId xmlns:p14="http://schemas.microsoft.com/office/powerpoint/2010/main" val="38416079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FB6F8E-4DF4-47E8-9B7A-3DACCF202830}"/>
              </a:ext>
            </a:extLst>
          </p:cNvPr>
          <p:cNvPicPr>
            <a:picLocks noChangeAspect="1"/>
          </p:cNvPicPr>
          <p:nvPr/>
        </p:nvPicPr>
        <p:blipFill rotWithShape="1">
          <a:blip r:embed="rId2"/>
          <a:srcRect l="21108" t="19107" r="22680" b="10103"/>
          <a:stretch/>
        </p:blipFill>
        <p:spPr>
          <a:xfrm>
            <a:off x="0" y="0"/>
            <a:ext cx="12192000" cy="6858000"/>
          </a:xfrm>
          <a:prstGeom prst="rect">
            <a:avLst/>
          </a:prstGeom>
        </p:spPr>
      </p:pic>
    </p:spTree>
    <p:extLst>
      <p:ext uri="{BB962C8B-B14F-4D97-AF65-F5344CB8AC3E}">
        <p14:creationId xmlns:p14="http://schemas.microsoft.com/office/powerpoint/2010/main" val="2175964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A97BD-9DB0-47BE-BA6A-B00C201A965A}"/>
              </a:ext>
            </a:extLst>
          </p:cNvPr>
          <p:cNvSpPr>
            <a:spLocks noGrp="1"/>
          </p:cNvSpPr>
          <p:nvPr>
            <p:ph type="title"/>
          </p:nvPr>
        </p:nvSpPr>
        <p:spPr/>
        <p:txBody>
          <a:bodyPr/>
          <a:lstStyle/>
          <a:p>
            <a:r>
              <a:rPr lang="en-US" sz="5400" dirty="0">
                <a:latin typeface="Comic Sans MS" panose="030F0702030302020204" pitchFamily="66" charset="0"/>
              </a:rPr>
              <a:t>Do siblings look identical?</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1AA999B-318F-41C6-91CE-F727F8F92B5D}"/>
              </a:ext>
            </a:extLst>
          </p:cNvPr>
          <p:cNvSpPr>
            <a:spLocks noGrp="1"/>
          </p:cNvSpPr>
          <p:nvPr>
            <p:ph idx="1"/>
          </p:nvPr>
        </p:nvSpPr>
        <p:spPr>
          <a:xfrm>
            <a:off x="1154954" y="2603500"/>
            <a:ext cx="9403067" cy="3416300"/>
          </a:xfrm>
        </p:spPr>
        <p:txBody>
          <a:bodyPr>
            <a:noAutofit/>
          </a:bodyPr>
          <a:lstStyle/>
          <a:p>
            <a:r>
              <a:rPr lang="en-US" sz="2400" dirty="0">
                <a:latin typeface="Comic Sans MS" panose="030F0702030302020204" pitchFamily="66" charset="0"/>
              </a:rPr>
              <a:t>Different combinations of characteristics result in variation.</a:t>
            </a:r>
          </a:p>
          <a:p>
            <a:r>
              <a:rPr lang="en-US" sz="2400" dirty="0">
                <a:latin typeface="Comic Sans MS" panose="030F0702030302020204" pitchFamily="66" charset="0"/>
              </a:rPr>
              <a:t>Some characteristics are inherited (come from our parents) through ‘genes’ (a sort of code), e.g. eye </a:t>
            </a:r>
            <a:r>
              <a:rPr lang="en-US" sz="2400" dirty="0" err="1">
                <a:latin typeface="Comic Sans MS" panose="030F0702030302020204" pitchFamily="66" charset="0"/>
              </a:rPr>
              <a:t>colour</a:t>
            </a:r>
            <a:r>
              <a:rPr lang="en-US" sz="2400" dirty="0">
                <a:latin typeface="Comic Sans MS" panose="030F0702030302020204" pitchFamily="66" charset="0"/>
              </a:rPr>
              <a:t>, tongue rolling and attached or unattached earlobes.</a:t>
            </a:r>
          </a:p>
          <a:p>
            <a:r>
              <a:rPr lang="en-US" sz="2400" dirty="0">
                <a:latin typeface="Comic Sans MS" panose="030F0702030302020204" pitchFamily="66" charset="0"/>
              </a:rPr>
              <a:t>Other characteristics comes from the life choices we make and the way that we live, e.g. where we live, the food we eat, the exercise we take etc.</a:t>
            </a:r>
          </a:p>
          <a:p>
            <a:r>
              <a:rPr lang="en-US" sz="2400" dirty="0">
                <a:latin typeface="Comic Sans MS" panose="030F0702030302020204" pitchFamily="66" charset="0"/>
              </a:rPr>
              <a:t>These are called environmental characteristics.</a:t>
            </a:r>
            <a:endParaRPr lang="en-GB" sz="2400" dirty="0">
              <a:latin typeface="Comic Sans MS" panose="030F0702030302020204" pitchFamily="66" charset="0"/>
            </a:endParaRPr>
          </a:p>
        </p:txBody>
      </p:sp>
    </p:spTree>
    <p:extLst>
      <p:ext uri="{BB962C8B-B14F-4D97-AF65-F5344CB8AC3E}">
        <p14:creationId xmlns:p14="http://schemas.microsoft.com/office/powerpoint/2010/main" val="310108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093D2-8062-493F-BC6B-1503C6EE644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1E6F387-45C4-4444-AB1E-D43160A45572}"/>
              </a:ext>
            </a:extLst>
          </p:cNvPr>
          <p:cNvSpPr>
            <a:spLocks noGrp="1"/>
          </p:cNvSpPr>
          <p:nvPr>
            <p:ph idx="1"/>
          </p:nvPr>
        </p:nvSpPr>
        <p:spPr/>
        <p:txBody>
          <a:bodyPr>
            <a:normAutofit/>
          </a:bodyPr>
          <a:lstStyle/>
          <a:p>
            <a:r>
              <a:rPr lang="en-US" sz="2400" dirty="0">
                <a:latin typeface="Comic Sans MS" panose="030F0702030302020204" pitchFamily="66" charset="0"/>
              </a:rPr>
              <a:t>Environmental factors can impact on all living things.</a:t>
            </a:r>
          </a:p>
          <a:p>
            <a:r>
              <a:rPr lang="en-US" sz="2400" dirty="0">
                <a:latin typeface="Comic Sans MS" panose="030F0702030302020204" pitchFamily="66" charset="0"/>
              </a:rPr>
              <a:t>Look at these pictures of hydrangeas – different soil types have affected the </a:t>
            </a:r>
            <a:r>
              <a:rPr lang="en-US" sz="2400" dirty="0" err="1">
                <a:latin typeface="Comic Sans MS" panose="030F0702030302020204" pitchFamily="66" charset="0"/>
              </a:rPr>
              <a:t>colours</a:t>
            </a:r>
            <a:r>
              <a:rPr lang="en-US" sz="2400" dirty="0">
                <a:latin typeface="Comic Sans MS" panose="030F0702030302020204" pitchFamily="66" charset="0"/>
              </a:rPr>
              <a:t> of the flowers.</a:t>
            </a:r>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6D412CF7-A7AE-4F5D-8E81-8DCFFE6AB43A}"/>
              </a:ext>
            </a:extLst>
          </p:cNvPr>
          <p:cNvPicPr>
            <a:picLocks noChangeAspect="1"/>
          </p:cNvPicPr>
          <p:nvPr/>
        </p:nvPicPr>
        <p:blipFill rotWithShape="1">
          <a:blip r:embed="rId2"/>
          <a:srcRect l="31546" t="19244" r="34974" b="40343"/>
          <a:stretch/>
        </p:blipFill>
        <p:spPr>
          <a:xfrm>
            <a:off x="0" y="4139414"/>
            <a:ext cx="4081806" cy="2771481"/>
          </a:xfrm>
          <a:prstGeom prst="rect">
            <a:avLst/>
          </a:prstGeom>
        </p:spPr>
      </p:pic>
      <p:pic>
        <p:nvPicPr>
          <p:cNvPr id="5" name="Picture 4">
            <a:extLst>
              <a:ext uri="{FF2B5EF4-FFF2-40B4-BE49-F238E27FC236}">
                <a16:creationId xmlns:a16="http://schemas.microsoft.com/office/drawing/2014/main" id="{65A95EE2-5DC6-41D6-B2C4-FDA2DEBDC11F}"/>
              </a:ext>
            </a:extLst>
          </p:cNvPr>
          <p:cNvPicPr>
            <a:picLocks noChangeAspect="1"/>
          </p:cNvPicPr>
          <p:nvPr/>
        </p:nvPicPr>
        <p:blipFill rotWithShape="1">
          <a:blip r:embed="rId3"/>
          <a:srcRect l="30771" t="22818" r="36296" b="40481"/>
          <a:stretch/>
        </p:blipFill>
        <p:spPr>
          <a:xfrm>
            <a:off x="4081806" y="4266675"/>
            <a:ext cx="3820997" cy="2516958"/>
          </a:xfrm>
          <a:prstGeom prst="rect">
            <a:avLst/>
          </a:prstGeom>
        </p:spPr>
      </p:pic>
      <p:pic>
        <p:nvPicPr>
          <p:cNvPr id="6" name="Picture 5">
            <a:extLst>
              <a:ext uri="{FF2B5EF4-FFF2-40B4-BE49-F238E27FC236}">
                <a16:creationId xmlns:a16="http://schemas.microsoft.com/office/drawing/2014/main" id="{C6F13CE0-08BC-48FC-9EE9-545DB667691B}"/>
              </a:ext>
            </a:extLst>
          </p:cNvPr>
          <p:cNvPicPr>
            <a:picLocks noChangeAspect="1"/>
          </p:cNvPicPr>
          <p:nvPr/>
        </p:nvPicPr>
        <p:blipFill rotWithShape="1">
          <a:blip r:embed="rId4"/>
          <a:srcRect l="30850" t="28454" r="33969" b="29484"/>
          <a:stretch/>
        </p:blipFill>
        <p:spPr>
          <a:xfrm>
            <a:off x="7902803" y="4026292"/>
            <a:ext cx="4289197" cy="2884603"/>
          </a:xfrm>
          <a:prstGeom prst="rect">
            <a:avLst/>
          </a:prstGeom>
        </p:spPr>
      </p:pic>
    </p:spTree>
    <p:extLst>
      <p:ext uri="{BB962C8B-B14F-4D97-AF65-F5344CB8AC3E}">
        <p14:creationId xmlns:p14="http://schemas.microsoft.com/office/powerpoint/2010/main" val="198684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1A193-9387-43B8-984C-2DA029FFE1E8}"/>
              </a:ext>
            </a:extLst>
          </p:cNvPr>
          <p:cNvSpPr>
            <a:spLocks noGrp="1"/>
          </p:cNvSpPr>
          <p:nvPr>
            <p:ph type="title"/>
          </p:nvPr>
        </p:nvSpPr>
        <p:spPr/>
        <p:txBody>
          <a:bodyPr/>
          <a:lstStyle/>
          <a:p>
            <a:pPr algn="ctr"/>
            <a:r>
              <a:rPr lang="en-US" sz="3200" dirty="0">
                <a:latin typeface="Comic Sans MS" panose="030F0702030302020204" pitchFamily="66" charset="0"/>
              </a:rPr>
              <a:t>Can you think of any characteristics which might be considered both inherited and environmental?</a:t>
            </a:r>
            <a:endParaRPr lang="en-GB" sz="32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B595B65-AD01-49BD-9D2D-13B0871A83BA}"/>
              </a:ext>
            </a:extLst>
          </p:cNvPr>
          <p:cNvSpPr>
            <a:spLocks noGrp="1"/>
          </p:cNvSpPr>
          <p:nvPr>
            <p:ph idx="1"/>
          </p:nvPr>
        </p:nvSpPr>
        <p:spPr/>
        <p:txBody>
          <a:bodyPr>
            <a:normAutofit/>
          </a:bodyPr>
          <a:lstStyle/>
          <a:p>
            <a:r>
              <a:rPr lang="en-US" sz="2400" dirty="0">
                <a:latin typeface="Comic Sans MS" panose="030F0702030302020204" pitchFamily="66" charset="0"/>
              </a:rPr>
              <a:t>E.g. height, weight, intelligence, sporting ability</a:t>
            </a:r>
            <a:endParaRPr lang="en-GB" sz="2400" dirty="0">
              <a:latin typeface="Comic Sans MS" panose="030F0702030302020204" pitchFamily="66" charset="0"/>
            </a:endParaRPr>
          </a:p>
        </p:txBody>
      </p:sp>
      <p:pic>
        <p:nvPicPr>
          <p:cNvPr id="4" name="Picture 2" descr="Brain Thinking Clipart Clipartfox - Thinking Brain Clipart - Free  Transparent PNG Clipart Images Download">
            <a:extLst>
              <a:ext uri="{FF2B5EF4-FFF2-40B4-BE49-F238E27FC236}">
                <a16:creationId xmlns:a16="http://schemas.microsoft.com/office/drawing/2014/main" id="{66344EB8-1C94-4B5B-AA18-2CB16C84F1E0}"/>
              </a:ext>
            </a:extLst>
          </p:cNvPr>
          <p:cNvPicPr>
            <a:picLocks noChangeAspect="1" noChangeArrowheads="1"/>
          </p:cNvPicPr>
          <p:nvPr/>
        </p:nvPicPr>
        <p:blipFill rotWithShape="1">
          <a:blip r:embed="rId2">
            <a:clrChange>
              <a:clrFrom>
                <a:srgbClr val="EDEDED"/>
              </a:clrFrom>
              <a:clrTo>
                <a:srgbClr val="EDEDED">
                  <a:alpha val="0"/>
                </a:srgbClr>
              </a:clrTo>
            </a:clrChange>
            <a:extLst>
              <a:ext uri="{28A0092B-C50C-407E-A947-70E740481C1C}">
                <a14:useLocalDpi xmlns:a14="http://schemas.microsoft.com/office/drawing/2010/main" val="0"/>
              </a:ext>
            </a:extLst>
          </a:blip>
          <a:srcRect l="23179" r="23806" b="5815"/>
          <a:stretch/>
        </p:blipFill>
        <p:spPr bwMode="auto">
          <a:xfrm>
            <a:off x="9147141" y="3728301"/>
            <a:ext cx="3044859" cy="3129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89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E3E9E-FC48-4761-8144-1BB6716CF85E}"/>
              </a:ext>
            </a:extLst>
          </p:cNvPr>
          <p:cNvSpPr>
            <a:spLocks noGrp="1"/>
          </p:cNvSpPr>
          <p:nvPr>
            <p:ph type="title"/>
          </p:nvPr>
        </p:nvSpPr>
        <p:spPr/>
        <p:txBody>
          <a:bodyPr/>
          <a:lstStyle/>
          <a:p>
            <a:r>
              <a:rPr lang="en-US" sz="5000" dirty="0">
                <a:latin typeface="Comic Sans MS" panose="030F0702030302020204" pitchFamily="66" charset="0"/>
              </a:rPr>
              <a:t>Inherited or environmental?</a:t>
            </a:r>
            <a:endParaRPr lang="en-GB" sz="50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AF7470E-AAE7-44CD-A108-A0D7FF91FD53}"/>
              </a:ext>
            </a:extLst>
          </p:cNvPr>
          <p:cNvSpPr>
            <a:spLocks noGrp="1"/>
          </p:cNvSpPr>
          <p:nvPr>
            <p:ph idx="1"/>
          </p:nvPr>
        </p:nvSpPr>
        <p:spPr>
          <a:xfrm>
            <a:off x="1154954" y="2603500"/>
            <a:ext cx="7442291" cy="3416300"/>
          </a:xfrm>
        </p:spPr>
        <p:txBody>
          <a:bodyPr>
            <a:normAutofit/>
          </a:bodyPr>
          <a:lstStyle/>
          <a:p>
            <a:r>
              <a:rPr lang="en-US" sz="2400" dirty="0">
                <a:latin typeface="Comic Sans MS" panose="030F0702030302020204" pitchFamily="66" charset="0"/>
              </a:rPr>
              <a:t>Sort the characteristics into two piles: inherited characteristics and environmental characteristics.</a:t>
            </a:r>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2A1CB903-7696-46E1-B1A1-1D258CDF12A1}"/>
              </a:ext>
            </a:extLst>
          </p:cNvPr>
          <p:cNvPicPr>
            <a:picLocks noChangeAspect="1"/>
          </p:cNvPicPr>
          <p:nvPr/>
        </p:nvPicPr>
        <p:blipFill rotWithShape="1">
          <a:blip r:embed="rId2"/>
          <a:srcRect l="36263" t="20894" r="37449" b="16701"/>
          <a:stretch/>
        </p:blipFill>
        <p:spPr>
          <a:xfrm>
            <a:off x="8719795" y="2221587"/>
            <a:ext cx="3472206" cy="4636414"/>
          </a:xfrm>
          <a:prstGeom prst="rect">
            <a:avLst/>
          </a:prstGeom>
        </p:spPr>
      </p:pic>
    </p:spTree>
    <p:extLst>
      <p:ext uri="{BB962C8B-B14F-4D97-AF65-F5344CB8AC3E}">
        <p14:creationId xmlns:p14="http://schemas.microsoft.com/office/powerpoint/2010/main" val="24705629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7FE7A-CA5F-4FB7-A777-F973F3963858}"/>
              </a:ext>
            </a:extLst>
          </p:cNvPr>
          <p:cNvSpPr>
            <a:spLocks noGrp="1"/>
          </p:cNvSpPr>
          <p:nvPr>
            <p:ph type="title"/>
          </p:nvPr>
        </p:nvSpPr>
        <p:spPr/>
        <p:txBody>
          <a:bodyPr/>
          <a:lstStyle/>
          <a:p>
            <a:r>
              <a:rPr lang="en-US" sz="5400" dirty="0">
                <a:latin typeface="Comic Sans MS" panose="030F0702030302020204" pitchFamily="66" charset="0"/>
              </a:rPr>
              <a:t>Activity 1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73827A1-1085-4212-923A-8BCAA1B6932C}"/>
              </a:ext>
            </a:extLst>
          </p:cNvPr>
          <p:cNvSpPr>
            <a:spLocks noGrp="1"/>
          </p:cNvSpPr>
          <p:nvPr>
            <p:ph idx="1"/>
          </p:nvPr>
        </p:nvSpPr>
        <p:spPr>
          <a:xfrm>
            <a:off x="1154954" y="2603500"/>
            <a:ext cx="5396675" cy="3416300"/>
          </a:xfrm>
        </p:spPr>
        <p:txBody>
          <a:bodyPr>
            <a:normAutofit/>
          </a:bodyPr>
          <a:lstStyle/>
          <a:p>
            <a:r>
              <a:rPr lang="en-US" sz="2400" dirty="0">
                <a:latin typeface="Comic Sans MS" panose="030F0702030302020204" pitchFamily="66" charset="0"/>
              </a:rPr>
              <a:t>Draw a self portrait and label the characteristics you have inherited from your parents.</a:t>
            </a:r>
          </a:p>
          <a:p>
            <a:r>
              <a:rPr lang="en-US" sz="2400" dirty="0">
                <a:latin typeface="Comic Sans MS" panose="030F0702030302020204" pitchFamily="66" charset="0"/>
              </a:rPr>
              <a:t>Underneath, label your environmental characteristics.</a:t>
            </a:r>
            <a:endParaRPr lang="en-GB" sz="2400" dirty="0">
              <a:latin typeface="Comic Sans MS" panose="030F0702030302020204" pitchFamily="66" charset="0"/>
            </a:endParaRPr>
          </a:p>
        </p:txBody>
      </p:sp>
      <p:pic>
        <p:nvPicPr>
          <p:cNvPr id="3074" name="Picture 2" descr="What Physical traits did you inherit from your parents? | Toluna">
            <a:extLst>
              <a:ext uri="{FF2B5EF4-FFF2-40B4-BE49-F238E27FC236}">
                <a16:creationId xmlns:a16="http://schemas.microsoft.com/office/drawing/2014/main" id="{F873142D-E275-4E3A-B014-2F3C938E1EC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662"/>
          <a:stretch/>
        </p:blipFill>
        <p:spPr bwMode="auto">
          <a:xfrm>
            <a:off x="6306532" y="2477031"/>
            <a:ext cx="5885468" cy="4380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902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5D4C7-D5B1-41B9-95F0-137940F6ADA6}"/>
              </a:ext>
            </a:extLst>
          </p:cNvPr>
          <p:cNvSpPr>
            <a:spLocks noGrp="1"/>
          </p:cNvSpPr>
          <p:nvPr>
            <p:ph type="title"/>
          </p:nvPr>
        </p:nvSpPr>
        <p:spPr/>
        <p:txBody>
          <a:bodyPr/>
          <a:lstStyle/>
          <a:p>
            <a:r>
              <a:rPr lang="en-US" sz="5400" dirty="0">
                <a:latin typeface="Comic Sans MS" panose="030F0702030302020204" pitchFamily="66" charset="0"/>
              </a:rPr>
              <a:t>Activity 2:</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ED913A2-D9EB-4F04-93D2-31CF54642746}"/>
              </a:ext>
            </a:extLst>
          </p:cNvPr>
          <p:cNvSpPr>
            <a:spLocks noGrp="1"/>
          </p:cNvSpPr>
          <p:nvPr>
            <p:ph idx="1"/>
          </p:nvPr>
        </p:nvSpPr>
        <p:spPr>
          <a:xfrm>
            <a:off x="1154955" y="2603499"/>
            <a:ext cx="6028270" cy="3853861"/>
          </a:xfrm>
        </p:spPr>
        <p:txBody>
          <a:bodyPr>
            <a:normAutofit/>
          </a:bodyPr>
          <a:lstStyle/>
          <a:p>
            <a:r>
              <a:rPr lang="en-US" sz="2400" dirty="0">
                <a:latin typeface="Comic Sans MS" panose="030F0702030302020204" pitchFamily="66" charset="0"/>
              </a:rPr>
              <a:t>Choose a Little Miss and a </a:t>
            </a:r>
            <a:r>
              <a:rPr lang="en-US" sz="2400" dirty="0" err="1">
                <a:latin typeface="Comic Sans MS" panose="030F0702030302020204" pitchFamily="66" charset="0"/>
              </a:rPr>
              <a:t>Mr</a:t>
            </a:r>
            <a:r>
              <a:rPr lang="en-US" sz="2400" dirty="0">
                <a:latin typeface="Comic Sans MS" panose="030F0702030302020204" pitchFamily="66" charset="0"/>
              </a:rPr>
              <a:t> Men character.</a:t>
            </a:r>
          </a:p>
          <a:p>
            <a:r>
              <a:rPr lang="en-US" sz="2400" dirty="0">
                <a:latin typeface="Comic Sans MS" panose="030F0702030302020204" pitchFamily="66" charset="0"/>
              </a:rPr>
              <a:t>Draw them both out and label their names.</a:t>
            </a:r>
          </a:p>
          <a:p>
            <a:r>
              <a:rPr lang="en-US" sz="2400" dirty="0">
                <a:latin typeface="Comic Sans MS" panose="030F0702030302020204" pitchFamily="66" charset="0"/>
              </a:rPr>
              <a:t>Draw one or two examples of how their child could look, inheriting characteristics from both parents!</a:t>
            </a:r>
          </a:p>
          <a:p>
            <a:r>
              <a:rPr lang="en-US" sz="2400" dirty="0">
                <a:latin typeface="Comic Sans MS" panose="030F0702030302020204" pitchFamily="66" charset="0"/>
              </a:rPr>
              <a:t>Give the child/children names linked to the </a:t>
            </a:r>
            <a:r>
              <a:rPr lang="en-US" sz="2400" dirty="0" err="1">
                <a:latin typeface="Comic Sans MS" panose="030F0702030302020204" pitchFamily="66" charset="0"/>
              </a:rPr>
              <a:t>Mr</a:t>
            </a:r>
            <a:r>
              <a:rPr lang="en-US" sz="2400" dirty="0">
                <a:latin typeface="Comic Sans MS" panose="030F0702030302020204" pitchFamily="66" charset="0"/>
              </a:rPr>
              <a:t> Men / Little Miss names!</a:t>
            </a:r>
            <a:endParaRPr lang="en-GB" sz="2400" dirty="0">
              <a:latin typeface="Comic Sans MS" panose="030F0702030302020204" pitchFamily="66" charset="0"/>
            </a:endParaRPr>
          </a:p>
        </p:txBody>
      </p:sp>
      <p:pic>
        <p:nvPicPr>
          <p:cNvPr id="9" name="Picture 8">
            <a:extLst>
              <a:ext uri="{FF2B5EF4-FFF2-40B4-BE49-F238E27FC236}">
                <a16:creationId xmlns:a16="http://schemas.microsoft.com/office/drawing/2014/main" id="{44AE724A-0B54-4487-88BE-5BB84B93D685}"/>
              </a:ext>
            </a:extLst>
          </p:cNvPr>
          <p:cNvPicPr>
            <a:picLocks noChangeAspect="1"/>
          </p:cNvPicPr>
          <p:nvPr/>
        </p:nvPicPr>
        <p:blipFill rotWithShape="1">
          <a:blip r:embed="rId2">
            <a:extLst>
              <a:ext uri="{28A0092B-C50C-407E-A947-70E740481C1C}">
                <a14:useLocalDpi xmlns:a14="http://schemas.microsoft.com/office/drawing/2010/main" val="0"/>
              </a:ext>
            </a:extLst>
          </a:blip>
          <a:srcRect l="9410" r="30660"/>
          <a:stretch/>
        </p:blipFill>
        <p:spPr>
          <a:xfrm>
            <a:off x="7361507" y="2324123"/>
            <a:ext cx="4830493" cy="4533877"/>
          </a:xfrm>
          <a:prstGeom prst="rect">
            <a:avLst/>
          </a:prstGeom>
        </p:spPr>
      </p:pic>
    </p:spTree>
    <p:extLst>
      <p:ext uri="{BB962C8B-B14F-4D97-AF65-F5344CB8AC3E}">
        <p14:creationId xmlns:p14="http://schemas.microsoft.com/office/powerpoint/2010/main" val="30403531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oogle Doodle Honors 76th Birthday of 'Mr. Men' Author Roger Hargreaves | Mr  men little miss, Little miss characters, Little miss books">
            <a:extLst>
              <a:ext uri="{FF2B5EF4-FFF2-40B4-BE49-F238E27FC236}">
                <a16:creationId xmlns:a16="http://schemas.microsoft.com/office/drawing/2014/main" id="{1A0B83EE-785B-4A7B-99C1-8ADDB81B938C}"/>
              </a:ext>
            </a:extLst>
          </p:cNvPr>
          <p:cNvPicPr/>
          <p:nvPr/>
        </p:nvPicPr>
        <p:blipFill rotWithShape="1">
          <a:blip r:embed="rId2" cstate="print">
            <a:extLst>
              <a:ext uri="{28A0092B-C50C-407E-A947-70E740481C1C}">
                <a14:useLocalDpi xmlns:a14="http://schemas.microsoft.com/office/drawing/2010/main" val="0"/>
              </a:ext>
            </a:extLst>
          </a:blip>
          <a:srcRect l="606" t="927" r="29837" b="11041"/>
          <a:stretch/>
        </p:blipFill>
        <p:spPr bwMode="auto">
          <a:xfrm>
            <a:off x="3035430" y="0"/>
            <a:ext cx="6283207" cy="68580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59671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0CBD7-6663-4FDA-95A5-64CC959E5123}"/>
              </a:ext>
            </a:extLst>
          </p:cNvPr>
          <p:cNvSpPr>
            <a:spLocks noGrp="1"/>
          </p:cNvSpPr>
          <p:nvPr>
            <p:ph type="title"/>
          </p:nvPr>
        </p:nvSpPr>
        <p:spPr/>
        <p:txBody>
          <a:bodyPr/>
          <a:lstStyle/>
          <a:p>
            <a:r>
              <a:rPr lang="en-US" sz="5400" dirty="0">
                <a:latin typeface="Comic Sans MS" panose="030F0702030302020204" pitchFamily="66" charset="0"/>
              </a:rPr>
              <a:t>Red Pen</a:t>
            </a:r>
            <a:endParaRPr lang="en-GB" sz="5400" dirty="0">
              <a:latin typeface="Comic Sans MS" panose="030F0702030302020204" pitchFamily="66" charset="0"/>
            </a:endParaRPr>
          </a:p>
        </p:txBody>
      </p:sp>
      <p:pic>
        <p:nvPicPr>
          <p:cNvPr id="4" name="Picture 3" descr="Evolutionary Patterns, Rates, and Trends - ppt download">
            <a:extLst>
              <a:ext uri="{FF2B5EF4-FFF2-40B4-BE49-F238E27FC236}">
                <a16:creationId xmlns:a16="http://schemas.microsoft.com/office/drawing/2014/main" id="{47D2D8D8-124A-49EB-A71B-753074E91F24}"/>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99381" y="2284029"/>
            <a:ext cx="6099143" cy="4573971"/>
          </a:xfrm>
          <a:prstGeom prst="rect">
            <a:avLst/>
          </a:prstGeom>
          <a:noFill/>
          <a:ln>
            <a:noFill/>
          </a:ln>
        </p:spPr>
      </p:pic>
    </p:spTree>
    <p:extLst>
      <p:ext uri="{BB962C8B-B14F-4D97-AF65-F5344CB8AC3E}">
        <p14:creationId xmlns:p14="http://schemas.microsoft.com/office/powerpoint/2010/main" val="1084651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29E08-3003-46C4-8227-478F24710818}"/>
              </a:ext>
            </a:extLst>
          </p:cNvPr>
          <p:cNvSpPr>
            <a:spLocks noGrp="1"/>
          </p:cNvSpPr>
          <p:nvPr>
            <p:ph type="title"/>
          </p:nvPr>
        </p:nvSpPr>
        <p:spPr/>
        <p:txBody>
          <a:bodyPr/>
          <a:lstStyle/>
          <a:p>
            <a:r>
              <a:rPr lang="en-US" sz="5400" dirty="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21E7134-956D-4150-B8E4-5680764702FF}"/>
              </a:ext>
            </a:extLst>
          </p:cNvPr>
          <p:cNvSpPr>
            <a:spLocks noGrp="1"/>
          </p:cNvSpPr>
          <p:nvPr>
            <p:ph idx="1"/>
          </p:nvPr>
        </p:nvSpPr>
        <p:spPr/>
        <p:txBody>
          <a:bodyPr>
            <a:normAutofit/>
          </a:bodyPr>
          <a:lstStyle/>
          <a:p>
            <a:r>
              <a:rPr lang="en-US" sz="2400" dirty="0">
                <a:latin typeface="Comic Sans MS" panose="030F0702030302020204" pitchFamily="66" charset="0"/>
              </a:rPr>
              <a:t>Look at the images of identical twins.</a:t>
            </a:r>
          </a:p>
          <a:p>
            <a:r>
              <a:rPr lang="en-US" sz="2400" dirty="0">
                <a:latin typeface="Comic Sans MS" panose="030F0702030302020204" pitchFamily="66" charset="0"/>
              </a:rPr>
              <a:t>What do you notice about their characteristics?</a:t>
            </a:r>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A2579305-F8FC-4117-B5C7-FCFF132D0D07}"/>
              </a:ext>
            </a:extLst>
          </p:cNvPr>
          <p:cNvPicPr>
            <a:picLocks noChangeAspect="1"/>
          </p:cNvPicPr>
          <p:nvPr/>
        </p:nvPicPr>
        <p:blipFill rotWithShape="1">
          <a:blip r:embed="rId2"/>
          <a:srcRect l="35644" t="22131" r="37449" b="13823"/>
          <a:stretch/>
        </p:blipFill>
        <p:spPr>
          <a:xfrm>
            <a:off x="8729221" y="2221616"/>
            <a:ext cx="3462779" cy="4636384"/>
          </a:xfrm>
          <a:prstGeom prst="rect">
            <a:avLst/>
          </a:prstGeom>
        </p:spPr>
      </p:pic>
    </p:spTree>
    <p:extLst>
      <p:ext uri="{BB962C8B-B14F-4D97-AF65-F5344CB8AC3E}">
        <p14:creationId xmlns:p14="http://schemas.microsoft.com/office/powerpoint/2010/main" val="2665134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29E08-3003-46C4-8227-478F24710818}"/>
              </a:ext>
            </a:extLst>
          </p:cNvPr>
          <p:cNvSpPr>
            <a:spLocks noGrp="1"/>
          </p:cNvSpPr>
          <p:nvPr>
            <p:ph type="title"/>
          </p:nvPr>
        </p:nvSpPr>
        <p:spPr/>
        <p:txBody>
          <a:bodyPr/>
          <a:lstStyle/>
          <a:p>
            <a:r>
              <a:rPr lang="en-US" sz="5400" dirty="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21E7134-956D-4150-B8E4-5680764702FF}"/>
              </a:ext>
            </a:extLst>
          </p:cNvPr>
          <p:cNvSpPr>
            <a:spLocks noGrp="1"/>
          </p:cNvSpPr>
          <p:nvPr>
            <p:ph idx="1"/>
          </p:nvPr>
        </p:nvSpPr>
        <p:spPr/>
        <p:txBody>
          <a:bodyPr>
            <a:normAutofit/>
          </a:bodyPr>
          <a:lstStyle/>
          <a:p>
            <a:r>
              <a:rPr lang="en-US" sz="2400" dirty="0">
                <a:latin typeface="Comic Sans MS" panose="030F0702030302020204" pitchFamily="66" charset="0"/>
              </a:rPr>
              <a:t>Look at the images of identical twins.</a:t>
            </a:r>
          </a:p>
          <a:p>
            <a:r>
              <a:rPr lang="en-US" sz="2400" dirty="0">
                <a:latin typeface="Comic Sans MS" panose="030F0702030302020204" pitchFamily="66" charset="0"/>
              </a:rPr>
              <a:t>What do you notice about their characteristics?</a:t>
            </a:r>
            <a:endParaRPr lang="en-GB" sz="2400" dirty="0">
              <a:latin typeface="Comic Sans MS" panose="030F0702030302020204" pitchFamily="66" charset="0"/>
            </a:endParaRPr>
          </a:p>
        </p:txBody>
      </p:sp>
      <p:pic>
        <p:nvPicPr>
          <p:cNvPr id="5" name="Picture 4">
            <a:extLst>
              <a:ext uri="{FF2B5EF4-FFF2-40B4-BE49-F238E27FC236}">
                <a16:creationId xmlns:a16="http://schemas.microsoft.com/office/drawing/2014/main" id="{0E5AE406-A438-4025-8917-C2357CC898C1}"/>
              </a:ext>
            </a:extLst>
          </p:cNvPr>
          <p:cNvPicPr>
            <a:picLocks noChangeAspect="1"/>
          </p:cNvPicPr>
          <p:nvPr/>
        </p:nvPicPr>
        <p:blipFill rotWithShape="1">
          <a:blip r:embed="rId2"/>
          <a:srcRect l="37345" t="18007" r="38144" b="21649"/>
          <a:stretch/>
        </p:blipFill>
        <p:spPr>
          <a:xfrm>
            <a:off x="8851769" y="2237884"/>
            <a:ext cx="3340231" cy="4625747"/>
          </a:xfrm>
          <a:prstGeom prst="rect">
            <a:avLst/>
          </a:prstGeom>
        </p:spPr>
      </p:pic>
    </p:spTree>
    <p:extLst>
      <p:ext uri="{BB962C8B-B14F-4D97-AF65-F5344CB8AC3E}">
        <p14:creationId xmlns:p14="http://schemas.microsoft.com/office/powerpoint/2010/main" val="26176055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31D8C-E63F-4F1E-99CC-6E6A0BEE8F00}"/>
              </a:ext>
            </a:extLst>
          </p:cNvPr>
          <p:cNvSpPr>
            <a:spLocks noGrp="1"/>
          </p:cNvSpPr>
          <p:nvPr>
            <p:ph type="title"/>
          </p:nvPr>
        </p:nvSpPr>
        <p:spPr/>
        <p:txBody>
          <a:bodyPr/>
          <a:lstStyle/>
          <a:p>
            <a:r>
              <a:rPr lang="en-US" sz="5400" dirty="0">
                <a:latin typeface="Comic Sans MS" panose="030F0702030302020204" pitchFamily="66" charset="0"/>
              </a:rPr>
              <a:t>Plenary</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7B44335-384C-400F-92A9-8565581874C6}"/>
              </a:ext>
            </a:extLst>
          </p:cNvPr>
          <p:cNvSpPr>
            <a:spLocks noGrp="1"/>
          </p:cNvSpPr>
          <p:nvPr>
            <p:ph idx="1"/>
          </p:nvPr>
        </p:nvSpPr>
        <p:spPr>
          <a:xfrm>
            <a:off x="518474" y="2603500"/>
            <a:ext cx="5577527" cy="3938702"/>
          </a:xfrm>
        </p:spPr>
        <p:txBody>
          <a:bodyPr>
            <a:normAutofit lnSpcReduction="10000"/>
          </a:bodyPr>
          <a:lstStyle/>
          <a:p>
            <a:r>
              <a:rPr lang="en-US" sz="2400" dirty="0">
                <a:latin typeface="Comic Sans MS" panose="030F0702030302020204" pitchFamily="66" charset="0"/>
              </a:rPr>
              <a:t>Identical twins have the same (identical) characteristics because they have the same identical genetic ‘codes.’</a:t>
            </a:r>
          </a:p>
          <a:p>
            <a:r>
              <a:rPr lang="en-US" sz="2400" dirty="0">
                <a:latin typeface="Comic Sans MS" panose="030F0702030302020204" pitchFamily="66" charset="0"/>
              </a:rPr>
              <a:t>They come from the same egg and sperm while fraternal twins are not identical as they are created by different eggs and sperm so inherit varied characteristics, just like other siblings who aren’t born together.</a:t>
            </a:r>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A0C58460-1C7A-421E-9250-D667963023F9}"/>
              </a:ext>
            </a:extLst>
          </p:cNvPr>
          <p:cNvPicPr>
            <a:picLocks noChangeAspect="1"/>
          </p:cNvPicPr>
          <p:nvPr/>
        </p:nvPicPr>
        <p:blipFill rotWithShape="1">
          <a:blip r:embed="rId2"/>
          <a:srcRect l="37191" t="30653" r="41624" b="41306"/>
          <a:stretch/>
        </p:blipFill>
        <p:spPr>
          <a:xfrm>
            <a:off x="6275919" y="2432115"/>
            <a:ext cx="5916082" cy="4404675"/>
          </a:xfrm>
          <a:prstGeom prst="rect">
            <a:avLst/>
          </a:prstGeom>
        </p:spPr>
      </p:pic>
    </p:spTree>
    <p:extLst>
      <p:ext uri="{BB962C8B-B14F-4D97-AF65-F5344CB8AC3E}">
        <p14:creationId xmlns:p14="http://schemas.microsoft.com/office/powerpoint/2010/main" val="41341772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13B13-C864-4417-BC2F-ECFC646D2977}"/>
              </a:ext>
            </a:extLst>
          </p:cNvPr>
          <p:cNvSpPr>
            <a:spLocks noGrp="1"/>
          </p:cNvSpPr>
          <p:nvPr>
            <p:ph type="title"/>
          </p:nvPr>
        </p:nvSpPr>
        <p:spPr/>
        <p:txBody>
          <a:bodyPr/>
          <a:lstStyle/>
          <a:p>
            <a:r>
              <a:rPr lang="en-US" sz="5400" dirty="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64B94F02-780A-4812-B1F1-BEDE7E0BC465}"/>
              </a:ext>
            </a:extLst>
          </p:cNvPr>
          <p:cNvSpPr>
            <a:spLocks noGrp="1"/>
          </p:cNvSpPr>
          <p:nvPr>
            <p:ph idx="1"/>
          </p:nvPr>
        </p:nvSpPr>
        <p:spPr>
          <a:xfrm>
            <a:off x="1154954" y="2603500"/>
            <a:ext cx="9808419" cy="3416300"/>
          </a:xfrm>
        </p:spPr>
        <p:txBody>
          <a:bodyPr>
            <a:normAutofit/>
          </a:bodyPr>
          <a:lstStyle/>
          <a:p>
            <a:r>
              <a:rPr lang="en-US" sz="2400" dirty="0">
                <a:latin typeface="Comic Sans MS" panose="030F0702030302020204" pitchFamily="66" charset="0"/>
              </a:rPr>
              <a:t>Although in nature, we often think that animals look identical, they still have their own unique characteristics, e.g. coat markings, eye </a:t>
            </a:r>
            <a:r>
              <a:rPr lang="en-US" sz="2400" dirty="0" err="1">
                <a:latin typeface="Comic Sans MS" panose="030F0702030302020204" pitchFamily="66" charset="0"/>
              </a:rPr>
              <a:t>colour</a:t>
            </a:r>
            <a:r>
              <a:rPr lang="en-US" sz="2400" dirty="0">
                <a:latin typeface="Comic Sans MS" panose="030F0702030302020204" pitchFamily="66" charset="0"/>
              </a:rPr>
              <a:t>, facial features etc.</a:t>
            </a:r>
            <a:endParaRPr lang="en-GB" sz="2400" dirty="0">
              <a:latin typeface="Comic Sans MS" panose="030F0702030302020204" pitchFamily="66" charset="0"/>
            </a:endParaRPr>
          </a:p>
        </p:txBody>
      </p:sp>
    </p:spTree>
    <p:extLst>
      <p:ext uri="{BB962C8B-B14F-4D97-AF65-F5344CB8AC3E}">
        <p14:creationId xmlns:p14="http://schemas.microsoft.com/office/powerpoint/2010/main" val="23337090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13B13-C864-4417-BC2F-ECFC646D2977}"/>
              </a:ext>
            </a:extLst>
          </p:cNvPr>
          <p:cNvSpPr>
            <a:spLocks noGrp="1"/>
          </p:cNvSpPr>
          <p:nvPr>
            <p:ph type="title"/>
          </p:nvPr>
        </p:nvSpPr>
        <p:spPr/>
        <p:txBody>
          <a:bodyPr/>
          <a:lstStyle/>
          <a:p>
            <a:r>
              <a:rPr lang="en-US" sz="5400" dirty="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64B94F02-780A-4812-B1F1-BEDE7E0BC465}"/>
              </a:ext>
            </a:extLst>
          </p:cNvPr>
          <p:cNvSpPr>
            <a:spLocks noGrp="1"/>
          </p:cNvSpPr>
          <p:nvPr>
            <p:ph idx="1"/>
          </p:nvPr>
        </p:nvSpPr>
        <p:spPr>
          <a:xfrm>
            <a:off x="3377936" y="2603500"/>
            <a:ext cx="5436127" cy="3416300"/>
          </a:xfrm>
        </p:spPr>
        <p:txBody>
          <a:bodyPr>
            <a:normAutofit/>
          </a:bodyPr>
          <a:lstStyle/>
          <a:p>
            <a:r>
              <a:rPr lang="en-US" sz="2400" dirty="0">
                <a:latin typeface="Comic Sans MS" panose="030F0702030302020204" pitchFamily="66" charset="0"/>
              </a:rPr>
              <a:t>Look at the images of the chimpanzees – how do they differ?</a:t>
            </a:r>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37573C2A-4054-48D3-AF07-227AB9AB9373}"/>
              </a:ext>
            </a:extLst>
          </p:cNvPr>
          <p:cNvPicPr>
            <a:picLocks noChangeAspect="1"/>
          </p:cNvPicPr>
          <p:nvPr/>
        </p:nvPicPr>
        <p:blipFill rotWithShape="1">
          <a:blip r:embed="rId2"/>
          <a:srcRect l="36263" t="22130" r="37835" b="15464"/>
          <a:stretch/>
        </p:blipFill>
        <p:spPr>
          <a:xfrm>
            <a:off x="8814063" y="2280139"/>
            <a:ext cx="3377938" cy="4577862"/>
          </a:xfrm>
          <a:prstGeom prst="rect">
            <a:avLst/>
          </a:prstGeom>
        </p:spPr>
      </p:pic>
      <p:pic>
        <p:nvPicPr>
          <p:cNvPr id="5" name="Picture 4">
            <a:extLst>
              <a:ext uri="{FF2B5EF4-FFF2-40B4-BE49-F238E27FC236}">
                <a16:creationId xmlns:a16="http://schemas.microsoft.com/office/drawing/2014/main" id="{CA59541A-B386-4E0E-95E9-C5C298823CF3}"/>
              </a:ext>
            </a:extLst>
          </p:cNvPr>
          <p:cNvPicPr>
            <a:picLocks noChangeAspect="1"/>
          </p:cNvPicPr>
          <p:nvPr/>
        </p:nvPicPr>
        <p:blipFill rotWithShape="1">
          <a:blip r:embed="rId3"/>
          <a:srcRect l="35876" t="22818" r="37294" b="12222"/>
          <a:stretch/>
        </p:blipFill>
        <p:spPr>
          <a:xfrm>
            <a:off x="-1" y="2257548"/>
            <a:ext cx="3377937" cy="4600452"/>
          </a:xfrm>
          <a:prstGeom prst="rect">
            <a:avLst/>
          </a:prstGeom>
        </p:spPr>
      </p:pic>
    </p:spTree>
    <p:extLst>
      <p:ext uri="{BB962C8B-B14F-4D97-AF65-F5344CB8AC3E}">
        <p14:creationId xmlns:p14="http://schemas.microsoft.com/office/powerpoint/2010/main" val="22769829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37</TotalTime>
  <Words>486</Words>
  <Application>Microsoft Office PowerPoint</Application>
  <PresentationFormat>Widescreen</PresentationFormat>
  <Paragraphs>43</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Century Gothic</vt:lpstr>
      <vt:lpstr>Comic Sans MS</vt:lpstr>
      <vt:lpstr>Wingdings 3</vt:lpstr>
      <vt:lpstr>Ion Boardroom</vt:lpstr>
      <vt:lpstr>PowerPoint Presentation</vt:lpstr>
      <vt:lpstr>PowerPoint Presentation</vt:lpstr>
      <vt:lpstr>Do all humans look identical?</vt:lpstr>
      <vt:lpstr>Key Vocabulary</vt:lpstr>
      <vt:lpstr>PowerPoint Presentation</vt:lpstr>
      <vt:lpstr>Do siblings look identical?</vt:lpstr>
      <vt:lpstr>PowerPoint Presentation</vt:lpstr>
      <vt:lpstr>Can you think of any characteristics which might be considered both inherited and environmental?</vt:lpstr>
      <vt:lpstr>Inherited or environmental?</vt:lpstr>
      <vt:lpstr>Activity 1 </vt:lpstr>
      <vt:lpstr>Activity 2:</vt:lpstr>
      <vt:lpstr>PowerPoint Presentation</vt:lpstr>
      <vt:lpstr>Red Pen</vt:lpstr>
      <vt:lpstr>Plenary </vt:lpstr>
      <vt:lpstr>Plenary </vt:lpstr>
      <vt:lpstr>Plenary</vt:lpstr>
      <vt:lpstr>Plenary </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9</cp:revision>
  <dcterms:created xsi:type="dcterms:W3CDTF">2021-08-11T14:27:27Z</dcterms:created>
  <dcterms:modified xsi:type="dcterms:W3CDTF">2021-09-03T14:50:24Z</dcterms:modified>
</cp:coreProperties>
</file>