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sldIdLst>
    <p:sldId id="258" r:id="rId5"/>
    <p:sldId id="266" r:id="rId6"/>
    <p:sldId id="259" r:id="rId7"/>
    <p:sldId id="288" r:id="rId8"/>
    <p:sldId id="263" r:id="rId9"/>
    <p:sldId id="289" r:id="rId10"/>
    <p:sldId id="290" r:id="rId11"/>
    <p:sldId id="25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481" autoAdjust="0"/>
    <p:restoredTop sz="94660"/>
  </p:normalViewPr>
  <p:slideViewPr>
    <p:cSldViewPr snapToGrid="0">
      <p:cViewPr varScale="1">
        <p:scale>
          <a:sx n="81" d="100"/>
          <a:sy n="81" d="100"/>
        </p:scale>
        <p:origin x="114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B938DD4-FD72-4AE7-8B91-B4A4F8005DA5}" type="datetimeFigureOut">
              <a:rPr lang="en-GB" smtClean="0"/>
              <a:t>05/09/2021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746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561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9/5/2021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808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377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773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253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422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666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933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484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57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9/5/2021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852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>
    <p:fade thruBlk="1"/>
  </p:transition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switchzoo.com/newzoo/zoo.htm?fbclid=IwAR3ldhPf1Ml1hDrR2tPZZCnCCfy8tOVs8QCu9mGnEskQnUcsfqYOkqAoo04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bbc.co.uk/bitesize/topics/zwwp8mn/articles/z3nfw6f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7237" y="-804333"/>
            <a:ext cx="10782300" cy="3352800"/>
          </a:xfrm>
        </p:spPr>
        <p:txBody>
          <a:bodyPr/>
          <a:lstStyle/>
          <a:p>
            <a:r>
              <a:rPr lang="en-GB" sz="7200" u="sng" dirty="0" smtClean="0">
                <a:latin typeface="Twinkl Cursive Looped" panose="02000000000000000000" pitchFamily="2" charset="0"/>
              </a:rPr>
              <a:t>Tuesday </a:t>
            </a:r>
            <a:r>
              <a:rPr lang="en-GB" sz="7200" u="sng" dirty="0">
                <a:latin typeface="Twinkl Cursive Looped" panose="02000000000000000000" pitchFamily="2" charset="0"/>
              </a:rPr>
              <a:t>7</a:t>
            </a:r>
            <a:r>
              <a:rPr lang="en-GB" sz="7200" u="sng" dirty="0" smtClean="0">
                <a:latin typeface="Twinkl Cursive Looped" panose="02000000000000000000" pitchFamily="2" charset="0"/>
              </a:rPr>
              <a:t>th </a:t>
            </a:r>
            <a:r>
              <a:rPr lang="en-GB" sz="7200" u="sng" dirty="0">
                <a:latin typeface="Twinkl Cursive Looped" panose="02000000000000000000" pitchFamily="2" charset="0"/>
              </a:rPr>
              <a:t>September 2021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417237" y="2980266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u="sng" dirty="0">
                <a:latin typeface="Twinkl Cursive Looped" panose="02000000000000000000" pitchFamily="2" charset="0"/>
              </a:rPr>
              <a:t>L.O: To design and describe an original character. </a:t>
            </a:r>
            <a:endParaRPr lang="en-GB" sz="6600" u="sng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  <a:p>
            <a:endParaRPr lang="en-GB" sz="6600" u="sng" dirty="0">
              <a:latin typeface="Twinkl Cursive Looped" panose="02000000000000000000" pitchFamily="2" charset="0"/>
            </a:endParaRPr>
          </a:p>
          <a:p>
            <a:r>
              <a:rPr lang="en-GB" sz="6600" u="sng" dirty="0">
                <a:latin typeface="Twinkl Cursive Looped" panose="02000000000000000000" pitchFamily="2" charset="0"/>
              </a:rPr>
              <a:t>C: </a:t>
            </a:r>
            <a:r>
              <a:rPr lang="en-GB" sz="6600" u="sng" dirty="0" smtClean="0">
                <a:latin typeface="Twinkl Cursive Looped" panose="02000000000000000000" pitchFamily="2" charset="0"/>
              </a:rPr>
              <a:t>English Games</a:t>
            </a:r>
            <a:endParaRPr lang="en-GB" sz="6600" u="sng" dirty="0">
              <a:latin typeface="Twinkl Cursive Looped" panose="02000000000000000000" pitchFamily="2" charset="0"/>
            </a:endParaRPr>
          </a:p>
        </p:txBody>
      </p:sp>
      <p:pic>
        <p:nvPicPr>
          <p:cNvPr id="9" name="Picture 2" descr="Free Learning Cliparts, Download Free Learning Cliparts png images, Free  ClipArts on Clipart Library">
            <a:extLst>
              <a:ext uri="{FF2B5EF4-FFF2-40B4-BE49-F238E27FC236}">
                <a16:creationId xmlns:a16="http://schemas.microsoft.com/office/drawing/2014/main" id="{37AC2C5F-1B43-4130-B445-D7CB1DA26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7" b="94902" l="4667" r="95000">
                        <a14:foregroundMark x1="21667" y1="52157" x2="4667" y2="21176"/>
                        <a14:foregroundMark x1="19000" y1="24706" x2="20333" y2="43922"/>
                        <a14:foregroundMark x1="10333" y1="48235" x2="5667" y2="27059"/>
                        <a14:foregroundMark x1="9333" y1="21176" x2="26667" y2="25490"/>
                        <a14:foregroundMark x1="16000" y1="26275" x2="11333" y2="22353"/>
                        <a14:foregroundMark x1="6000" y1="18431" x2="17000" y2="18431"/>
                        <a14:foregroundMark x1="43667" y1="15686" x2="62333" y2="16863"/>
                        <a14:foregroundMark x1="55000" y1="19216" x2="55000" y2="11765"/>
                        <a14:foregroundMark x1="59333" y1="15686" x2="56333" y2="13725"/>
                        <a14:foregroundMark x1="44667" y1="16863" x2="48333" y2="19608"/>
                        <a14:foregroundMark x1="43667" y1="15294" x2="44000" y2="10588"/>
                        <a14:foregroundMark x1="48000" y1="14118" x2="44333" y2="14118"/>
                        <a14:foregroundMark x1="54667" y1="30196" x2="61667" y2="30196"/>
                        <a14:foregroundMark x1="60333" y1="30196" x2="62667" y2="23922"/>
                        <a14:foregroundMark x1="59000" y1="69804" x2="59000" y2="52157"/>
                        <a14:foregroundMark x1="62000" y1="76078" x2="55333" y2="66667"/>
                        <a14:foregroundMark x1="55000" y1="54902" x2="63333" y2="57255"/>
                        <a14:foregroundMark x1="55000" y1="59608" x2="68333" y2="54118"/>
                        <a14:foregroundMark x1="35667" y1="48235" x2="53333" y2="47451"/>
                        <a14:foregroundMark x1="92333" y1="68627" x2="91667" y2="60392"/>
                        <a14:foregroundMark x1="94667" y1="63137" x2="95000" y2="58431"/>
                        <a14:foregroundMark x1="82333" y1="50980" x2="91667" y2="51373"/>
                        <a14:foregroundMark x1="55667" y1="94902" x2="62000" y2="93333"/>
                        <a14:foregroundMark x1="53333" y1="44314" x2="66667" y2="43137"/>
                        <a14:foregroundMark x1="56333" y1="46667" x2="66000" y2="44314"/>
                        <a14:foregroundMark x1="44333" y1="7451" x2="46000" y2="6275"/>
                        <a14:foregroundMark x1="58000" y1="7451" x2="53333" y2="3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7332" y="3962399"/>
            <a:ext cx="2506133" cy="213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5413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377" y="2123218"/>
            <a:ext cx="11596906" cy="4132052"/>
          </a:xfrm>
        </p:spPr>
        <p:txBody>
          <a:bodyPr/>
          <a:lstStyle/>
          <a:p>
            <a:r>
              <a:rPr lang="en-GB" sz="5400" u="sng" dirty="0">
                <a:latin typeface="Twinkl Cursive Looped" panose="02000000000000000000" pitchFamily="2" charset="0"/>
              </a:rPr>
              <a:t>Let’s recap</a:t>
            </a:r>
            <a:r>
              <a:rPr lang="en-GB" sz="5400" u="sng" dirty="0" smtClean="0">
                <a:latin typeface="Twinkl Cursive Looped" panose="02000000000000000000" pitchFamily="2" charset="0"/>
              </a:rPr>
              <a:t>!</a:t>
            </a:r>
            <a:r>
              <a:rPr lang="en-GB" sz="5400" dirty="0">
                <a:latin typeface="Twinkl Cursive Looped" panose="02000000000000000000" pitchFamily="2" charset="0"/>
              </a:rPr>
              <a:t/>
            </a:r>
            <a:br>
              <a:rPr lang="en-GB" sz="5400" dirty="0">
                <a:latin typeface="Twinkl Cursive Looped" panose="02000000000000000000" pitchFamily="2" charset="0"/>
              </a:rPr>
            </a:br>
            <a:r>
              <a:rPr lang="en-GB" sz="5400" dirty="0">
                <a:latin typeface="Twinkl Cursive Looped" panose="02000000000000000000" pitchFamily="2" charset="0"/>
              </a:rPr>
              <a:t/>
            </a:r>
            <a:br>
              <a:rPr lang="en-GB" sz="5400" dirty="0">
                <a:latin typeface="Twinkl Cursive Looped" panose="02000000000000000000" pitchFamily="2" charset="0"/>
              </a:rPr>
            </a:br>
            <a:r>
              <a:rPr lang="en-GB" sz="5400" dirty="0">
                <a:latin typeface="Twinkl Cursive Looped" panose="02000000000000000000" pitchFamily="2" charset="0"/>
              </a:rPr>
              <a:t>Today you are going to be super inventors and design your own mythical creatures. 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Free Learning Cliparts, Download Free Learning Cliparts png images, Free  ClipArts on Clipart Library">
            <a:extLst>
              <a:ext uri="{FF2B5EF4-FFF2-40B4-BE49-F238E27FC236}">
                <a16:creationId xmlns:a16="http://schemas.microsoft.com/office/drawing/2014/main" id="{57D8322D-9B64-4EC1-B9C7-2F228015E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7" b="94902" l="4667" r="95000">
                        <a14:foregroundMark x1="21667" y1="52157" x2="4667" y2="21176"/>
                        <a14:foregroundMark x1="19000" y1="24706" x2="20333" y2="43922"/>
                        <a14:foregroundMark x1="10333" y1="48235" x2="5667" y2="27059"/>
                        <a14:foregroundMark x1="9333" y1="21176" x2="26667" y2="25490"/>
                        <a14:foregroundMark x1="16000" y1="26275" x2="11333" y2="22353"/>
                        <a14:foregroundMark x1="6000" y1="18431" x2="17000" y2="18431"/>
                        <a14:foregroundMark x1="43667" y1="15686" x2="62333" y2="16863"/>
                        <a14:foregroundMark x1="55000" y1="19216" x2="55000" y2="11765"/>
                        <a14:foregroundMark x1="59333" y1="15686" x2="56333" y2="13725"/>
                        <a14:foregroundMark x1="44667" y1="16863" x2="48333" y2="19608"/>
                        <a14:foregroundMark x1="43667" y1="15294" x2="44000" y2="10588"/>
                        <a14:foregroundMark x1="48000" y1="14118" x2="44333" y2="14118"/>
                        <a14:foregroundMark x1="54667" y1="30196" x2="61667" y2="30196"/>
                        <a14:foregroundMark x1="60333" y1="30196" x2="62667" y2="23922"/>
                        <a14:foregroundMark x1="59000" y1="69804" x2="59000" y2="52157"/>
                        <a14:foregroundMark x1="62000" y1="76078" x2="55333" y2="66667"/>
                        <a14:foregroundMark x1="55000" y1="54902" x2="63333" y2="57255"/>
                        <a14:foregroundMark x1="55000" y1="59608" x2="68333" y2="54118"/>
                        <a14:foregroundMark x1="35667" y1="48235" x2="53333" y2="47451"/>
                        <a14:foregroundMark x1="92333" y1="68627" x2="91667" y2="60392"/>
                        <a14:foregroundMark x1="94667" y1="63137" x2="95000" y2="58431"/>
                        <a14:foregroundMark x1="82333" y1="50980" x2="91667" y2="51373"/>
                        <a14:foregroundMark x1="55667" y1="94902" x2="62000" y2="93333"/>
                        <a14:foregroundMark x1="53333" y1="44314" x2="66667" y2="43137"/>
                        <a14:foregroundMark x1="56333" y1="46667" x2="66000" y2="44314"/>
                        <a14:foregroundMark x1="44333" y1="7451" x2="46000" y2="6275"/>
                        <a14:foregroundMark x1="58000" y1="7451" x2="53333" y2="3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8433" y="211188"/>
            <a:ext cx="1781289" cy="151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193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739" y="921749"/>
            <a:ext cx="10782300" cy="3352800"/>
          </a:xfrm>
        </p:spPr>
        <p:txBody>
          <a:bodyPr/>
          <a:lstStyle/>
          <a:p>
            <a:r>
              <a:rPr lang="en-GB" sz="5400" u="sng" dirty="0">
                <a:latin typeface="Twinkl Cursive Looped" panose="02000000000000000000" pitchFamily="2" charset="0"/>
              </a:rPr>
              <a:t>Let’s start by playing a game and practicing our skills from </a:t>
            </a:r>
            <a:r>
              <a:rPr lang="en-GB" sz="5400" u="sng" dirty="0" smtClean="0">
                <a:latin typeface="Twinkl Cursive Looped" panose="02000000000000000000" pitchFamily="2" charset="0"/>
              </a:rPr>
              <a:t>Monday</a:t>
            </a:r>
            <a:r>
              <a:rPr lang="en-GB" sz="5400" u="sng" dirty="0" smtClean="0">
                <a:latin typeface="Twinkl Cursive Looped" panose="02000000000000000000" pitchFamily="2" charset="0"/>
              </a:rPr>
              <a:t>! </a:t>
            </a:r>
            <a:r>
              <a:rPr lang="en-GB" sz="5400" u="sng" dirty="0">
                <a:latin typeface="Twinkl Cursive Looped" panose="02000000000000000000" pitchFamily="2" charset="0"/>
              </a:rPr>
              <a:t/>
            </a:r>
            <a:br>
              <a:rPr lang="en-GB" sz="5400" u="sng" dirty="0">
                <a:latin typeface="Twinkl Cursive Looped" panose="02000000000000000000" pitchFamily="2" charset="0"/>
              </a:rPr>
            </a:br>
            <a:r>
              <a:rPr lang="en-GB" sz="5400" u="sng" dirty="0">
                <a:latin typeface="Twinkl Cursive Looped" panose="02000000000000000000" pitchFamily="2" charset="0"/>
              </a:rPr>
              <a:t/>
            </a:r>
            <a:br>
              <a:rPr lang="en-GB" sz="5400" u="sng" dirty="0">
                <a:latin typeface="Twinkl Cursive Looped" panose="02000000000000000000" pitchFamily="2" charset="0"/>
              </a:rPr>
            </a:br>
            <a:r>
              <a:rPr lang="en-GB" sz="5400" dirty="0">
                <a:latin typeface="Twinkl Cursive Looped" panose="02000000000000000000" pitchFamily="2" charset="0"/>
              </a:rPr>
              <a:t>Can you think of any </a:t>
            </a:r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expanded noun phrases</a:t>
            </a:r>
            <a:r>
              <a:rPr lang="en-GB" sz="5400" dirty="0">
                <a:latin typeface="Twinkl Cursive Looped" panose="02000000000000000000" pitchFamily="2" charset="0"/>
              </a:rPr>
              <a:t> to describe these creatures?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417237" y="2980266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7200" u="sng" dirty="0"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Free Learning Cliparts, Download Free Learning Cliparts png images, Free  ClipArts on Clipart Library">
            <a:extLst>
              <a:ext uri="{FF2B5EF4-FFF2-40B4-BE49-F238E27FC236}">
                <a16:creationId xmlns:a16="http://schemas.microsoft.com/office/drawing/2014/main" id="{57D8322D-9B64-4EC1-B9C7-2F228015E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7" b="94902" l="4667" r="95000">
                        <a14:foregroundMark x1="21667" y1="52157" x2="4667" y2="21176"/>
                        <a14:foregroundMark x1="19000" y1="24706" x2="20333" y2="43922"/>
                        <a14:foregroundMark x1="10333" y1="48235" x2="5667" y2="27059"/>
                        <a14:foregroundMark x1="9333" y1="21176" x2="26667" y2="25490"/>
                        <a14:foregroundMark x1="16000" y1="26275" x2="11333" y2="22353"/>
                        <a14:foregroundMark x1="6000" y1="18431" x2="17000" y2="18431"/>
                        <a14:foregroundMark x1="43667" y1="15686" x2="62333" y2="16863"/>
                        <a14:foregroundMark x1="55000" y1="19216" x2="55000" y2="11765"/>
                        <a14:foregroundMark x1="59333" y1="15686" x2="56333" y2="13725"/>
                        <a14:foregroundMark x1="44667" y1="16863" x2="48333" y2="19608"/>
                        <a14:foregroundMark x1="43667" y1="15294" x2="44000" y2="10588"/>
                        <a14:foregroundMark x1="48000" y1="14118" x2="44333" y2="14118"/>
                        <a14:foregroundMark x1="54667" y1="30196" x2="61667" y2="30196"/>
                        <a14:foregroundMark x1="60333" y1="30196" x2="62667" y2="23922"/>
                        <a14:foregroundMark x1="59000" y1="69804" x2="59000" y2="52157"/>
                        <a14:foregroundMark x1="62000" y1="76078" x2="55333" y2="66667"/>
                        <a14:foregroundMark x1="55000" y1="54902" x2="63333" y2="57255"/>
                        <a14:foregroundMark x1="55000" y1="59608" x2="68333" y2="54118"/>
                        <a14:foregroundMark x1="35667" y1="48235" x2="53333" y2="47451"/>
                        <a14:foregroundMark x1="92333" y1="68627" x2="91667" y2="60392"/>
                        <a14:foregroundMark x1="94667" y1="63137" x2="95000" y2="58431"/>
                        <a14:foregroundMark x1="82333" y1="50980" x2="91667" y2="51373"/>
                        <a14:foregroundMark x1="55667" y1="94902" x2="62000" y2="93333"/>
                        <a14:foregroundMark x1="53333" y1="44314" x2="66667" y2="43137"/>
                        <a14:foregroundMark x1="56333" y1="46667" x2="66000" y2="44314"/>
                        <a14:foregroundMark x1="44333" y1="7451" x2="46000" y2="6275"/>
                        <a14:foregroundMark x1="58000" y1="7451" x2="53333" y2="3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5867" y="1163800"/>
            <a:ext cx="2506133" cy="213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F751EF-D444-4C5F-B12C-71C8690116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166" y="4644690"/>
            <a:ext cx="3381454" cy="14463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D68A34-7426-4EC1-8687-9DA0F1A928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7182" y="4343240"/>
            <a:ext cx="2928241" cy="16230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CFDB01-9557-441F-AF31-A40CCCFD72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00549" y="4274549"/>
            <a:ext cx="2898988" cy="1899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63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9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28906"/>
            <a:ext cx="10782300" cy="3352800"/>
          </a:xfrm>
        </p:spPr>
        <p:txBody>
          <a:bodyPr/>
          <a:lstStyle/>
          <a:p>
            <a:r>
              <a:rPr lang="en-GB" sz="5400" u="sng" dirty="0">
                <a:latin typeface="Twinkl Cursive Looped" panose="02000000000000000000" pitchFamily="2" charset="0"/>
              </a:rPr>
              <a:t>We are going to create mythical creatures by mixing animals together! </a:t>
            </a:r>
            <a:br>
              <a:rPr lang="en-GB" sz="5400" u="sng" dirty="0">
                <a:latin typeface="Twinkl Cursive Looped" panose="02000000000000000000" pitchFamily="2" charset="0"/>
              </a:rPr>
            </a:br>
            <a:r>
              <a:rPr lang="en-GB" sz="5400" u="sng" dirty="0">
                <a:latin typeface="Twinkl Cursive Looped" panose="02000000000000000000" pitchFamily="2" charset="0"/>
              </a:rPr>
              <a:t/>
            </a:r>
            <a:br>
              <a:rPr lang="en-GB" sz="5400" u="sng" dirty="0">
                <a:latin typeface="Twinkl Cursive Looped" panose="02000000000000000000" pitchFamily="2" charset="0"/>
              </a:rPr>
            </a:br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https://switchzoo.com/newzoo/zoo.htm?fbclid=IwAR3ldhPf1Ml1hDrR2tPZZCnCCfy8tOVs8QCu9mGnEskQnUcsfqYOkqAoo04</a:t>
            </a:r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417237" y="2980266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7200" u="sng" dirty="0"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Free Learning Cliparts, Download Free Learning Cliparts png images, Free  ClipArts on Clipart Library">
            <a:extLst>
              <a:ext uri="{FF2B5EF4-FFF2-40B4-BE49-F238E27FC236}">
                <a16:creationId xmlns:a16="http://schemas.microsoft.com/office/drawing/2014/main" id="{57D8322D-9B64-4EC1-B9C7-2F228015E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7" b="94902" l="4667" r="95000">
                        <a14:foregroundMark x1="21667" y1="52157" x2="4667" y2="21176"/>
                        <a14:foregroundMark x1="19000" y1="24706" x2="20333" y2="43922"/>
                        <a14:foregroundMark x1="10333" y1="48235" x2="5667" y2="27059"/>
                        <a14:foregroundMark x1="9333" y1="21176" x2="26667" y2="25490"/>
                        <a14:foregroundMark x1="16000" y1="26275" x2="11333" y2="22353"/>
                        <a14:foregroundMark x1="6000" y1="18431" x2="17000" y2="18431"/>
                        <a14:foregroundMark x1="43667" y1="15686" x2="62333" y2="16863"/>
                        <a14:foregroundMark x1="55000" y1="19216" x2="55000" y2="11765"/>
                        <a14:foregroundMark x1="59333" y1="15686" x2="56333" y2="13725"/>
                        <a14:foregroundMark x1="44667" y1="16863" x2="48333" y2="19608"/>
                        <a14:foregroundMark x1="43667" y1="15294" x2="44000" y2="10588"/>
                        <a14:foregroundMark x1="48000" y1="14118" x2="44333" y2="14118"/>
                        <a14:foregroundMark x1="54667" y1="30196" x2="61667" y2="30196"/>
                        <a14:foregroundMark x1="60333" y1="30196" x2="62667" y2="23922"/>
                        <a14:foregroundMark x1="59000" y1="69804" x2="59000" y2="52157"/>
                        <a14:foregroundMark x1="62000" y1="76078" x2="55333" y2="66667"/>
                        <a14:foregroundMark x1="55000" y1="54902" x2="63333" y2="57255"/>
                        <a14:foregroundMark x1="55000" y1="59608" x2="68333" y2="54118"/>
                        <a14:foregroundMark x1="35667" y1="48235" x2="53333" y2="47451"/>
                        <a14:foregroundMark x1="92333" y1="68627" x2="91667" y2="60392"/>
                        <a14:foregroundMark x1="94667" y1="63137" x2="95000" y2="58431"/>
                        <a14:foregroundMark x1="82333" y1="50980" x2="91667" y2="51373"/>
                        <a14:foregroundMark x1="55667" y1="94902" x2="62000" y2="93333"/>
                        <a14:foregroundMark x1="53333" y1="44314" x2="66667" y2="43137"/>
                        <a14:foregroundMark x1="56333" y1="46667" x2="66000" y2="44314"/>
                        <a14:foregroundMark x1="44333" y1="7451" x2="46000" y2="6275"/>
                        <a14:foregroundMark x1="58000" y1="7451" x2="53333" y2="3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5867" y="1163800"/>
            <a:ext cx="2506133" cy="213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79247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6777" y="1303866"/>
            <a:ext cx="10259812" cy="3352800"/>
          </a:xfrm>
        </p:spPr>
        <p:txBody>
          <a:bodyPr/>
          <a:lstStyle/>
          <a:p>
            <a:r>
              <a:rPr lang="en-GB" sz="5400" u="sng" dirty="0">
                <a:latin typeface="Twinkl Cursive Looped" panose="02000000000000000000" pitchFamily="2" charset="0"/>
              </a:rPr>
              <a:t>Can you describe what your creature looks like in as much detail as possible? </a:t>
            </a:r>
            <a:br>
              <a:rPr lang="en-GB" sz="5400" u="sng" dirty="0">
                <a:latin typeface="Twinkl Cursive Looped" panose="02000000000000000000" pitchFamily="2" charset="0"/>
              </a:rPr>
            </a:br>
            <a:r>
              <a:rPr lang="en-GB" sz="5400" u="sng" dirty="0">
                <a:latin typeface="Twinkl Cursive Looped" panose="02000000000000000000" pitchFamily="2" charset="0"/>
              </a:rPr>
              <a:t/>
            </a:r>
            <a:br>
              <a:rPr lang="en-GB" sz="5400" u="sng" dirty="0">
                <a:latin typeface="Twinkl Cursive Looped" panose="02000000000000000000" pitchFamily="2" charset="0"/>
              </a:rPr>
            </a:br>
            <a:endParaRPr lang="en-GB" sz="5400" dirty="0">
              <a:latin typeface="Twinkl Cursive Looped" panose="02000000000000000000" pitchFamily="2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417237" y="2980266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7200" u="sng" dirty="0"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Free Learning Cliparts, Download Free Learning Cliparts png images, Free  ClipArts on Clipart Library">
            <a:extLst>
              <a:ext uri="{FF2B5EF4-FFF2-40B4-BE49-F238E27FC236}">
                <a16:creationId xmlns:a16="http://schemas.microsoft.com/office/drawing/2014/main" id="{57D8322D-9B64-4EC1-B9C7-2F228015E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7" b="94902" l="4667" r="95000">
                        <a14:foregroundMark x1="21667" y1="52157" x2="4667" y2="21176"/>
                        <a14:foregroundMark x1="19000" y1="24706" x2="20333" y2="43922"/>
                        <a14:foregroundMark x1="10333" y1="48235" x2="5667" y2="27059"/>
                        <a14:foregroundMark x1="9333" y1="21176" x2="26667" y2="25490"/>
                        <a14:foregroundMark x1="16000" y1="26275" x2="11333" y2="22353"/>
                        <a14:foregroundMark x1="6000" y1="18431" x2="17000" y2="18431"/>
                        <a14:foregroundMark x1="43667" y1="15686" x2="62333" y2="16863"/>
                        <a14:foregroundMark x1="55000" y1="19216" x2="55000" y2="11765"/>
                        <a14:foregroundMark x1="59333" y1="15686" x2="56333" y2="13725"/>
                        <a14:foregroundMark x1="44667" y1="16863" x2="48333" y2="19608"/>
                        <a14:foregroundMark x1="43667" y1="15294" x2="44000" y2="10588"/>
                        <a14:foregroundMark x1="48000" y1="14118" x2="44333" y2="14118"/>
                        <a14:foregroundMark x1="54667" y1="30196" x2="61667" y2="30196"/>
                        <a14:foregroundMark x1="60333" y1="30196" x2="62667" y2="23922"/>
                        <a14:foregroundMark x1="59000" y1="69804" x2="59000" y2="52157"/>
                        <a14:foregroundMark x1="62000" y1="76078" x2="55333" y2="66667"/>
                        <a14:foregroundMark x1="55000" y1="54902" x2="63333" y2="57255"/>
                        <a14:foregroundMark x1="55000" y1="59608" x2="68333" y2="54118"/>
                        <a14:foregroundMark x1="35667" y1="48235" x2="53333" y2="47451"/>
                        <a14:foregroundMark x1="92333" y1="68627" x2="91667" y2="60392"/>
                        <a14:foregroundMark x1="94667" y1="63137" x2="95000" y2="58431"/>
                        <a14:foregroundMark x1="82333" y1="50980" x2="91667" y2="51373"/>
                        <a14:foregroundMark x1="55667" y1="94902" x2="62000" y2="93333"/>
                        <a14:foregroundMark x1="53333" y1="44314" x2="66667" y2="43137"/>
                        <a14:foregroundMark x1="56333" y1="46667" x2="66000" y2="44314"/>
                        <a14:foregroundMark x1="44333" y1="7451" x2="46000" y2="6275"/>
                        <a14:foregroundMark x1="58000" y1="7451" x2="53333" y2="3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8433" y="211188"/>
            <a:ext cx="1781289" cy="151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Thinking Face Emoji (U+1F914)">
            <a:extLst>
              <a:ext uri="{FF2B5EF4-FFF2-40B4-BE49-F238E27FC236}">
                <a16:creationId xmlns:a16="http://schemas.microsoft.com/office/drawing/2014/main" id="{8F50F3C4-D763-4523-8A0B-D00E7D80A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137" y="4208412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6ED7FB1-224A-44C2-AA0E-7938FF8FB5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041" y="3452083"/>
            <a:ext cx="4940414" cy="315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690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6777" y="1303866"/>
            <a:ext cx="10259812" cy="3352800"/>
          </a:xfrm>
        </p:spPr>
        <p:txBody>
          <a:bodyPr/>
          <a:lstStyle/>
          <a:p>
            <a:r>
              <a:rPr lang="en-GB" sz="5400" u="sng" dirty="0">
                <a:latin typeface="Twinkl Cursive Looped" panose="02000000000000000000" pitchFamily="2" charset="0"/>
              </a:rPr>
              <a:t>You now have </a:t>
            </a:r>
            <a:r>
              <a:rPr lang="en-GB" sz="5400" u="sng" dirty="0">
                <a:solidFill>
                  <a:srgbClr val="FFFF00"/>
                </a:solidFill>
                <a:latin typeface="Twinkl Cursive Looped" panose="02000000000000000000" pitchFamily="2" charset="0"/>
              </a:rPr>
              <a:t>15 minutes </a:t>
            </a:r>
            <a:r>
              <a:rPr lang="en-GB" sz="5400" u="sng" dirty="0">
                <a:latin typeface="Twinkl Cursive Looped" panose="02000000000000000000" pitchFamily="2" charset="0"/>
              </a:rPr>
              <a:t>to draw your mythical creature in as much detail as possible. Keep it neat please </a:t>
            </a:r>
            <a:r>
              <a:rPr lang="en-GB" sz="5400" u="sng" dirty="0">
                <a:latin typeface="Twinkl Cursive Looped" panose="02000000000000000000" pitchFamily="2" charset="0"/>
                <a:sym typeface="Wingdings" panose="05000000000000000000" pitchFamily="2" charset="2"/>
              </a:rPr>
              <a:t></a:t>
            </a:r>
            <a:r>
              <a:rPr lang="en-GB" sz="5400" u="sng" dirty="0">
                <a:latin typeface="Twinkl Cursive Looped" panose="02000000000000000000" pitchFamily="2" charset="0"/>
              </a:rPr>
              <a:t> </a:t>
            </a:r>
            <a:br>
              <a:rPr lang="en-GB" sz="5400" u="sng" dirty="0">
                <a:latin typeface="Twinkl Cursive Looped" panose="02000000000000000000" pitchFamily="2" charset="0"/>
              </a:rPr>
            </a:br>
            <a:r>
              <a:rPr lang="en-GB" sz="5400" u="sng" dirty="0">
                <a:latin typeface="Twinkl Cursive Looped" panose="02000000000000000000" pitchFamily="2" charset="0"/>
              </a:rPr>
              <a:t/>
            </a:r>
            <a:br>
              <a:rPr lang="en-GB" sz="5400" u="sng" dirty="0">
                <a:latin typeface="Twinkl Cursive Looped" panose="02000000000000000000" pitchFamily="2" charset="0"/>
              </a:rPr>
            </a:br>
            <a:endParaRPr lang="en-GB" sz="5400" dirty="0">
              <a:latin typeface="Twinkl Cursive Looped" panose="02000000000000000000" pitchFamily="2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417237" y="2980266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7200" u="sng" dirty="0"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Free Learning Cliparts, Download Free Learning Cliparts png images, Free  ClipArts on Clipart Library">
            <a:extLst>
              <a:ext uri="{FF2B5EF4-FFF2-40B4-BE49-F238E27FC236}">
                <a16:creationId xmlns:a16="http://schemas.microsoft.com/office/drawing/2014/main" id="{57D8322D-9B64-4EC1-B9C7-2F228015E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7" b="94902" l="4667" r="95000">
                        <a14:foregroundMark x1="21667" y1="52157" x2="4667" y2="21176"/>
                        <a14:foregroundMark x1="19000" y1="24706" x2="20333" y2="43922"/>
                        <a14:foregroundMark x1="10333" y1="48235" x2="5667" y2="27059"/>
                        <a14:foregroundMark x1="9333" y1="21176" x2="26667" y2="25490"/>
                        <a14:foregroundMark x1="16000" y1="26275" x2="11333" y2="22353"/>
                        <a14:foregroundMark x1="6000" y1="18431" x2="17000" y2="18431"/>
                        <a14:foregroundMark x1="43667" y1="15686" x2="62333" y2="16863"/>
                        <a14:foregroundMark x1="55000" y1="19216" x2="55000" y2="11765"/>
                        <a14:foregroundMark x1="59333" y1="15686" x2="56333" y2="13725"/>
                        <a14:foregroundMark x1="44667" y1="16863" x2="48333" y2="19608"/>
                        <a14:foregroundMark x1="43667" y1="15294" x2="44000" y2="10588"/>
                        <a14:foregroundMark x1="48000" y1="14118" x2="44333" y2="14118"/>
                        <a14:foregroundMark x1="54667" y1="30196" x2="61667" y2="30196"/>
                        <a14:foregroundMark x1="60333" y1="30196" x2="62667" y2="23922"/>
                        <a14:foregroundMark x1="59000" y1="69804" x2="59000" y2="52157"/>
                        <a14:foregroundMark x1="62000" y1="76078" x2="55333" y2="66667"/>
                        <a14:foregroundMark x1="55000" y1="54902" x2="63333" y2="57255"/>
                        <a14:foregroundMark x1="55000" y1="59608" x2="68333" y2="54118"/>
                        <a14:foregroundMark x1="35667" y1="48235" x2="53333" y2="47451"/>
                        <a14:foregroundMark x1="92333" y1="68627" x2="91667" y2="60392"/>
                        <a14:foregroundMark x1="94667" y1="63137" x2="95000" y2="58431"/>
                        <a14:foregroundMark x1="82333" y1="50980" x2="91667" y2="51373"/>
                        <a14:foregroundMark x1="55667" y1="94902" x2="62000" y2="93333"/>
                        <a14:foregroundMark x1="53333" y1="44314" x2="66667" y2="43137"/>
                        <a14:foregroundMark x1="56333" y1="46667" x2="66000" y2="44314"/>
                        <a14:foregroundMark x1="44333" y1="7451" x2="46000" y2="6275"/>
                        <a14:foregroundMark x1="58000" y1="7451" x2="53333" y2="3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8433" y="211188"/>
            <a:ext cx="1781289" cy="151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Thinking Face Emoji (U+1F914)">
            <a:extLst>
              <a:ext uri="{FF2B5EF4-FFF2-40B4-BE49-F238E27FC236}">
                <a16:creationId xmlns:a16="http://schemas.microsoft.com/office/drawing/2014/main" id="{8F50F3C4-D763-4523-8A0B-D00E7D80A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137" y="4208412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6ED7FB1-224A-44C2-AA0E-7938FF8FB5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041" y="3452083"/>
            <a:ext cx="4940414" cy="315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2406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6777" y="1303866"/>
            <a:ext cx="10259812" cy="3352800"/>
          </a:xfrm>
        </p:spPr>
        <p:txBody>
          <a:bodyPr/>
          <a:lstStyle/>
          <a:p>
            <a:r>
              <a:rPr lang="en-GB" sz="4400" u="sng" dirty="0">
                <a:latin typeface="Twinkl Cursive Looped" panose="02000000000000000000" pitchFamily="2" charset="0"/>
              </a:rPr>
              <a:t>Now can you use your </a:t>
            </a:r>
            <a:r>
              <a:rPr lang="en-GB" sz="4400" u="sng" dirty="0">
                <a:solidFill>
                  <a:srgbClr val="FFFF00"/>
                </a:solidFill>
                <a:latin typeface="Twinkl Cursive Looped" panose="02000000000000000000" pitchFamily="2" charset="0"/>
              </a:rPr>
              <a:t>expanded noun phrase skills </a:t>
            </a:r>
            <a:r>
              <a:rPr lang="en-GB" sz="4400" u="sng" dirty="0">
                <a:latin typeface="Twinkl Cursive Looped" panose="02000000000000000000" pitchFamily="2" charset="0"/>
              </a:rPr>
              <a:t>to label your creature! I will model this for you. 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/>
            </a: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solidFill>
                  <a:schemeClr val="accent5">
                    <a:lumMod val="60000"/>
                    <a:lumOff val="40000"/>
                  </a:schemeClr>
                </a:solidFill>
                <a:latin typeface="Twinkl Cursive Looped" panose="02000000000000000000" pitchFamily="2" charset="0"/>
              </a:rPr>
              <a:t>BRONZE CHALLENGE</a:t>
            </a:r>
            <a:r>
              <a:rPr lang="en-GB" sz="4400" u="sng" dirty="0">
                <a:latin typeface="Twinkl Cursive Looped" panose="02000000000000000000" pitchFamily="2" charset="0"/>
              </a:rPr>
              <a:t>: 10 expanded noun phrases.</a:t>
            </a:r>
            <a:r>
              <a:rPr lang="en-GB" sz="5400" u="sng" dirty="0">
                <a:latin typeface="Twinkl Cursive Looped" panose="02000000000000000000" pitchFamily="2" charset="0"/>
              </a:rPr>
              <a:t/>
            </a:r>
            <a:br>
              <a:rPr lang="en-GB" sz="5400" u="sng" dirty="0">
                <a:latin typeface="Twinkl Cursive Looped" panose="02000000000000000000" pitchFamily="2" charset="0"/>
              </a:rPr>
            </a:br>
            <a:r>
              <a:rPr lang="en-GB" sz="5400" u="sng" dirty="0">
                <a:latin typeface="Twinkl Cursive Looped" panose="02000000000000000000" pitchFamily="2" charset="0"/>
              </a:rPr>
              <a:t/>
            </a:r>
            <a:br>
              <a:rPr lang="en-GB" sz="5400" u="sng" dirty="0">
                <a:latin typeface="Twinkl Cursive Looped" panose="02000000000000000000" pitchFamily="2" charset="0"/>
              </a:rPr>
            </a:br>
            <a:endParaRPr lang="en-GB" sz="5400" dirty="0">
              <a:latin typeface="Twinkl Cursive Looped" panose="02000000000000000000" pitchFamily="2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417237" y="2980266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7200" u="sng" dirty="0"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Free Learning Cliparts, Download Free Learning Cliparts png images, Free  ClipArts on Clipart Library">
            <a:extLst>
              <a:ext uri="{FF2B5EF4-FFF2-40B4-BE49-F238E27FC236}">
                <a16:creationId xmlns:a16="http://schemas.microsoft.com/office/drawing/2014/main" id="{57D8322D-9B64-4EC1-B9C7-2F228015E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7" b="94902" l="4667" r="95000">
                        <a14:foregroundMark x1="21667" y1="52157" x2="4667" y2="21176"/>
                        <a14:foregroundMark x1="19000" y1="24706" x2="20333" y2="43922"/>
                        <a14:foregroundMark x1="10333" y1="48235" x2="5667" y2="27059"/>
                        <a14:foregroundMark x1="9333" y1="21176" x2="26667" y2="25490"/>
                        <a14:foregroundMark x1="16000" y1="26275" x2="11333" y2="22353"/>
                        <a14:foregroundMark x1="6000" y1="18431" x2="17000" y2="18431"/>
                        <a14:foregroundMark x1="43667" y1="15686" x2="62333" y2="16863"/>
                        <a14:foregroundMark x1="55000" y1="19216" x2="55000" y2="11765"/>
                        <a14:foregroundMark x1="59333" y1="15686" x2="56333" y2="13725"/>
                        <a14:foregroundMark x1="44667" y1="16863" x2="48333" y2="19608"/>
                        <a14:foregroundMark x1="43667" y1="15294" x2="44000" y2="10588"/>
                        <a14:foregroundMark x1="48000" y1="14118" x2="44333" y2="14118"/>
                        <a14:foregroundMark x1="54667" y1="30196" x2="61667" y2="30196"/>
                        <a14:foregroundMark x1="60333" y1="30196" x2="62667" y2="23922"/>
                        <a14:foregroundMark x1="59000" y1="69804" x2="59000" y2="52157"/>
                        <a14:foregroundMark x1="62000" y1="76078" x2="55333" y2="66667"/>
                        <a14:foregroundMark x1="55000" y1="54902" x2="63333" y2="57255"/>
                        <a14:foregroundMark x1="55000" y1="59608" x2="68333" y2="54118"/>
                        <a14:foregroundMark x1="35667" y1="48235" x2="53333" y2="47451"/>
                        <a14:foregroundMark x1="92333" y1="68627" x2="91667" y2="60392"/>
                        <a14:foregroundMark x1="94667" y1="63137" x2="95000" y2="58431"/>
                        <a14:foregroundMark x1="82333" y1="50980" x2="91667" y2="51373"/>
                        <a14:foregroundMark x1="55667" y1="94902" x2="62000" y2="93333"/>
                        <a14:foregroundMark x1="53333" y1="44314" x2="66667" y2="43137"/>
                        <a14:foregroundMark x1="56333" y1="46667" x2="66000" y2="44314"/>
                        <a14:foregroundMark x1="44333" y1="7451" x2="46000" y2="6275"/>
                        <a14:foregroundMark x1="58000" y1="7451" x2="53333" y2="3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8433" y="211188"/>
            <a:ext cx="1781289" cy="151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Thinking Face Emoji (U+1F914)">
            <a:extLst>
              <a:ext uri="{FF2B5EF4-FFF2-40B4-BE49-F238E27FC236}">
                <a16:creationId xmlns:a16="http://schemas.microsoft.com/office/drawing/2014/main" id="{8F50F3C4-D763-4523-8A0B-D00E7D80A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137" y="4208412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6ED7FB1-224A-44C2-AA0E-7938FF8FB5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041" y="3452083"/>
            <a:ext cx="4940414" cy="315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596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EC1158B4-5B70-41B9-A753-BBB1DF9E3669}"/>
              </a:ext>
            </a:extLst>
          </p:cNvPr>
          <p:cNvSpPr txBox="1"/>
          <p:nvPr/>
        </p:nvSpPr>
        <p:spPr>
          <a:xfrm>
            <a:off x="1820334" y="678241"/>
            <a:ext cx="9982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https://www.bbc.co.uk/bitesize/topics/zwwp8mn/articles/z3nfw6f</a:t>
            </a:r>
            <a:r>
              <a:rPr lang="en-GB" sz="2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13" name="Picture 4" descr="Expanded Noun Phrases - Display Poster">
            <a:extLst>
              <a:ext uri="{FF2B5EF4-FFF2-40B4-BE49-F238E27FC236}">
                <a16:creationId xmlns:a16="http://schemas.microsoft.com/office/drawing/2014/main" id="{D85FBA3E-531F-47D0-B592-E1EC9B7371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61" t="5805" r="19211" b="21955"/>
          <a:stretch/>
        </p:blipFill>
        <p:spPr bwMode="auto">
          <a:xfrm>
            <a:off x="1591734" y="1515532"/>
            <a:ext cx="9160933" cy="5258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604559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04E4D7C-C333-4F46-A686-0511CD6FAA4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51998CB-1895-45FF-8153-D517284E1B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B75D3AB-9B5F-458A-802A-D07BCDB393F0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1518</TotalTime>
  <Words>107</Words>
  <Application>Microsoft Office PowerPoint</Application>
  <PresentationFormat>Widescreen</PresentationFormat>
  <Paragraphs>11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 Light</vt:lpstr>
      <vt:lpstr>Twinkl Cursive Looped</vt:lpstr>
      <vt:lpstr>Wingdings</vt:lpstr>
      <vt:lpstr>Metropolitan</vt:lpstr>
      <vt:lpstr>Tuesday 7th September 2021</vt:lpstr>
      <vt:lpstr>Let’s recap!  Today you are going to be super inventors and design your own mythical creatures.  </vt:lpstr>
      <vt:lpstr>Let’s start by playing a game and practicing our skills from Monday!   Can you think of any expanded noun phrases to describe these creatures?</vt:lpstr>
      <vt:lpstr>We are going to create mythical creatures by mixing animals together!   https://switchzoo.com/newzoo/zoo.htm?fbclid=IwAR3ldhPf1Ml1hDrR2tPZZCnCCfy8tOVs8QCu9mGnEskQnUcsfqYOkqAoo04 </vt:lpstr>
      <vt:lpstr>Can you describe what your creature looks like in as much detail as possible?   </vt:lpstr>
      <vt:lpstr>You now have 15 minutes to draw your mythical creature in as much detail as possible. Keep it neat please    </vt:lpstr>
      <vt:lpstr>Now can you use your expanded noun phrase skills to label your creature! I will model this for you.   BRONZE CHALLENGE: 10 expanded noun phrases.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3rd September 2021</dc:title>
  <dc:creator>alice watton</dc:creator>
  <cp:lastModifiedBy>Alice Watton</cp:lastModifiedBy>
  <cp:revision>6</cp:revision>
  <dcterms:created xsi:type="dcterms:W3CDTF">2021-08-21T13:21:36Z</dcterms:created>
  <dcterms:modified xsi:type="dcterms:W3CDTF">2021-09-05T10:35:40Z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