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slideLayouts/slideLayout8.xml" ContentType="application/vnd.openxmlformats-officedocument.presentationml.slideLayout+xml"/>
  <Override PartName="/ppt/theme/theme5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6.xml" ContentType="application/vnd.openxmlformats-officedocument.theme+xml"/>
  <Override PartName="/ppt/slideLayouts/slideLayout11.xml" ContentType="application/vnd.openxmlformats-officedocument.presentationml.slideLayout+xml"/>
  <Override PartName="/ppt/theme/theme7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8" r:id="rId4"/>
    <p:sldMasterId id="2147483672" r:id="rId5"/>
    <p:sldMasterId id="2147483674" r:id="rId6"/>
    <p:sldMasterId id="2147483676" r:id="rId7"/>
    <p:sldMasterId id="2147483678" r:id="rId8"/>
    <p:sldMasterId id="2147483680" r:id="rId9"/>
    <p:sldMasterId id="2147483683" r:id="rId10"/>
    <p:sldMasterId id="2147483685" r:id="rId11"/>
  </p:sldMasterIdLst>
  <p:notesMasterIdLst>
    <p:notesMasterId r:id="rId21"/>
  </p:notesMasterIdLst>
  <p:sldIdLst>
    <p:sldId id="317" r:id="rId12"/>
    <p:sldId id="318" r:id="rId13"/>
    <p:sldId id="319" r:id="rId14"/>
    <p:sldId id="320" r:id="rId15"/>
    <p:sldId id="321" r:id="rId16"/>
    <p:sldId id="322" r:id="rId17"/>
    <p:sldId id="323" r:id="rId18"/>
    <p:sldId id="324" r:id="rId19"/>
    <p:sldId id="325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94"/>
  </p:normalViewPr>
  <p:slideViewPr>
    <p:cSldViewPr snapToGrid="0" snapToObjects="1">
      <p:cViewPr varScale="1">
        <p:scale>
          <a:sx n="111" d="100"/>
          <a:sy n="111" d="100"/>
        </p:scale>
        <p:origin x="1650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BE4B4D-D867-492E-97B2-A4C94167F287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63A521-224D-4C95-824A-3CEFF92EB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4928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8009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201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6318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5506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07828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2395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63961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9852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8675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11785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981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22/11/2020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2270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4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jp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7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8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1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A87BA8-EE05-5B47-AA8E-5C40480EF833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11/22/2020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9004220-09CD-BB40-9D4B-3D471FD5207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278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3B58596D-144E-6F4B-8342-E9E1FC0F715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361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picture containing table&#10;&#10;Description automatically generated">
            <a:extLst>
              <a:ext uri="{FF2B5EF4-FFF2-40B4-BE49-F238E27FC236}">
                <a16:creationId xmlns:a16="http://schemas.microsoft.com/office/drawing/2014/main" id="{DB37CFC6-37C9-CE49-AB05-C39AD71AAE6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911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89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een sign with white text&#10;&#10;Description automatically generated">
            <a:extLst>
              <a:ext uri="{FF2B5EF4-FFF2-40B4-BE49-F238E27FC236}">
                <a16:creationId xmlns:a16="http://schemas.microsoft.com/office/drawing/2014/main" id="{627127CC-F8BF-374D-9CF0-C9021CFC3CE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965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634670BB-6BE0-8F4F-A2E1-506C97C3530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087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computer&#10;&#10;Description automatically generated">
            <a:extLst>
              <a:ext uri="{FF2B5EF4-FFF2-40B4-BE49-F238E27FC236}">
                <a16:creationId xmlns:a16="http://schemas.microsoft.com/office/drawing/2014/main" id="{F1F9FB75-2361-044D-8BC0-87797F0B3CD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287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FB1CD55F-F59D-4C4C-B1D3-CF371F78438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092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191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Relationship Id="rId6" Type="http://schemas.openxmlformats.org/officeDocument/2006/relationships/image" Target="../media/image12.png"/><Relationship Id="rId5" Type="http://schemas.openxmlformats.org/officeDocument/2006/relationships/image" Target="../media/image140.png"/><Relationship Id="rId9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5" name="Table 44"/>
          <p:cNvGraphicFramePr>
            <a:graphicFrameLocks noGrp="1"/>
          </p:cNvGraphicFramePr>
          <p:nvPr/>
        </p:nvGraphicFramePr>
        <p:xfrm>
          <a:off x="1822785" y="2406025"/>
          <a:ext cx="5214965" cy="18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42993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latin typeface="+mn-lt"/>
                        </a:rPr>
                        <a:t>TTh</a:t>
                      </a:r>
                      <a:endParaRPr lang="en-GB" sz="2000" b="1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latin typeface="+mn-lt"/>
                        </a:rPr>
                        <a:t>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404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graphicFrame>
        <p:nvGraphicFramePr>
          <p:cNvPr id="46" name="Table 45"/>
          <p:cNvGraphicFramePr>
            <a:graphicFrameLocks noGrp="1"/>
          </p:cNvGraphicFramePr>
          <p:nvPr/>
        </p:nvGraphicFramePr>
        <p:xfrm>
          <a:off x="2841686" y="2406025"/>
          <a:ext cx="4196064" cy="18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49016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049016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070611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027421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latin typeface="+mn-lt"/>
                        </a:rPr>
                        <a:t>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H</a:t>
                      </a:r>
                      <a:endParaRPr lang="en-GB" sz="2000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T</a:t>
                      </a:r>
                      <a:endParaRPr lang="en-GB" sz="2000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O</a:t>
                      </a:r>
                      <a:endParaRPr lang="en-GB" sz="2000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404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2" name="Oval 1"/>
          <p:cNvSpPr/>
          <p:nvPr/>
        </p:nvSpPr>
        <p:spPr>
          <a:xfrm>
            <a:off x="1675908" y="1867990"/>
            <a:ext cx="1302287" cy="278238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6130435" y="2982025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6567007" y="2982025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Box 48"/>
          <p:cNvSpPr txBox="1"/>
          <p:nvPr/>
        </p:nvSpPr>
        <p:spPr>
          <a:xfrm>
            <a:off x="6379410" y="4250316"/>
            <a:ext cx="735194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2</a:t>
            </a:r>
          </a:p>
          <a:p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11" name="Right Bracket 10"/>
          <p:cNvSpPr/>
          <p:nvPr/>
        </p:nvSpPr>
        <p:spPr>
          <a:xfrm rot="5400000" flipH="1">
            <a:off x="5675056" y="1496305"/>
            <a:ext cx="636996" cy="993760"/>
          </a:xfrm>
          <a:prstGeom prst="rightBracket">
            <a:avLst>
              <a:gd name="adj" fmla="val 78004"/>
            </a:avLst>
          </a:prstGeom>
          <a:noFill/>
          <a:ln w="38100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724769" y="1074994"/>
            <a:ext cx="3092682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10 </a:t>
            </a:r>
            <a:r>
              <a:rPr lang="en-GB" sz="2800" b="1" dirty="0">
                <a:latin typeface="Calibri" panose="020F0502020204030204" pitchFamily="34" charset="0"/>
              </a:rPr>
              <a:t>times</a:t>
            </a:r>
            <a:r>
              <a:rPr lang="en-GB" sz="2800" dirty="0">
                <a:latin typeface="Calibri" panose="020F0502020204030204" pitchFamily="34" charset="0"/>
              </a:rPr>
              <a:t> greater</a:t>
            </a:r>
          </a:p>
          <a:p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212304" y="4278025"/>
            <a:ext cx="735194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20</a:t>
            </a:r>
          </a:p>
          <a:p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5268415" y="1078313"/>
            <a:ext cx="3092682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10 greater</a:t>
            </a:r>
          </a:p>
          <a:p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5212304" y="4941375"/>
            <a:ext cx="735194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12</a:t>
            </a:r>
          </a:p>
          <a:p>
            <a:endParaRPr lang="en-GB" sz="2800" dirty="0">
              <a:latin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23979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7 L -0.12291 -0.0037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146" y="-185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7037E-7 L -0.11493 0.00093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47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7" grpId="0" animBg="1"/>
      <p:bldP spid="47" grpId="1" animBg="1"/>
      <p:bldP spid="48" grpId="0" animBg="1"/>
      <p:bldP spid="48" grpId="1" animBg="1"/>
      <p:bldP spid="49" grpId="0"/>
      <p:bldP spid="49" grpId="1"/>
      <p:bldP spid="11" grpId="0" animBg="1"/>
      <p:bldP spid="50" grpId="0"/>
      <p:bldP spid="51" grpId="0"/>
      <p:bldP spid="52" grpId="0"/>
      <p:bldP spid="52" grpId="1"/>
      <p:bldP spid="53" grpId="0"/>
      <p:bldP spid="53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1822785" y="2079454"/>
          <a:ext cx="5214965" cy="18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42993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latin typeface="+mn-lt"/>
                        </a:rPr>
                        <a:t>TTh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latin typeface="+mn-lt"/>
                        </a:rPr>
                        <a:t>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404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4" name="Oval 3"/>
          <p:cNvSpPr/>
          <p:nvPr/>
        </p:nvSpPr>
        <p:spPr>
          <a:xfrm>
            <a:off x="2974722" y="2655454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3484633" y="2655454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3231210" y="3090740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2911039" y="3951454"/>
            <a:ext cx="1226713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3,000</a:t>
            </a:r>
          </a:p>
          <a:p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8" name="Left Bracket 7"/>
          <p:cNvSpPr/>
          <p:nvPr/>
        </p:nvSpPr>
        <p:spPr>
          <a:xfrm rot="16200000" flipH="1">
            <a:off x="2589933" y="1067667"/>
            <a:ext cx="606178" cy="1183222"/>
          </a:xfrm>
          <a:prstGeom prst="leftBracket">
            <a:avLst>
              <a:gd name="adj" fmla="val 97597"/>
            </a:avLst>
          </a:prstGeom>
          <a:noFill/>
          <a:ln w="38100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88381" y="858745"/>
            <a:ext cx="3092682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10 times greater</a:t>
            </a:r>
          </a:p>
          <a:p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0513" y="3951454"/>
            <a:ext cx="1545771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30,000</a:t>
            </a:r>
          </a:p>
          <a:p>
            <a:endParaRPr lang="en-GB" sz="2800" dirty="0">
              <a:latin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51489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07407E-6 L -0.11494 0.00092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47" y="46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4.07407E-6 L -0.11493 0.00092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47" y="46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85185E-6 L -0.11493 0.00093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47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/>
      <p:bldP spid="8" grpId="0" animBg="1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1853607" y="1144507"/>
          <a:ext cx="5214965" cy="154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42993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latin typeface="+mn-lt"/>
                        </a:rPr>
                        <a:t>TTh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latin typeface="+mn-lt"/>
                        </a:rPr>
                        <a:t>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08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4" name="Oval 3"/>
          <p:cNvSpPr/>
          <p:nvPr/>
        </p:nvSpPr>
        <p:spPr>
          <a:xfrm>
            <a:off x="3005544" y="1720507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3515455" y="1720507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3262032" y="2155793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2900765" y="2703683"/>
            <a:ext cx="1226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3,000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4273092" y="1729000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6130056" y="1720507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6590160" y="1720507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6130056" y="2152426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6590160" y="2152426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4060937" y="2703682"/>
            <a:ext cx="1226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100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282753" y="2703681"/>
            <a:ext cx="1226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0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412101" y="2715319"/>
            <a:ext cx="1226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4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940785" y="539496"/>
            <a:ext cx="1226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3,104</a:t>
            </a:r>
            <a:endParaRPr lang="en-GB" sz="2800" dirty="0">
              <a:latin typeface="Calibri" panose="020F0502020204030204" pitchFamily="34" charset="0"/>
            </a:endParaRP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4671" y="3418576"/>
            <a:ext cx="3541567" cy="2629931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192291" y="5283201"/>
            <a:ext cx="10303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70C0"/>
                </a:solidFill>
                <a:latin typeface="Calibri" panose="020F0502020204030204" pitchFamily="34" charset="0"/>
              </a:rPr>
              <a:t>100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1963123" y="5123585"/>
            <a:ext cx="10303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70C0"/>
                </a:solidFill>
                <a:latin typeface="Calibri" panose="020F0502020204030204" pitchFamily="34" charset="0"/>
              </a:rPr>
              <a:t>3,000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180259" y="3752916"/>
            <a:ext cx="10303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3,104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406851" y="5124495"/>
            <a:ext cx="10303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70C0"/>
                </a:solidFill>
                <a:latin typeface="Calibri" panose="020F0502020204030204" pitchFamily="34" charset="0"/>
              </a:rPr>
              <a:t>4</a:t>
            </a: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11307" y="4042293"/>
            <a:ext cx="747045" cy="747045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5486373" y="4140399"/>
            <a:ext cx="1826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Have a think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07927" y="6079206"/>
            <a:ext cx="77060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The number being represented is _____.</a:t>
            </a:r>
          </a:p>
          <a:p>
            <a:r>
              <a:rPr lang="en-GB" dirty="0"/>
              <a:t>I know this because there are __ thousands, __ hundreds, __tens and __ ones.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84088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18" grpId="0"/>
      <p:bldP spid="18" grpId="1"/>
      <p:bldP spid="19" grpId="0"/>
      <p:bldP spid="19" grpId="1"/>
      <p:bldP spid="20" grpId="0"/>
      <p:bldP spid="20" grpId="1"/>
      <p:bldP spid="21" grpId="0"/>
      <p:bldP spid="30" grpId="0"/>
      <p:bldP spid="31" grpId="0"/>
      <p:bldP spid="33" grpId="0"/>
      <p:bldP spid="35" grpId="0"/>
      <p:bldP spid="37" grpId="0"/>
      <p:bldP spid="37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1853607" y="1144507"/>
          <a:ext cx="5214965" cy="154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42993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latin typeface="+mn-lt"/>
                        </a:rPr>
                        <a:t>TTh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latin typeface="+mn-lt"/>
                        </a:rPr>
                        <a:t>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08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4" name="Oval 3"/>
          <p:cNvSpPr/>
          <p:nvPr/>
        </p:nvSpPr>
        <p:spPr>
          <a:xfrm>
            <a:off x="3005544" y="1720507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3515455" y="1720507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3262032" y="2155793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4273092" y="1729000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6130056" y="1720507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6590160" y="1720507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6130056" y="2152426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6590160" y="2152426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3940785" y="539496"/>
            <a:ext cx="1226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3,104</a:t>
            </a:r>
            <a:endParaRPr lang="en-GB" sz="2800" dirty="0">
              <a:latin typeface="Calibri" panose="020F0502020204030204" pitchFamily="34" charset="0"/>
            </a:endParaRPr>
          </a:p>
        </p:txBody>
      </p:sp>
      <p:cxnSp>
        <p:nvCxnSpPr>
          <p:cNvPr id="24" name="Straight Connector 23"/>
          <p:cNvCxnSpPr/>
          <p:nvPr/>
        </p:nvCxnSpPr>
        <p:spPr>
          <a:xfrm>
            <a:off x="1112837" y="4718669"/>
            <a:ext cx="6657316" cy="10295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1104944" y="4412185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1770084" y="4412185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7756348" y="4412185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2435224" y="4412185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3765504" y="4412185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3100364" y="4412185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4430644" y="4412185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5095784" y="4412185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5760924" y="4412185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6426064" y="4412185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7091204" y="4412185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3" name="TextBox 4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-104946" y="5076506"/>
            <a:ext cx="2453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3,100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511589" y="5076506"/>
            <a:ext cx="2453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3,110</a:t>
            </a:r>
          </a:p>
        </p:txBody>
      </p:sp>
      <p:cxnSp>
        <p:nvCxnSpPr>
          <p:cNvPr id="45" name="Straight Arrow Connector 44"/>
          <p:cNvCxnSpPr/>
          <p:nvPr/>
        </p:nvCxnSpPr>
        <p:spPr>
          <a:xfrm>
            <a:off x="1073325" y="4106478"/>
            <a:ext cx="6665209" cy="12700"/>
          </a:xfrm>
          <a:prstGeom prst="straightConnector1">
            <a:avLst/>
          </a:prstGeom>
          <a:ln w="381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178983" y="3554493"/>
            <a:ext cx="24538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10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765665" y="3591638"/>
            <a:ext cx="2227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10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400" dirty="0">
                <a:latin typeface="Calibri" panose="020F0502020204030204" pitchFamily="34" charset="0"/>
              </a:rPr>
              <a:t> 10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400" dirty="0">
                <a:latin typeface="Calibri" panose="020F0502020204030204" pitchFamily="34" charset="0"/>
              </a:rPr>
              <a:t> 1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1238693" y="4047102"/>
            <a:ext cx="10627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3,101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1906099" y="4047102"/>
            <a:ext cx="10716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3,102</a:t>
            </a:r>
          </a:p>
        </p:txBody>
      </p:sp>
      <p:cxnSp>
        <p:nvCxnSpPr>
          <p:cNvPr id="50" name="Straight Arrow Connector 49"/>
          <p:cNvCxnSpPr/>
          <p:nvPr/>
        </p:nvCxnSpPr>
        <p:spPr>
          <a:xfrm>
            <a:off x="3748456" y="3864169"/>
            <a:ext cx="0" cy="42148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546451" y="3491209"/>
            <a:ext cx="2453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accent1"/>
                </a:solidFill>
                <a:latin typeface="Calibri" panose="020F0502020204030204" pitchFamily="34" charset="0"/>
              </a:rPr>
              <a:t>3,104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588014" y="4047102"/>
            <a:ext cx="10856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3,103</a:t>
            </a:r>
          </a:p>
        </p:txBody>
      </p:sp>
      <p:cxnSp>
        <p:nvCxnSpPr>
          <p:cNvPr id="53" name="Straight Arrow Connector 52"/>
          <p:cNvCxnSpPr/>
          <p:nvPr/>
        </p:nvCxnSpPr>
        <p:spPr>
          <a:xfrm>
            <a:off x="1088928" y="4571938"/>
            <a:ext cx="68400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/>
          <p:nvPr/>
        </p:nvCxnSpPr>
        <p:spPr>
          <a:xfrm>
            <a:off x="1755548" y="4571938"/>
            <a:ext cx="68400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/>
          <p:nvPr/>
        </p:nvCxnSpPr>
        <p:spPr>
          <a:xfrm>
            <a:off x="2422168" y="4571938"/>
            <a:ext cx="68400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/>
          <p:nvPr/>
        </p:nvCxnSpPr>
        <p:spPr>
          <a:xfrm>
            <a:off x="3088788" y="4571938"/>
            <a:ext cx="68400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Arrow Connector 56"/>
          <p:cNvCxnSpPr/>
          <p:nvPr/>
        </p:nvCxnSpPr>
        <p:spPr>
          <a:xfrm>
            <a:off x="3755408" y="4571938"/>
            <a:ext cx="68400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/>
          <p:nvPr/>
        </p:nvCxnSpPr>
        <p:spPr>
          <a:xfrm>
            <a:off x="4422028" y="4571938"/>
            <a:ext cx="68400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/>
          <p:cNvCxnSpPr/>
          <p:nvPr/>
        </p:nvCxnSpPr>
        <p:spPr>
          <a:xfrm>
            <a:off x="5088648" y="4571938"/>
            <a:ext cx="68400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Arrow Connector 59"/>
          <p:cNvCxnSpPr/>
          <p:nvPr/>
        </p:nvCxnSpPr>
        <p:spPr>
          <a:xfrm>
            <a:off x="5755268" y="4571938"/>
            <a:ext cx="68400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/>
          <p:nvPr/>
        </p:nvCxnSpPr>
        <p:spPr>
          <a:xfrm>
            <a:off x="6421888" y="4571938"/>
            <a:ext cx="68400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/>
          <p:cNvCxnSpPr/>
          <p:nvPr/>
        </p:nvCxnSpPr>
        <p:spPr>
          <a:xfrm>
            <a:off x="7088505" y="4571938"/>
            <a:ext cx="68400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109347" y="5812952"/>
            <a:ext cx="77060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The number being represented is _____.</a:t>
            </a:r>
          </a:p>
          <a:p>
            <a:r>
              <a:rPr lang="en-GB" dirty="0"/>
              <a:t>I know this because there are __ thousands, __ hundreds, __tens and __ ones.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60775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6" grpId="1"/>
      <p:bldP spid="47" grpId="0"/>
      <p:bldP spid="47" grpId="1"/>
      <p:bldP spid="48" grpId="0"/>
      <p:bldP spid="49" grpId="0"/>
      <p:bldP spid="51" grpId="0"/>
      <p:bldP spid="5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Straight Connector 33"/>
          <p:cNvCxnSpPr/>
          <p:nvPr/>
        </p:nvCxnSpPr>
        <p:spPr>
          <a:xfrm>
            <a:off x="1130651" y="3011484"/>
            <a:ext cx="6657316" cy="10295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1122758" y="2699976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1787898" y="2699976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7774162" y="2699976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2453038" y="2699976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3783318" y="2699976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3118178" y="2699976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4448458" y="2699976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5113598" y="2699976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5778738" y="2699976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6443878" y="2699976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7109018" y="2699976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6" name="TextBox 4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31037" y="1106773"/>
            <a:ext cx="62380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</a:rPr>
              <a:t>Place 650 on the number line.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-87132" y="3281389"/>
            <a:ext cx="2453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100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529403" y="3369321"/>
            <a:ext cx="2453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1,100</a:t>
            </a:r>
          </a:p>
        </p:txBody>
      </p:sp>
      <p:cxnSp>
        <p:nvCxnSpPr>
          <p:cNvPr id="49" name="Straight Arrow Connector 48"/>
          <p:cNvCxnSpPr/>
          <p:nvPr/>
        </p:nvCxnSpPr>
        <p:spPr>
          <a:xfrm>
            <a:off x="1091139" y="2399293"/>
            <a:ext cx="6665209" cy="12700"/>
          </a:xfrm>
          <a:prstGeom prst="straightConnector1">
            <a:avLst/>
          </a:prstGeom>
          <a:ln w="381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238477" y="1833801"/>
            <a:ext cx="24538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1,000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127016" y="1868952"/>
            <a:ext cx="3179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1,000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400" dirty="0">
                <a:latin typeface="Calibri" panose="020F0502020204030204" pitchFamily="34" charset="0"/>
              </a:rPr>
              <a:t> 10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400" dirty="0">
                <a:latin typeface="Calibri" panose="020F0502020204030204" pitchFamily="34" charset="0"/>
              </a:rPr>
              <a:t> 100 </a:t>
            </a:r>
          </a:p>
        </p:txBody>
      </p:sp>
      <p:cxnSp>
        <p:nvCxnSpPr>
          <p:cNvPr id="54" name="Straight Arrow Connector 53"/>
          <p:cNvCxnSpPr/>
          <p:nvPr/>
        </p:nvCxnSpPr>
        <p:spPr>
          <a:xfrm>
            <a:off x="4793638" y="2279194"/>
            <a:ext cx="0" cy="73229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6" name="Picture 5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8914" y="4156632"/>
            <a:ext cx="1250012" cy="875008"/>
          </a:xfrm>
          <a:prstGeom prst="rect">
            <a:avLst/>
          </a:prstGeom>
        </p:spPr>
      </p:pic>
      <p:sp>
        <p:nvSpPr>
          <p:cNvPr id="57" name="Rounded Rectangular Callout 56"/>
          <p:cNvSpPr/>
          <p:nvPr/>
        </p:nvSpPr>
        <p:spPr>
          <a:xfrm>
            <a:off x="2214946" y="4109608"/>
            <a:ext cx="3006646" cy="1005683"/>
          </a:xfrm>
          <a:prstGeom prst="wedgeRoundRectCallout">
            <a:avLst>
              <a:gd name="adj1" fmla="val 65177"/>
              <a:gd name="adj2" fmla="val 7148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Calibri" panose="020F0502020204030204" pitchFamily="34" charset="0"/>
              </a:rPr>
              <a:t>It’s impossible!  Each interval is worth 1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1284050" y="2299206"/>
            <a:ext cx="1042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200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1957486" y="2299206"/>
            <a:ext cx="1042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300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295935" y="1856831"/>
            <a:ext cx="10256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accent1"/>
                </a:solidFill>
                <a:latin typeface="Calibri" panose="020F0502020204030204" pitchFamily="34" charset="0"/>
              </a:rPr>
              <a:t>650</a:t>
            </a:r>
          </a:p>
        </p:txBody>
      </p:sp>
      <p:cxnSp>
        <p:nvCxnSpPr>
          <p:cNvPr id="52" name="Straight Arrow Connector 51"/>
          <p:cNvCxnSpPr/>
          <p:nvPr/>
        </p:nvCxnSpPr>
        <p:spPr>
          <a:xfrm>
            <a:off x="1114943" y="2813850"/>
            <a:ext cx="68400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>
            <a:off x="1781563" y="2813850"/>
            <a:ext cx="68400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/>
          <p:nvPr/>
        </p:nvCxnSpPr>
        <p:spPr>
          <a:xfrm>
            <a:off x="2448183" y="2813850"/>
            <a:ext cx="68400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/>
          <p:nvPr/>
        </p:nvCxnSpPr>
        <p:spPr>
          <a:xfrm>
            <a:off x="3114803" y="2813850"/>
            <a:ext cx="68400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/>
          <p:cNvCxnSpPr/>
          <p:nvPr/>
        </p:nvCxnSpPr>
        <p:spPr>
          <a:xfrm>
            <a:off x="3781423" y="2813850"/>
            <a:ext cx="68400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/>
          <p:nvPr/>
        </p:nvCxnSpPr>
        <p:spPr>
          <a:xfrm>
            <a:off x="4448043" y="2813850"/>
            <a:ext cx="68400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Arrow Connector 63"/>
          <p:cNvCxnSpPr/>
          <p:nvPr/>
        </p:nvCxnSpPr>
        <p:spPr>
          <a:xfrm>
            <a:off x="5114663" y="2813850"/>
            <a:ext cx="68400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Arrow Connector 64"/>
          <p:cNvCxnSpPr/>
          <p:nvPr/>
        </p:nvCxnSpPr>
        <p:spPr>
          <a:xfrm>
            <a:off x="5781283" y="2813850"/>
            <a:ext cx="68400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Arrow Connector 65"/>
          <p:cNvCxnSpPr/>
          <p:nvPr/>
        </p:nvCxnSpPr>
        <p:spPr>
          <a:xfrm>
            <a:off x="6447903" y="2813850"/>
            <a:ext cx="68400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Arrow Connector 66"/>
          <p:cNvCxnSpPr/>
          <p:nvPr/>
        </p:nvCxnSpPr>
        <p:spPr>
          <a:xfrm>
            <a:off x="7114520" y="2813850"/>
            <a:ext cx="68400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TextBox 6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604330" y="2299206"/>
            <a:ext cx="1042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400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277766" y="2299206"/>
            <a:ext cx="1042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500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968066" y="2299206"/>
            <a:ext cx="1042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600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641502" y="2299206"/>
            <a:ext cx="1042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700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262853" y="2299206"/>
            <a:ext cx="1042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800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936289" y="2299206"/>
            <a:ext cx="1042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900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502025" y="2299206"/>
            <a:ext cx="12736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1,000</a:t>
            </a:r>
          </a:p>
        </p:txBody>
      </p:sp>
      <p:pic>
        <p:nvPicPr>
          <p:cNvPr id="76" name="Picture 7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24997" y="567404"/>
            <a:ext cx="747045" cy="747045"/>
          </a:xfrm>
          <a:prstGeom prst="rect">
            <a:avLst/>
          </a:prstGeom>
        </p:spPr>
      </p:pic>
      <p:sp>
        <p:nvSpPr>
          <p:cNvPr id="77" name="TextBox 76"/>
          <p:cNvSpPr txBox="1"/>
          <p:nvPr/>
        </p:nvSpPr>
        <p:spPr>
          <a:xfrm>
            <a:off x="5700063" y="665510"/>
            <a:ext cx="1826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Have a think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406022" y="5829347"/>
            <a:ext cx="77060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The number being represented is _____.</a:t>
            </a:r>
          </a:p>
          <a:p>
            <a:r>
              <a:rPr lang="en-GB" dirty="0"/>
              <a:t>I know this because there are __ thousands, __ hundreds, __tens and __ ones.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96170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0" grpId="1"/>
      <p:bldP spid="51" grpId="0"/>
      <p:bldP spid="51" grpId="1"/>
      <p:bldP spid="57" grpId="0" animBg="1"/>
      <p:bldP spid="58" grpId="0"/>
      <p:bldP spid="59" grpId="0"/>
      <p:bldP spid="60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7" grpId="0"/>
      <p:bldP spid="77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653219" y="539496"/>
            <a:ext cx="309268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3,741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alibri" panose="020F0502020204030204" pitchFamily="34" charset="0"/>
              </a:rPr>
              <a:t> 100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latin typeface="Calibri" panose="020F0502020204030204" pitchFamily="34" charset="0"/>
              </a:rPr>
              <a:t> </a:t>
            </a:r>
          </a:p>
          <a:p>
            <a:endParaRPr lang="en-GB" sz="3200" dirty="0">
              <a:latin typeface="Calibri" panose="020F0502020204030204" pitchFamily="34" charset="0"/>
            </a:endParaRPr>
          </a:p>
        </p:txBody>
      </p:sp>
      <p:graphicFrame>
        <p:nvGraphicFramePr>
          <p:cNvPr id="18" name="Table 17"/>
          <p:cNvGraphicFramePr>
            <a:graphicFrameLocks noGrp="1"/>
          </p:cNvGraphicFramePr>
          <p:nvPr/>
        </p:nvGraphicFramePr>
        <p:xfrm>
          <a:off x="1702537" y="1500280"/>
          <a:ext cx="5133292" cy="34083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3323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283323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309741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56905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520056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latin typeface="+mn-lt"/>
                        </a:rPr>
                        <a:t>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888312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1728" y="2022254"/>
            <a:ext cx="602599" cy="58775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8271" y="2022254"/>
            <a:ext cx="602599" cy="58775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0011" y="2022254"/>
            <a:ext cx="602599" cy="58775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8271" y="2610011"/>
            <a:ext cx="602599" cy="58775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3318" y="2022254"/>
            <a:ext cx="602599" cy="58775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1728" y="2606980"/>
            <a:ext cx="602599" cy="587757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3318" y="2610011"/>
            <a:ext cx="602599" cy="58775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1728" y="3197768"/>
            <a:ext cx="602599" cy="587757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3318" y="3218047"/>
            <a:ext cx="602599" cy="58775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3318" y="3816042"/>
            <a:ext cx="602599" cy="58775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391" y="2022254"/>
            <a:ext cx="602599" cy="58775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1173" y="2022254"/>
            <a:ext cx="602599" cy="58775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391" y="2610011"/>
            <a:ext cx="602599" cy="58775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1173" y="2610011"/>
            <a:ext cx="602599" cy="58775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1033" y="2022254"/>
            <a:ext cx="602599" cy="58775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1728" y="3822646"/>
            <a:ext cx="602599" cy="587757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3170657" y="519217"/>
            <a:ext cx="112637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70C0"/>
                </a:solidFill>
                <a:latin typeface="Calibri" panose="020F0502020204030204" pitchFamily="34" charset="0"/>
              </a:rPr>
              <a:t>3,841</a:t>
            </a:r>
          </a:p>
          <a:p>
            <a:endParaRPr lang="en-GB" sz="3200" dirty="0">
              <a:latin typeface="Calibri" panose="020F0502020204030204" pitchFamily="34" charset="0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 flipH="1">
            <a:off x="1034717" y="1022685"/>
            <a:ext cx="216568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flipH="1">
            <a:off x="3557340" y="1018674"/>
            <a:ext cx="216568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182188" y="5734801"/>
            <a:ext cx="77060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The number being represented is _____.</a:t>
            </a:r>
          </a:p>
          <a:p>
            <a:r>
              <a:rPr lang="en-GB" dirty="0"/>
              <a:t>I know this because there are __ thousands, __ hundreds, __tens and __ ones.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1171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42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45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667512" y="562305"/>
                <a:ext cx="3092682" cy="10772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alibri" panose="020F0502020204030204" pitchFamily="34" charset="0"/>
                  </a:rPr>
                  <a:t>3,711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</a:rPr>
                  <a:t> 10 </a:t>
                </a:r>
                <a:r>
                  <a:rPr lang="en-GB" sz="32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3200" dirty="0">
                    <a:latin typeface="Calibri" panose="020F0502020204030204" pitchFamily="34" charset="0"/>
                  </a:rPr>
                  <a:t> </a:t>
                </a:r>
              </a:p>
              <a:p>
                <a:endParaRPr lang="en-GB" sz="32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562305"/>
                <a:ext cx="3092682" cy="1077218"/>
              </a:xfrm>
              <a:prstGeom prst="rect">
                <a:avLst/>
              </a:prstGeom>
              <a:blipFill>
                <a:blip r:embed="rId5"/>
                <a:stretch>
                  <a:fillRect l="-5128" t="-84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702537" y="1243430"/>
          <a:ext cx="5133292" cy="34083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3323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283323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309741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56905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520056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latin typeface="+mn-lt"/>
                        </a:rPr>
                        <a:t>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888312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1180" y="1765404"/>
            <a:ext cx="602599" cy="58775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8271" y="1765404"/>
            <a:ext cx="602599" cy="58775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0011" y="1765404"/>
            <a:ext cx="602599" cy="58775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8271" y="2353161"/>
            <a:ext cx="602599" cy="58775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2770" y="1765404"/>
            <a:ext cx="602599" cy="58775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1180" y="2350130"/>
            <a:ext cx="602599" cy="58775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2770" y="2353161"/>
            <a:ext cx="602599" cy="58775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1180" y="2940918"/>
            <a:ext cx="602599" cy="58775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2770" y="2961197"/>
            <a:ext cx="602599" cy="58775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2770" y="3559192"/>
            <a:ext cx="602599" cy="58775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9295" y="1765404"/>
            <a:ext cx="602599" cy="58775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3499" y="1765404"/>
            <a:ext cx="602599" cy="587757"/>
          </a:xfrm>
          <a:prstGeom prst="rect">
            <a:avLst/>
          </a:prstGeom>
        </p:spPr>
      </p:pic>
      <p:cxnSp>
        <p:nvCxnSpPr>
          <p:cNvPr id="24" name="Straight Connector 23"/>
          <p:cNvCxnSpPr/>
          <p:nvPr/>
        </p:nvCxnSpPr>
        <p:spPr>
          <a:xfrm flipV="1">
            <a:off x="4343826" y="1842232"/>
            <a:ext cx="519698" cy="50825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1860192" y="4651798"/>
            <a:ext cx="110904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</a:rPr>
              <a:t>3,000</a:t>
            </a:r>
          </a:p>
          <a:p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278044" y="4641532"/>
            <a:ext cx="1109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</a:rPr>
              <a:t>700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632622" y="4641531"/>
            <a:ext cx="110904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</a:rPr>
              <a:t>0</a:t>
            </a:r>
          </a:p>
          <a:p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003964" y="4641530"/>
            <a:ext cx="110904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</a:rPr>
              <a:t>1</a:t>
            </a:r>
          </a:p>
          <a:p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952258" y="563666"/>
            <a:ext cx="309268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70C0"/>
                </a:solidFill>
                <a:latin typeface="Calibri" panose="020F0502020204030204" pitchFamily="34" charset="0"/>
              </a:rPr>
              <a:t>3,701</a:t>
            </a:r>
          </a:p>
          <a:p>
            <a:endParaRPr lang="en-GB" sz="3200" dirty="0">
              <a:latin typeface="Calibri" panose="020F0502020204030204" pitchFamily="34" charset="0"/>
            </a:endParaRPr>
          </a:p>
        </p:txBody>
      </p:sp>
      <p:cxnSp>
        <p:nvCxnSpPr>
          <p:cNvPr id="25" name="Straight Connector 24"/>
          <p:cNvCxnSpPr/>
          <p:nvPr/>
        </p:nvCxnSpPr>
        <p:spPr>
          <a:xfrm flipH="1">
            <a:off x="1251287" y="1046749"/>
            <a:ext cx="216568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H="1">
            <a:off x="3533280" y="1030706"/>
            <a:ext cx="216568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182188" y="5734801"/>
            <a:ext cx="77060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The number being represented is _____.</a:t>
            </a:r>
          </a:p>
          <a:p>
            <a:r>
              <a:rPr lang="en-GB" dirty="0"/>
              <a:t>I know this because there are __ thousands, __ hundreds, __tens and __ ones.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13600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7488" y="577246"/>
            <a:ext cx="747045" cy="74704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612554" y="675352"/>
            <a:ext cx="1826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901157" y="1837491"/>
          <a:ext cx="7074445" cy="146304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016543">
                  <a:extLst>
                    <a:ext uri="{9D8B030D-6E8A-4147-A177-3AD203B41FA5}">
                      <a16:colId xmlns:a16="http://schemas.microsoft.com/office/drawing/2014/main" val="2814063812"/>
                    </a:ext>
                  </a:extLst>
                </a:gridCol>
                <a:gridCol w="1193800">
                  <a:extLst>
                    <a:ext uri="{9D8B030D-6E8A-4147-A177-3AD203B41FA5}">
                      <a16:colId xmlns:a16="http://schemas.microsoft.com/office/drawing/2014/main" val="2359210589"/>
                    </a:ext>
                  </a:extLst>
                </a:gridCol>
                <a:gridCol w="1435100">
                  <a:extLst>
                    <a:ext uri="{9D8B030D-6E8A-4147-A177-3AD203B41FA5}">
                      <a16:colId xmlns:a16="http://schemas.microsoft.com/office/drawing/2014/main" val="3960812850"/>
                    </a:ext>
                  </a:extLst>
                </a:gridCol>
                <a:gridCol w="1651000">
                  <a:extLst>
                    <a:ext uri="{9D8B030D-6E8A-4147-A177-3AD203B41FA5}">
                      <a16:colId xmlns:a16="http://schemas.microsoft.com/office/drawing/2014/main" val="192125433"/>
                    </a:ext>
                  </a:extLst>
                </a:gridCol>
                <a:gridCol w="1778002">
                  <a:extLst>
                    <a:ext uri="{9D8B030D-6E8A-4147-A177-3AD203B41FA5}">
                      <a16:colId xmlns:a16="http://schemas.microsoft.com/office/drawing/2014/main" val="413786455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sz="2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600" b="0" dirty="0">
                          <a:solidFill>
                            <a:schemeClr val="tx1"/>
                          </a:solidFill>
                        </a:rPr>
                        <a:t>1 more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600" b="0" dirty="0">
                          <a:solidFill>
                            <a:schemeClr val="tx1"/>
                          </a:solidFill>
                        </a:rPr>
                        <a:t>10 more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600" b="0" dirty="0">
                          <a:solidFill>
                            <a:schemeClr val="tx1"/>
                          </a:solidFill>
                        </a:rPr>
                        <a:t>100 more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600" b="0" dirty="0">
                          <a:solidFill>
                            <a:schemeClr val="tx1"/>
                          </a:solidFill>
                        </a:rPr>
                        <a:t>1,000 more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54552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600" b="1" dirty="0">
                          <a:solidFill>
                            <a:schemeClr val="tx1"/>
                          </a:solidFill>
                        </a:rPr>
                        <a:t>5,000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422773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26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6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8596791"/>
                  </a:ext>
                </a:extLst>
              </a:tr>
            </a:tbl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2049948" y="2322789"/>
            <a:ext cx="208835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  <a:latin typeface="Calibri" panose="020F0502020204030204" pitchFamily="34" charset="0"/>
              </a:rPr>
              <a:t>5,001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355067" y="2322789"/>
            <a:ext cx="208835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  <a:latin typeface="Calibri" panose="020F0502020204030204" pitchFamily="34" charset="0"/>
              </a:rPr>
              <a:t>5,011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321225" y="2322789"/>
            <a:ext cx="114622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  <a:latin typeface="Calibri" panose="020F0502020204030204" pitchFamily="34" charset="0"/>
              </a:rPr>
              <a:t>5,010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848935" y="2322789"/>
            <a:ext cx="208835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  <a:latin typeface="Calibri" panose="020F0502020204030204" pitchFamily="34" charset="0"/>
              </a:rPr>
              <a:t>5,100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570581" y="2322789"/>
            <a:ext cx="208835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  <a:latin typeface="Calibri" panose="020F0502020204030204" pitchFamily="34" charset="0"/>
              </a:rPr>
              <a:t>6,000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837201" y="2796029"/>
            <a:ext cx="208835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</a:rPr>
              <a:t>6,530</a:t>
            </a:r>
          </a:p>
        </p:txBody>
      </p:sp>
      <p:sp>
        <p:nvSpPr>
          <p:cNvPr id="4" name="Right Bracket 3"/>
          <p:cNvSpPr/>
          <p:nvPr/>
        </p:nvSpPr>
        <p:spPr>
          <a:xfrm rot="16200000" flipH="1" flipV="1">
            <a:off x="3221726" y="1568868"/>
            <a:ext cx="346535" cy="3954321"/>
          </a:xfrm>
          <a:prstGeom prst="rightBracket">
            <a:avLst>
              <a:gd name="adj" fmla="val 570551"/>
            </a:avLst>
          </a:prstGeom>
          <a:noFill/>
          <a:ln w="38100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900176" y="3706416"/>
            <a:ext cx="208835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</a:rPr>
              <a:t>100 less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909142" y="2796029"/>
            <a:ext cx="95866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b="1" dirty="0">
                <a:solidFill>
                  <a:srgbClr val="0070C0"/>
                </a:solidFill>
                <a:latin typeface="Calibri" panose="020F0502020204030204" pitchFamily="34" charset="0"/>
              </a:rPr>
              <a:t>6,430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055856" y="2796029"/>
            <a:ext cx="95866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  <a:latin typeface="Calibri" panose="020F0502020204030204" pitchFamily="34" charset="0"/>
              </a:rPr>
              <a:t>6,431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338071" y="2796029"/>
            <a:ext cx="95866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  <a:latin typeface="Calibri" panose="020F0502020204030204" pitchFamily="34" charset="0"/>
              </a:rPr>
              <a:t>6,440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576825" y="2796029"/>
            <a:ext cx="95866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  <a:latin typeface="Calibri" panose="020F0502020204030204" pitchFamily="34" charset="0"/>
              </a:rPr>
              <a:t>7,430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82188" y="5734801"/>
            <a:ext cx="77060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The number being represented is _____.</a:t>
            </a:r>
          </a:p>
          <a:p>
            <a:r>
              <a:rPr lang="en-GB" dirty="0"/>
              <a:t>I know this because there are __ thousands, __ hundreds, __tens and __ ones.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39071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  <p:bldP spid="14" grpId="2"/>
      <p:bldP spid="22" grpId="0"/>
      <p:bldP spid="23" grpId="0"/>
      <p:bldP spid="23" grpId="1"/>
      <p:bldP spid="24" grpId="0"/>
      <p:bldP spid="25" grpId="0"/>
      <p:bldP spid="26" grpId="0"/>
      <p:bldP spid="27" grpId="0"/>
      <p:bldP spid="4" grpId="0" animBg="1"/>
      <p:bldP spid="28" grpId="0"/>
      <p:bldP spid="31" grpId="0"/>
      <p:bldP spid="32" grpId="0"/>
      <p:bldP spid="33" grpId="0"/>
      <p:bldP spid="3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13480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3.7|12.6|3.3|2.3|2.6|2.5|1.6|0.6|4.2|3.7|7.5|0.8|0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|4.5|2.2|0.8|2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1.3|1.5|1.1|3.3|9.4|13.6|0.7|1|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8|4|4.6|10.5|5.4|1|2.2|4.2|2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|17.5|0.6|3.9|4.7|1.1|4.1|5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9|6.6|5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8.9|7.9|1.8|7.7|1.6|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9.3|0.7|3.5|11.7|5.2|4.3|2.5|8.6|3.9|12.9|7|7.2|4.3|4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Props1.xml><?xml version="1.0" encoding="utf-8"?>
<ds:datastoreItem xmlns:ds="http://schemas.openxmlformats.org/officeDocument/2006/customXml" ds:itemID="{6C9FFA9B-D53F-479F-B323-0688BB5CE35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documentManagement/types"/>
    <ds:schemaRef ds:uri="933c73ff-1f47-478d-836a-52d41c4c8390"/>
    <ds:schemaRef ds:uri="http://purl.org/dc/terms/"/>
    <ds:schemaRef ds:uri="b7193443-4924-4c98-83f1-322a08f13154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3039</TotalTime>
  <Words>288</Words>
  <Application>Microsoft Office PowerPoint</Application>
  <PresentationFormat>On-screen Show (4:3)</PresentationFormat>
  <Paragraphs>113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9</vt:i4>
      </vt:variant>
    </vt:vector>
  </HeadingPairs>
  <TitlesOfParts>
    <vt:vector size="23" baseType="lpstr">
      <vt:lpstr>Arial</vt:lpstr>
      <vt:lpstr>Berlin Sans FB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1_Title slide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Taiyibha Ahmed</cp:lastModifiedBy>
  <cp:revision>269</cp:revision>
  <dcterms:created xsi:type="dcterms:W3CDTF">2019-07-05T11:02:13Z</dcterms:created>
  <dcterms:modified xsi:type="dcterms:W3CDTF">2020-11-22T10:57:20Z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