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21" r:id="rId11"/>
    <p:sldId id="297" r:id="rId12"/>
    <p:sldId id="298" r:id="rId13"/>
    <p:sldId id="306" r:id="rId14"/>
    <p:sldId id="299" r:id="rId15"/>
    <p:sldId id="300" r:id="rId16"/>
    <p:sldId id="307" r:id="rId17"/>
    <p:sldId id="304" r:id="rId18"/>
    <p:sldId id="308" r:id="rId19"/>
    <p:sldId id="310" r:id="rId20"/>
    <p:sldId id="309" r:id="rId21"/>
    <p:sldId id="311" r:id="rId22"/>
    <p:sldId id="312" r:id="rId23"/>
    <p:sldId id="313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27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92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5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10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11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media3.m4a"/><Relationship Id="rId7" Type="http://schemas.openxmlformats.org/officeDocument/2006/relationships/image" Target="../media/image19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9.png"/><Relationship Id="rId3" Type="http://schemas.openxmlformats.org/officeDocument/2006/relationships/audio" Target="../media/media4.m4a"/><Relationship Id="rId7" Type="http://schemas.openxmlformats.org/officeDocument/2006/relationships/image" Target="../media/image24.png"/><Relationship Id="rId12" Type="http://schemas.openxmlformats.org/officeDocument/2006/relationships/image" Target="../media/image18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7.png"/><Relationship Id="rId3" Type="http://schemas.openxmlformats.org/officeDocument/2006/relationships/audio" Target="../media/media5.m4a"/><Relationship Id="rId7" Type="http://schemas.openxmlformats.org/officeDocument/2006/relationships/image" Target="../media/image29.png"/><Relationship Id="rId12" Type="http://schemas.openxmlformats.org/officeDocument/2006/relationships/image" Target="../media/image36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17.png"/><Relationship Id="rId10" Type="http://schemas.openxmlformats.org/officeDocument/2006/relationships/image" Target="../media/image34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2.png"/><Relationship Id="rId1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6.png"/><Relationship Id="rId3" Type="http://schemas.openxmlformats.org/officeDocument/2006/relationships/image" Target="../media/image33.png"/><Relationship Id="rId12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9.png"/><Relationship Id="rId1" Type="http://schemas.openxmlformats.org/officeDocument/2006/relationships/tags" Target="../tags/tag6.xm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image" Target="../media/image39.png"/><Relationship Id="rId15" Type="http://schemas.openxmlformats.org/officeDocument/2006/relationships/image" Target="../media/image48.png"/><Relationship Id="rId10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39.png"/><Relationship Id="rId3" Type="http://schemas.openxmlformats.org/officeDocument/2006/relationships/image" Target="../media/image33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1" Type="http://schemas.openxmlformats.org/officeDocument/2006/relationships/image" Target="../media/image54.png"/><Relationship Id="rId15" Type="http://schemas.openxmlformats.org/officeDocument/2006/relationships/image" Target="../media/image44.png"/><Relationship Id="rId10" Type="http://schemas.openxmlformats.org/officeDocument/2006/relationships/image" Target="../media/image53.png"/><Relationship Id="rId4" Type="http://schemas.openxmlformats.org/officeDocument/2006/relationships/image" Target="../media/image38.png"/><Relationship Id="rId9" Type="http://schemas.openxmlformats.org/officeDocument/2006/relationships/image" Target="../media/image52.png"/><Relationship Id="rId1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3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38.png"/><Relationship Id="rId9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-13253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-222294"/>
            <a:ext cx="7886700" cy="1325563"/>
          </a:xfrm>
        </p:spPr>
        <p:txBody>
          <a:bodyPr/>
          <a:lstStyle/>
          <a:p>
            <a:r>
              <a:rPr lang="en-GB" sz="8800" u="sng" dirty="0"/>
              <a:t>9.2.2021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87794" y="978952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87794" y="2980772"/>
            <a:ext cx="4739001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Consolidate 2, 4 and 8 times-tables. </a:t>
            </a:r>
          </a:p>
        </p:txBody>
      </p:sp>
      <p:pic>
        <p:nvPicPr>
          <p:cNvPr id="1026" name="Picture 2" descr="Why didn't the two 4's feel like dinner? | Math jokes, Funny math jokes,  Math puns">
            <a:extLst>
              <a:ext uri="{FF2B5EF4-FFF2-40B4-BE49-F238E27FC236}">
                <a16:creationId xmlns:a16="http://schemas.microsoft.com/office/drawing/2014/main" id="{004CA6CF-0290-423D-8ADD-B37D5A056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39001" y="2503789"/>
            <a:ext cx="4317205" cy="308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4D2DC80-9138-49DE-8AD0-0EE1CB867A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37293" y="-137880"/>
            <a:ext cx="2482297" cy="2482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711336" y="37838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901542" y="3801302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275806" y="53805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563547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80314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503" y="1280297"/>
            <a:ext cx="582426" cy="8228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227" y="1294729"/>
            <a:ext cx="582426" cy="8228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8985" y="1280297"/>
            <a:ext cx="582426" cy="8228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4744" y="1294729"/>
            <a:ext cx="582426" cy="8228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120" y="1047736"/>
            <a:ext cx="986216" cy="11996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5518" y="1015145"/>
            <a:ext cx="986216" cy="1199627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606732" y="1280297"/>
            <a:ext cx="2583833" cy="967066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732085" y="1040549"/>
            <a:ext cx="1979650" cy="1206813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Write a multiplication equation to represent 	 each image.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= 16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16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= 16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blipFill>
                <a:blip r:embed="rId6"/>
                <a:stretch>
                  <a:fillRect l="-1626" t="-8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0372AF6-2539-42FD-BAA1-6A63B41DE9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706270" y="1569501"/>
            <a:ext cx="2337471" cy="233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8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Write a multiplication equation to represent 	 each image.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= 16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16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= 16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blipFill>
                <a:blip r:embed="rId5"/>
                <a:stretch>
                  <a:fillRect l="-1626" t="-8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503" y="1280297"/>
            <a:ext cx="582426" cy="8228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227" y="1294729"/>
            <a:ext cx="582426" cy="8228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8985" y="1280297"/>
            <a:ext cx="582426" cy="8228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4744" y="1294729"/>
            <a:ext cx="582426" cy="8228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120" y="1047736"/>
            <a:ext cx="986216" cy="11996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5518" y="1015145"/>
            <a:ext cx="986216" cy="119962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732085" y="1040549"/>
            <a:ext cx="1979650" cy="1206813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60470" y="227092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470" y="2270920"/>
                <a:ext cx="1853970" cy="523220"/>
              </a:xfrm>
              <a:prstGeom prst="rect">
                <a:avLst/>
              </a:prstGeom>
              <a:blipFill>
                <a:blip r:embed="rId8"/>
                <a:stretch>
                  <a:fillRect l="-690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960470" y="2691525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470" y="2691525"/>
                <a:ext cx="1853970" cy="523220"/>
              </a:xfrm>
              <a:prstGeom prst="rect">
                <a:avLst/>
              </a:prstGeom>
              <a:blipFill>
                <a:blip r:embed="rId9"/>
                <a:stretch>
                  <a:fillRect l="-690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024845" y="2691525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845" y="2691525"/>
                <a:ext cx="1853970" cy="523220"/>
              </a:xfrm>
              <a:prstGeom prst="rect">
                <a:avLst/>
              </a:prstGeom>
              <a:blipFill>
                <a:blip r:embed="rId10"/>
                <a:stretch>
                  <a:fillRect l="-65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024845" y="227092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845" y="2270920"/>
                <a:ext cx="1853970" cy="523220"/>
              </a:xfrm>
              <a:prstGeom prst="rect">
                <a:avLst/>
              </a:prstGeom>
              <a:blipFill>
                <a:blip r:embed="rId11"/>
                <a:stretch>
                  <a:fillRect l="-65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2542223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732085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918324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406497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712836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910071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606732" y="1280297"/>
            <a:ext cx="2583833" cy="967066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E4B7EA2-6C29-4603-B072-2DDDB05574C1}"/>
              </a:ext>
            </a:extLst>
          </p:cNvPr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DA95359-024F-4F62-85FD-B9AEAA8C7B78}"/>
              </a:ext>
            </a:extLst>
          </p:cNvPr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E5C832-B875-4837-94F1-FBFBA2AC1E53}"/>
              </a:ext>
            </a:extLst>
          </p:cNvPr>
          <p:cNvSpPr/>
          <p:nvPr/>
        </p:nvSpPr>
        <p:spPr>
          <a:xfrm>
            <a:off x="4711336" y="37838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58EAF80-2058-45F5-944E-64790F24D35E}"/>
              </a:ext>
            </a:extLst>
          </p:cNvPr>
          <p:cNvSpPr/>
          <p:nvPr/>
        </p:nvSpPr>
        <p:spPr>
          <a:xfrm>
            <a:off x="6901542" y="3801302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31A4293-5EB4-4CAA-B087-929ADA11CF96}"/>
              </a:ext>
            </a:extLst>
          </p:cNvPr>
          <p:cNvSpPr/>
          <p:nvPr/>
        </p:nvSpPr>
        <p:spPr>
          <a:xfrm>
            <a:off x="1275806" y="53805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B94C93F-1896-47D7-8D60-8FDC332A833A}"/>
              </a:ext>
            </a:extLst>
          </p:cNvPr>
          <p:cNvSpPr/>
          <p:nvPr/>
        </p:nvSpPr>
        <p:spPr>
          <a:xfrm>
            <a:off x="3563547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96CE055-DFBE-412F-9178-B486B041B018}"/>
              </a:ext>
            </a:extLst>
          </p:cNvPr>
          <p:cNvSpPr/>
          <p:nvPr/>
        </p:nvSpPr>
        <p:spPr>
          <a:xfrm>
            <a:off x="5780314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36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4906" y="169998"/>
            <a:ext cx="1683802" cy="2379049"/>
          </a:xfrm>
          <a:prstGeom prst="rect">
            <a:avLst/>
          </a:prstGeom>
        </p:spPr>
      </p:pic>
      <p:grpSp>
        <p:nvGrpSpPr>
          <p:cNvPr id="63" name="Group 62"/>
          <p:cNvGrpSpPr/>
          <p:nvPr/>
        </p:nvGrpSpPr>
        <p:grpSpPr>
          <a:xfrm rot="1627916">
            <a:off x="6733823" y="1652916"/>
            <a:ext cx="1561010" cy="571641"/>
            <a:chOff x="1449977" y="1411954"/>
            <a:chExt cx="1561010" cy="571641"/>
          </a:xfrm>
        </p:grpSpPr>
        <p:sp>
          <p:nvSpPr>
            <p:cNvPr id="61" name="Pentagon 60"/>
            <p:cNvSpPr/>
            <p:nvPr/>
          </p:nvSpPr>
          <p:spPr>
            <a:xfrm rot="10332277">
              <a:off x="1449977" y="1433165"/>
              <a:ext cx="1123406" cy="550430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2" name="TextBox 61"/>
            <p:cNvSpPr txBox="1"/>
            <p:nvPr/>
          </p:nvSpPr>
          <p:spPr>
            <a:xfrm rot="21073798">
              <a:off x="1691639" y="1411954"/>
              <a:ext cx="13193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12p</a:t>
              </a: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770275" y="452441"/>
            <a:ext cx="654449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lolly costs 12p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What is the total cost of </a:t>
            </a:r>
          </a:p>
          <a:p>
            <a:endParaRPr lang="en-GB" sz="2800" dirty="0"/>
          </a:p>
          <a:p>
            <a:r>
              <a:rPr lang="en-GB" sz="2800" dirty="0"/>
              <a:t>2 lollies?</a:t>
            </a:r>
          </a:p>
          <a:p>
            <a:endParaRPr lang="en-GB" sz="2800" dirty="0"/>
          </a:p>
          <a:p>
            <a:r>
              <a:rPr lang="en-GB" sz="2800" dirty="0"/>
              <a:t>4 lollies?</a:t>
            </a:r>
          </a:p>
          <a:p>
            <a:endParaRPr lang="en-GB" sz="2800" dirty="0"/>
          </a:p>
          <a:p>
            <a:r>
              <a:rPr lang="en-GB" sz="2800" dirty="0"/>
              <a:t>8 lollies?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4468" y="5258791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617312" y="54014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7" name="Rectangle 66"/>
          <p:cNvSpPr/>
          <p:nvPr/>
        </p:nvSpPr>
        <p:spPr>
          <a:xfrm>
            <a:off x="2364377" y="2563900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013645" y="2563900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Rectangle 68"/>
              <p:cNvSpPr/>
              <p:nvPr/>
            </p:nvSpPr>
            <p:spPr>
              <a:xfrm>
                <a:off x="4215966" y="2568288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24p </a:t>
                </a:r>
                <a:endParaRPr lang="en-GB" dirty="0"/>
              </a:p>
            </p:txBody>
          </p:sp>
        </mc:Choice>
        <mc:Fallback xmlns="">
          <p:sp>
            <p:nvSpPr>
              <p:cNvPr id="69" name="Rectangle 6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5966" y="2568288"/>
                <a:ext cx="2220480" cy="523220"/>
              </a:xfrm>
              <a:prstGeom prst="rect">
                <a:avLst/>
              </a:prstGeom>
              <a:blipFill>
                <a:blip r:embed="rId7"/>
                <a:stretch>
                  <a:fillRect l="-5769" t="-10465" r="-467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Rectangle 69"/>
          <p:cNvSpPr/>
          <p:nvPr/>
        </p:nvSpPr>
        <p:spPr>
          <a:xfrm>
            <a:off x="2378025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1" name="Rectangle 70"/>
          <p:cNvSpPr/>
          <p:nvPr/>
        </p:nvSpPr>
        <p:spPr>
          <a:xfrm>
            <a:off x="3021091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2" name="Rectangle 71"/>
          <p:cNvSpPr/>
          <p:nvPr/>
        </p:nvSpPr>
        <p:spPr>
          <a:xfrm>
            <a:off x="3669091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3" name="Rectangle 72"/>
          <p:cNvSpPr/>
          <p:nvPr/>
        </p:nvSpPr>
        <p:spPr>
          <a:xfrm>
            <a:off x="4313315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ectangle 73"/>
              <p:cNvSpPr/>
              <p:nvPr/>
            </p:nvSpPr>
            <p:spPr>
              <a:xfrm>
                <a:off x="5531043" y="3442423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48p </a:t>
                </a:r>
                <a:endParaRPr lang="en-GB" dirty="0"/>
              </a:p>
            </p:txBody>
          </p:sp>
        </mc:Choice>
        <mc:Fallback xmlns="">
          <p:sp>
            <p:nvSpPr>
              <p:cNvPr id="74" name="Rectangle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043" y="3442423"/>
                <a:ext cx="2220480" cy="523220"/>
              </a:xfrm>
              <a:prstGeom prst="rect">
                <a:avLst/>
              </a:prstGeom>
              <a:blipFill>
                <a:blip r:embed="rId8"/>
                <a:stretch>
                  <a:fillRect l="-5479" t="-11628" r="-4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Rectangle 82"/>
          <p:cNvSpPr/>
          <p:nvPr/>
        </p:nvSpPr>
        <p:spPr>
          <a:xfrm>
            <a:off x="237802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4" name="Rectangle 83"/>
          <p:cNvSpPr/>
          <p:nvPr/>
        </p:nvSpPr>
        <p:spPr>
          <a:xfrm>
            <a:off x="302109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5" name="Rectangle 84"/>
          <p:cNvSpPr/>
          <p:nvPr/>
        </p:nvSpPr>
        <p:spPr>
          <a:xfrm>
            <a:off x="366909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6" name="Rectangle 85"/>
          <p:cNvSpPr/>
          <p:nvPr/>
        </p:nvSpPr>
        <p:spPr>
          <a:xfrm>
            <a:off x="431331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7" name="Rectangle 86"/>
          <p:cNvSpPr/>
          <p:nvPr/>
        </p:nvSpPr>
        <p:spPr>
          <a:xfrm>
            <a:off x="496131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8" name="Rectangle 87"/>
          <p:cNvSpPr/>
          <p:nvPr/>
        </p:nvSpPr>
        <p:spPr>
          <a:xfrm>
            <a:off x="560438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9" name="Rectangle 88"/>
          <p:cNvSpPr/>
          <p:nvPr/>
        </p:nvSpPr>
        <p:spPr>
          <a:xfrm>
            <a:off x="625238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90" name="Rectangle 89"/>
          <p:cNvSpPr/>
          <p:nvPr/>
        </p:nvSpPr>
        <p:spPr>
          <a:xfrm>
            <a:off x="689660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/>
              <p:cNvSpPr/>
              <p:nvPr/>
            </p:nvSpPr>
            <p:spPr>
              <a:xfrm>
                <a:off x="5498998" y="5081038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96p </a:t>
                </a:r>
                <a:endParaRPr lang="en-GB" dirty="0"/>
              </a:p>
            </p:txBody>
          </p:sp>
        </mc:Choice>
        <mc:Fallback xmlns="">
          <p:sp>
            <p:nvSpPr>
              <p:cNvPr id="91" name="Rectangle 9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8998" y="5081038"/>
                <a:ext cx="2220480" cy="523220"/>
              </a:xfrm>
              <a:prstGeom prst="rect">
                <a:avLst/>
              </a:prstGeom>
              <a:blipFill>
                <a:blip r:embed="rId9"/>
                <a:stretch>
                  <a:fillRect l="-5495" t="-11765" r="-494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C7587C4-D5F0-4BCF-8A7A-BEFAB842703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48903" y="97540"/>
            <a:ext cx="2229488" cy="22294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933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6" grpId="0"/>
      <p:bldP spid="66" grpId="1"/>
      <p:bldP spid="67" grpId="0" animBg="1"/>
      <p:bldP spid="68" grpId="0" animBg="1"/>
      <p:bldP spid="69" grpId="0"/>
      <p:bldP spid="70" grpId="0" animBg="1"/>
      <p:bldP spid="71" grpId="0" animBg="1"/>
      <p:bldP spid="72" grpId="0" animBg="1"/>
      <p:bldP spid="73" grpId="0" animBg="1"/>
      <p:bldP spid="74" grpId="0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809389"/>
              </p:ext>
            </p:extLst>
          </p:nvPr>
        </p:nvGraphicFramePr>
        <p:xfrm>
          <a:off x="851040" y="58054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130040"/>
              </p:ext>
            </p:extLst>
          </p:nvPr>
        </p:nvGraphicFramePr>
        <p:xfrm>
          <a:off x="851040" y="186028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6231050" y="656101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6546193" y="1232101"/>
            <a:ext cx="0" cy="66321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044971"/>
              </p:ext>
            </p:extLst>
          </p:nvPr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13" name="Oval 12"/>
          <p:cNvSpPr/>
          <p:nvPr/>
        </p:nvSpPr>
        <p:spPr>
          <a:xfrm>
            <a:off x="6231050" y="1953848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6545427" y="2529848"/>
            <a:ext cx="0" cy="66321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231050" y="3221658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3824930" y="618796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4140073" y="1194796"/>
            <a:ext cx="0" cy="663219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/>
          <p:cNvSpPr/>
          <p:nvPr/>
        </p:nvSpPr>
        <p:spPr>
          <a:xfrm>
            <a:off x="3824930" y="1916543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8" name="Straight Arrow Connector 57"/>
          <p:cNvCxnSpPr/>
          <p:nvPr/>
        </p:nvCxnSpPr>
        <p:spPr>
          <a:xfrm>
            <a:off x="4139307" y="2492543"/>
            <a:ext cx="0" cy="663219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3824930" y="3184353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41348" y="637806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631793" y="1918817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468513" y="3203363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3647027" y="397267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3972670"/>
                <a:ext cx="1853970" cy="523220"/>
              </a:xfrm>
              <a:prstGeom prst="rect">
                <a:avLst/>
              </a:prstGeom>
              <a:blipFill>
                <a:blip r:embed="rId5"/>
                <a:stretch>
                  <a:fillRect l="-6579" t="-11628" r="-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3647027" y="4707256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4707256"/>
                <a:ext cx="1853970" cy="523220"/>
              </a:xfrm>
              <a:prstGeom prst="rect">
                <a:avLst/>
              </a:prstGeom>
              <a:blipFill>
                <a:blip r:embed="rId6"/>
                <a:stretch>
                  <a:fillRect l="-6579" t="-10465" r="-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3647027" y="553219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5532190"/>
                <a:ext cx="1853970" cy="523220"/>
              </a:xfrm>
              <a:prstGeom prst="rect">
                <a:avLst/>
              </a:prstGeom>
              <a:blipFill>
                <a:blip r:embed="rId7"/>
                <a:stretch>
                  <a:fillRect l="-6579" t="-11765" r="-658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>
            <a:off x="4423573" y="4402942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4452605" y="5169460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3811698" y="4423045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3811698" y="5169460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473645" y="4375646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3645" y="4375646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489502" y="518358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9502" y="5183588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3247120" y="4419075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120" y="4419075"/>
                <a:ext cx="564578" cy="400110"/>
              </a:xfrm>
              <a:prstGeom prst="rect">
                <a:avLst/>
              </a:prstGeom>
              <a:blipFill>
                <a:blip r:embed="rId10"/>
                <a:stretch>
                  <a:fillRect t="-9091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3247120" y="5171992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120" y="5171992"/>
                <a:ext cx="564578" cy="400110"/>
              </a:xfrm>
              <a:prstGeom prst="rect">
                <a:avLst/>
              </a:prstGeom>
              <a:blipFill>
                <a:blip r:embed="rId11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6890" y="4595388"/>
            <a:ext cx="5845223" cy="766351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52DF8EF-2409-4E2B-844F-5AC65EE70DC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576784" y="5032286"/>
            <a:ext cx="1523027" cy="15230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116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4" dur="475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  <p:bldP spid="5" grpId="1" animBg="1"/>
      <p:bldP spid="13" grpId="0" animBg="1"/>
      <p:bldP spid="13" grpId="1" animBg="1"/>
      <p:bldP spid="15" grpId="0" animBg="1"/>
      <p:bldP spid="15" grpId="1" animBg="1"/>
      <p:bldP spid="55" grpId="0" animBg="1"/>
      <p:bldP spid="55" grpId="1" animBg="1"/>
      <p:bldP spid="57" grpId="0" animBg="1"/>
      <p:bldP spid="57" grpId="1" animBg="1"/>
      <p:bldP spid="59" grpId="0" animBg="1"/>
      <p:bldP spid="59" grpId="1" animBg="1"/>
      <p:bldP spid="21" grpId="0" animBg="1"/>
      <p:bldP spid="22" grpId="0" animBg="1"/>
      <p:bldP spid="23" grpId="0" animBg="1"/>
      <p:bldP spid="30" grpId="0"/>
      <p:bldP spid="31" grpId="0"/>
      <p:bldP spid="32" grpId="0"/>
      <p:bldP spid="9" grpId="0"/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4468" y="525879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54014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48896" y="394550"/>
                <a:ext cx="73627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How could you calculate 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8?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96" y="394550"/>
                <a:ext cx="7362743" cy="584775"/>
              </a:xfrm>
              <a:prstGeom prst="rect">
                <a:avLst/>
              </a:prstGeom>
              <a:blipFill>
                <a:blip r:embed="rId6"/>
                <a:stretch>
                  <a:fillRect l="-215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21293" y="2205984"/>
            <a:ext cx="1176632" cy="166246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60491" y="748561"/>
            <a:ext cx="1241638" cy="17543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58765" y="4073024"/>
            <a:ext cx="1156763" cy="157882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2282110" y="2019278"/>
            <a:ext cx="5243213" cy="351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70413" y="2054424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2" name="Arc 11"/>
          <p:cNvSpPr/>
          <p:nvPr/>
        </p:nvSpPr>
        <p:spPr>
          <a:xfrm flipH="1">
            <a:off x="4422496" y="1284308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94670" y="2054424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24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00069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32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7" name="Arc 16"/>
          <p:cNvSpPr/>
          <p:nvPr/>
        </p:nvSpPr>
        <p:spPr>
          <a:xfrm flipH="1">
            <a:off x="5109285" y="1288314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09498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Arc 19"/>
          <p:cNvSpPr/>
          <p:nvPr/>
        </p:nvSpPr>
        <p:spPr>
          <a:xfrm flipH="1">
            <a:off x="5796074" y="1292320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18927" y="2054424"/>
            <a:ext cx="685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Arc 22"/>
          <p:cNvSpPr/>
          <p:nvPr/>
        </p:nvSpPr>
        <p:spPr>
          <a:xfrm flipH="1">
            <a:off x="6484124" y="1316107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27094" y="2054424"/>
            <a:ext cx="995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56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Arc 25"/>
          <p:cNvSpPr/>
          <p:nvPr/>
        </p:nvSpPr>
        <p:spPr>
          <a:xfrm flipH="1">
            <a:off x="2354437" y="1292320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75812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0" name="Arc 29"/>
          <p:cNvSpPr/>
          <p:nvPr/>
        </p:nvSpPr>
        <p:spPr>
          <a:xfrm flipH="1">
            <a:off x="3041226" y="1296326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85241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16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Arc 32"/>
          <p:cNvSpPr/>
          <p:nvPr/>
        </p:nvSpPr>
        <p:spPr>
          <a:xfrm flipH="1">
            <a:off x="3728015" y="1300332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1093376" y="2681352"/>
            <a:ext cx="5215209" cy="1569660"/>
            <a:chOff x="2104495" y="557760"/>
            <a:chExt cx="5669572" cy="1569660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2104495" y="566700"/>
              <a:ext cx="5669572" cy="1240041"/>
            </a:xfrm>
            <a:prstGeom prst="wedgeRoundRectCallout">
              <a:avLst>
                <a:gd name="adj1" fmla="val 61878"/>
                <a:gd name="adj2" fmla="val 15573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2104495" y="557760"/>
                  <a:ext cx="5669572" cy="15696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I know that 4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7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28 </a:t>
                  </a:r>
                </a:p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so I doubled the 20 then doubled the 8</a:t>
                  </a:r>
                </a:p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40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16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56</a:t>
                  </a:r>
                </a:p>
                <a:p>
                  <a:pPr algn="ctr"/>
                  <a:endParaRPr lang="en-GB" sz="2400" dirty="0">
                    <a:latin typeface="Calibri" panose="020F0502020204030204" pitchFamily="34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4495" y="557760"/>
                  <a:ext cx="5669572" cy="1569660"/>
                </a:xfrm>
                <a:prstGeom prst="rect">
                  <a:avLst/>
                </a:prstGeom>
                <a:blipFill>
                  <a:blip r:embed="rId10"/>
                  <a:stretch>
                    <a:fillRect t="-311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51" name="Straight Connector 50"/>
          <p:cNvCxnSpPr/>
          <p:nvPr/>
        </p:nvCxnSpPr>
        <p:spPr>
          <a:xfrm>
            <a:off x="2031032" y="5545575"/>
            <a:ext cx="49438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894555" y="5615867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53" name="Arc 52"/>
          <p:cNvSpPr/>
          <p:nvPr/>
        </p:nvSpPr>
        <p:spPr>
          <a:xfrm flipH="1">
            <a:off x="2031032" y="4809601"/>
            <a:ext cx="1840977" cy="133381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4" name="Arc 53"/>
          <p:cNvSpPr/>
          <p:nvPr/>
        </p:nvSpPr>
        <p:spPr>
          <a:xfrm flipH="1">
            <a:off x="3872009" y="4810605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580629" y="5580721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/>
              <p:cNvSpPr/>
              <p:nvPr/>
            </p:nvSpPr>
            <p:spPr>
              <a:xfrm>
                <a:off x="2340672" y="4287385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6" name="Rectangle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0672" y="4287385"/>
                <a:ext cx="970137" cy="523220"/>
              </a:xfrm>
              <a:prstGeom prst="rect">
                <a:avLst/>
              </a:prstGeom>
              <a:blipFill>
                <a:blip r:embed="rId11"/>
                <a:stretch>
                  <a:fillRect l="-13208" t="-10465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/>
              <p:cNvSpPr/>
              <p:nvPr/>
            </p:nvSpPr>
            <p:spPr>
              <a:xfrm>
                <a:off x="3823300" y="4287385"/>
                <a:ext cx="6383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57" name="Rectangle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300" y="4287385"/>
                <a:ext cx="638316" cy="461665"/>
              </a:xfrm>
              <a:prstGeom prst="rect">
                <a:avLst/>
              </a:prstGeom>
              <a:blipFill>
                <a:blip r:embed="rId12"/>
                <a:stretch>
                  <a:fillRect l="-952" t="-10526" r="-1333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4288535" y="5594275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9" name="Arc 58"/>
          <p:cNvSpPr/>
          <p:nvPr/>
        </p:nvSpPr>
        <p:spPr>
          <a:xfrm flipH="1">
            <a:off x="4558798" y="4814611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Rectangle 59"/>
              <p:cNvSpPr/>
              <p:nvPr/>
            </p:nvSpPr>
            <p:spPr>
              <a:xfrm>
                <a:off x="4510089" y="4291391"/>
                <a:ext cx="6383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60" name="Rectangle 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0089" y="4291391"/>
                <a:ext cx="638316" cy="461665"/>
              </a:xfrm>
              <a:prstGeom prst="rect">
                <a:avLst/>
              </a:prstGeom>
              <a:blipFill>
                <a:blip r:embed="rId13"/>
                <a:stretch>
                  <a:fillRect l="-952" t="-10526" r="-1238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/>
          <p:cNvSpPr txBox="1"/>
          <p:nvPr/>
        </p:nvSpPr>
        <p:spPr>
          <a:xfrm>
            <a:off x="4964324" y="5584727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56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894317E-CB6B-4329-A624-D9B0DBC2EA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920362" y="3126729"/>
            <a:ext cx="2329324" cy="23293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7" dur="865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4" grpId="1"/>
      <p:bldP spid="10" grpId="0"/>
      <p:bldP spid="12" grpId="0" animBg="1"/>
      <p:bldP spid="13" grpId="0"/>
      <p:bldP spid="16" grpId="0"/>
      <p:bldP spid="17" grpId="0" animBg="1"/>
      <p:bldP spid="19" grpId="0"/>
      <p:bldP spid="20" grpId="0" animBg="1"/>
      <p:bldP spid="22" grpId="0"/>
      <p:bldP spid="23" grpId="0" animBg="1"/>
      <p:bldP spid="25" grpId="0"/>
      <p:bldP spid="26" grpId="0" animBg="1"/>
      <p:bldP spid="29" grpId="0"/>
      <p:bldP spid="30" grpId="0" animBg="1"/>
      <p:bldP spid="32" grpId="0"/>
      <p:bldP spid="33" grpId="0" animBg="1"/>
      <p:bldP spid="52" grpId="0"/>
      <p:bldP spid="53" grpId="0" animBg="1"/>
      <p:bldP spid="54" grpId="0" animBg="1"/>
      <p:bldP spid="55" grpId="0"/>
      <p:bldP spid="57" grpId="0"/>
      <p:bldP spid="58" grpId="0"/>
      <p:bldP spid="59" grpId="0" animBg="1"/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564938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p:grpSp>
        <p:nvGrpSpPr>
          <p:cNvPr id="23" name="Group 22"/>
          <p:cNvGrpSpPr/>
          <p:nvPr/>
        </p:nvGrpSpPr>
        <p:grpSpPr>
          <a:xfrm>
            <a:off x="2349755" y="4670523"/>
            <a:ext cx="3776724" cy="846829"/>
            <a:chOff x="1279737" y="905863"/>
            <a:chExt cx="5523525" cy="846829"/>
          </a:xfrm>
        </p:grpSpPr>
        <p:sp>
          <p:nvSpPr>
            <p:cNvPr id="24" name="Rounded Rectangular Callout 23"/>
            <p:cNvSpPr/>
            <p:nvPr/>
          </p:nvSpPr>
          <p:spPr>
            <a:xfrm>
              <a:off x="1279737" y="905863"/>
              <a:ext cx="5523525" cy="846829"/>
            </a:xfrm>
            <a:prstGeom prst="wedgeRoundRectCallout">
              <a:avLst>
                <a:gd name="adj1" fmla="val -61728"/>
                <a:gd name="adj2" fmla="val 23286"/>
                <a:gd name="adj3" fmla="val 16667"/>
              </a:avLst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96164" y="905863"/>
              <a:ext cx="54070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alibri" panose="020F0502020204030204" pitchFamily="34" charset="0"/>
                </a:rPr>
                <a:t>First we fill the grid with any multiples of 2, 4 and 8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50423" y="122723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738845" y="119743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727267" y="1167629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715689" y="1137827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704111" y="111931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6692533" y="114353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1750423" y="187548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738845" y="184567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727267" y="182761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715689" y="182761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704111" y="1756272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692533" y="179178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750423" y="247147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2738845" y="249392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38785" y="238574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4715689" y="246412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04111" y="2404519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692533" y="2440032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1750423" y="309359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738845" y="3063794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3735163" y="300419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715689" y="300419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04111" y="305276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692533" y="300990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1750423" y="372878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2738845" y="369897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3727267" y="366917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715689" y="3639374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5704111" y="364876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692533" y="364508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526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31509">
            <a:off x="2600809" y="4153852"/>
            <a:ext cx="1017270" cy="9471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9479">
            <a:off x="1872376" y="4234678"/>
            <a:ext cx="1007553" cy="9380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2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50241">
            <a:off x="5804977" y="4182135"/>
            <a:ext cx="956513" cy="8905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06832">
            <a:off x="5089418" y="4198420"/>
            <a:ext cx="994579" cy="9259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blipFill>
                <a:blip r:embed="rId12"/>
                <a:stretch>
                  <a:fillRect l="-660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056891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blipFill>
                <a:blip r:embed="rId13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blipFill>
                <a:blip r:embed="rId14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36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blipFill>
                <a:blip r:embed="rId15"/>
                <a:stretch>
                  <a:fillRect l="-62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18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blipFill>
                <a:blip r:embed="rId16"/>
                <a:stretch>
                  <a:fillRect l="-62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221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7" grpId="0"/>
      <p:bldP spid="19" grpId="0"/>
      <p:bldP spid="20" grpId="0"/>
      <p:bldP spid="21" grpId="0"/>
      <p:bldP spid="16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80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blipFill>
                <a:blip r:embed="rId7"/>
                <a:stretch>
                  <a:fillRect l="-6270" t="-10465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blipFill>
                <a:blip r:embed="rId8"/>
                <a:stretch>
                  <a:fillRect l="-660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17344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blipFill>
                <a:blip r:embed="rId10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blipFill>
                <a:blip r:embed="rId11"/>
                <a:stretch>
                  <a:fillRect l="-6270" t="-11628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blipFill>
                <a:blip r:embed="rId12"/>
                <a:stretch>
                  <a:fillRect l="-6270" t="-11765" r="-532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31509">
            <a:off x="2774385" y="4129468"/>
            <a:ext cx="1017270" cy="947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50241">
            <a:off x="5936629" y="4098910"/>
            <a:ext cx="956513" cy="89054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94083">
            <a:off x="1987914" y="4179310"/>
            <a:ext cx="1017270" cy="9471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04002">
            <a:off x="5104252" y="4236556"/>
            <a:ext cx="975044" cy="907799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4688738" y="1699777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04856" y="2322470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780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7" grpId="0"/>
      <p:bldP spid="19" grpId="0"/>
      <p:bldP spid="20" grpId="0"/>
      <p:bldP spid="21" grpId="0"/>
      <p:bldP spid="27" grpId="0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5" y="390368"/>
            <a:ext cx="622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could Alex have rolled?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097957" y="428446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7957" y="4284467"/>
                <a:ext cx="1941014" cy="523220"/>
              </a:xfrm>
              <a:prstGeom prst="rect">
                <a:avLst/>
              </a:prstGeom>
              <a:blipFill>
                <a:blip r:embed="rId7"/>
                <a:stretch>
                  <a:fillRect l="-6270" t="-11628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492383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48968" y="4650280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8968" y="4650280"/>
                <a:ext cx="1941014" cy="523220"/>
              </a:xfrm>
              <a:prstGeom prst="rect">
                <a:avLst/>
              </a:prstGeom>
              <a:blipFill>
                <a:blip r:embed="rId8"/>
                <a:stretch>
                  <a:fillRect l="-660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248968" y="5009210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8968" y="5009210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60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688738" y="1697972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04856" y="2322470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737377" y="1705540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24000" y="1685058"/>
            <a:ext cx="997131" cy="611286"/>
          </a:xfrm>
          <a:prstGeom prst="rect">
            <a:avLst/>
          </a:prstGeom>
          <a:noFill/>
          <a:ln w="5715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1692221" y="5587370"/>
            <a:ext cx="622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Alex could have rolled 12, 6 or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837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17" grpId="0"/>
      <p:bldP spid="19" grpId="0"/>
      <p:bldP spid="29" grpId="0" animBg="1"/>
      <p:bldP spid="2" grpId="0" animBg="1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830073" y="532044"/>
            <a:ext cx="73629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Work out the value of each shape and then calculate the missing numbers.</a:t>
            </a:r>
          </a:p>
        </p:txBody>
      </p:sp>
      <p:sp>
        <p:nvSpPr>
          <p:cNvPr id="7" name="Regular Pentagon 6"/>
          <p:cNvSpPr/>
          <p:nvPr/>
        </p:nvSpPr>
        <p:spPr>
          <a:xfrm>
            <a:off x="1606731" y="1763484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189335" y="1744171"/>
                <a:ext cx="29913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600" dirty="0"/>
                  <a:t> 8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335" y="1744171"/>
                <a:ext cx="2991394" cy="646331"/>
              </a:xfrm>
              <a:prstGeom prst="rect">
                <a:avLst/>
              </a:prstGeom>
              <a:blipFill>
                <a:blip r:embed="rId5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225006" y="2808557"/>
                <a:ext cx="29913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16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5006" y="2808557"/>
                <a:ext cx="2991394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gular Pentagon 24"/>
          <p:cNvSpPr/>
          <p:nvPr/>
        </p:nvSpPr>
        <p:spPr>
          <a:xfrm>
            <a:off x="1627632" y="2805090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ross 25"/>
          <p:cNvSpPr/>
          <p:nvPr/>
        </p:nvSpPr>
        <p:spPr>
          <a:xfrm>
            <a:off x="2773172" y="3934446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gular Pentagon 30"/>
          <p:cNvSpPr/>
          <p:nvPr/>
        </p:nvSpPr>
        <p:spPr>
          <a:xfrm>
            <a:off x="1677198" y="3892133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238901" y="3892131"/>
                <a:ext cx="35087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901" y="3892131"/>
                <a:ext cx="3508756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gular Pentagon 32"/>
          <p:cNvSpPr/>
          <p:nvPr/>
        </p:nvSpPr>
        <p:spPr>
          <a:xfrm>
            <a:off x="3868565" y="3934446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041390" y="3892131"/>
            <a:ext cx="966652" cy="7451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ross 33"/>
          <p:cNvSpPr/>
          <p:nvPr/>
        </p:nvSpPr>
        <p:spPr>
          <a:xfrm>
            <a:off x="2775713" y="5011427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241442" y="4969112"/>
                <a:ext cx="35087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1442" y="4969112"/>
                <a:ext cx="3508756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gular Pentagon 36"/>
          <p:cNvSpPr/>
          <p:nvPr/>
        </p:nvSpPr>
        <p:spPr>
          <a:xfrm>
            <a:off x="3871106" y="5011427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5043931" y="4969112"/>
            <a:ext cx="966652" cy="7451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ross 38"/>
          <p:cNvSpPr/>
          <p:nvPr/>
        </p:nvSpPr>
        <p:spPr>
          <a:xfrm>
            <a:off x="1702491" y="5022222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ross 39"/>
          <p:cNvSpPr/>
          <p:nvPr/>
        </p:nvSpPr>
        <p:spPr>
          <a:xfrm>
            <a:off x="2773171" y="1786484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gular Pentagon 40"/>
          <p:cNvSpPr/>
          <p:nvPr/>
        </p:nvSpPr>
        <p:spPr>
          <a:xfrm>
            <a:off x="2777019" y="2817744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932" y="1571599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464776" y="17142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734485" y="2891197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864349" y="183650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180729" y="394155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227647" y="4998012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41F8AE3-2F7F-4575-AE8D-CDEBBED50D11}"/>
              </a:ext>
            </a:extLst>
          </p:cNvPr>
          <p:cNvSpPr/>
          <p:nvPr/>
        </p:nvSpPr>
        <p:spPr>
          <a:xfrm>
            <a:off x="1717503" y="1828149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31773E0-A12F-4DFC-94D6-5D732E25A93A}"/>
              </a:ext>
            </a:extLst>
          </p:cNvPr>
          <p:cNvSpPr/>
          <p:nvPr/>
        </p:nvSpPr>
        <p:spPr>
          <a:xfrm>
            <a:off x="2887791" y="290512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35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24" grpId="0"/>
      <p:bldP spid="25" grpId="0" animBg="1"/>
      <p:bldP spid="26" grpId="0" animBg="1"/>
      <p:bldP spid="31" grpId="0" animBg="1"/>
      <p:bldP spid="33" grpId="0" animBg="1"/>
      <p:bldP spid="40" grpId="0" animBg="1"/>
      <p:bldP spid="41" grpId="0" animBg="1"/>
      <p:bldP spid="43" grpId="0"/>
      <p:bldP spid="43" grpId="1"/>
      <p:bldP spid="15" grpId="0"/>
      <p:bldP spid="45" grpId="0"/>
      <p:bldP spid="20" grpId="0"/>
      <p:bldP spid="46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49306940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6.3|14.1|4.1|7.8|2.4|2.6|7.4|3.2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1|6.4|0.8|3.2|8.8|0.5|0.5|0.5|4.5|8.3|0.5|0.4|0.4|0.3|0.3|0.3|0.5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0.7|0.5|0.7|2.6|13.7|1.8|0.8|0.6|0.9|0.5|0.9|2.6|6.6|0.8|0.6|5.5|10.7|0.8|5.4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3.3|3.1|4.6|0.8|0.6|0.8|0.6|0.7|0.4|0.6|0.4|0.7|0.3|0.6|0.3|0.8|2.7|1.8|15|1.6|0.9|3.1|0.8|0.7|0.5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0.6|0.4|0.3|0.3|0.3|0.5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6.1|0.6|0.7|4.4|6.1|4.4|0.9|0.9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3|0.7|0.6|2.8|2.3|3.3|0.5|0.5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2|6.5|9.1|7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1.4|5.1|20.7|17.7|16.4|16.1|5.6|0.8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51C58BD-3C8E-43E3-8661-40BEC533BB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13543</TotalTime>
  <Words>617</Words>
  <Application>Microsoft Office PowerPoint</Application>
  <PresentationFormat>On-screen Show (4:3)</PresentationFormat>
  <Paragraphs>290</Paragraphs>
  <Slides>14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9.2.2021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233</cp:revision>
  <dcterms:created xsi:type="dcterms:W3CDTF">2019-07-05T11:02:13Z</dcterms:created>
  <dcterms:modified xsi:type="dcterms:W3CDTF">2021-02-03T10:28:04Z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