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304" r:id="rId27"/>
    <p:sldId id="281" r:id="rId28"/>
    <p:sldId id="282" r:id="rId29"/>
    <p:sldId id="283" r:id="rId30"/>
    <p:sldId id="284" r:id="rId31"/>
    <p:sldId id="286" r:id="rId32"/>
    <p:sldId id="322" r:id="rId33"/>
    <p:sldId id="323" r:id="rId34"/>
    <p:sldId id="287" r:id="rId35"/>
    <p:sldId id="288" r:id="rId36"/>
    <p:sldId id="289" r:id="rId37"/>
    <p:sldId id="290" r:id="rId38"/>
    <p:sldId id="291" r:id="rId39"/>
    <p:sldId id="292" r:id="rId40"/>
    <p:sldId id="293" r:id="rId41"/>
    <p:sldId id="309" r:id="rId42"/>
    <p:sldId id="310" r:id="rId43"/>
    <p:sldId id="311" r:id="rId44"/>
    <p:sldId id="312" r:id="rId45"/>
    <p:sldId id="313" r:id="rId46"/>
    <p:sldId id="314" r:id="rId47"/>
    <p:sldId id="315" r:id="rId48"/>
    <p:sldId id="316" r:id="rId49"/>
    <p:sldId id="321" r:id="rId50"/>
    <p:sldId id="318" r:id="rId51"/>
    <p:sldId id="295" r:id="rId52"/>
    <p:sldId id="296" r:id="rId53"/>
    <p:sldId id="305" r:id="rId54"/>
    <p:sldId id="298" r:id="rId55"/>
    <p:sldId id="299" r:id="rId56"/>
    <p:sldId id="303" r:id="rId57"/>
    <p:sldId id="300" r:id="rId58"/>
    <p:sldId id="301" r:id="rId59"/>
    <p:sldId id="302" r:id="rId6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8C4B59-7ADA-4E60-AE1E-0E4756F52719}"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6B5653-6E8C-43A9-A383-5E424B2848E7}" type="slidenum">
              <a:rPr lang="en-GB" smtClean="0"/>
              <a:t>‹#›</a:t>
            </a:fld>
            <a:endParaRPr lang="en-GB"/>
          </a:p>
        </p:txBody>
      </p:sp>
    </p:spTree>
    <p:extLst>
      <p:ext uri="{BB962C8B-B14F-4D97-AF65-F5344CB8AC3E}">
        <p14:creationId xmlns:p14="http://schemas.microsoft.com/office/powerpoint/2010/main" val="2490937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8C4B59-7ADA-4E60-AE1E-0E4756F52719}"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6B5653-6E8C-43A9-A383-5E424B2848E7}" type="slidenum">
              <a:rPr lang="en-GB" smtClean="0"/>
              <a:t>‹#›</a:t>
            </a:fld>
            <a:endParaRPr lang="en-GB"/>
          </a:p>
        </p:txBody>
      </p:sp>
    </p:spTree>
    <p:extLst>
      <p:ext uri="{BB962C8B-B14F-4D97-AF65-F5344CB8AC3E}">
        <p14:creationId xmlns:p14="http://schemas.microsoft.com/office/powerpoint/2010/main" val="3086894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8C4B59-7ADA-4E60-AE1E-0E4756F52719}"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6B5653-6E8C-43A9-A383-5E424B2848E7}" type="slidenum">
              <a:rPr lang="en-GB" smtClean="0"/>
              <a:t>‹#›</a:t>
            </a:fld>
            <a:endParaRPr lang="en-GB"/>
          </a:p>
        </p:txBody>
      </p:sp>
    </p:spTree>
    <p:extLst>
      <p:ext uri="{BB962C8B-B14F-4D97-AF65-F5344CB8AC3E}">
        <p14:creationId xmlns:p14="http://schemas.microsoft.com/office/powerpoint/2010/main" val="1323241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8C4B59-7ADA-4E60-AE1E-0E4756F52719}" type="datetimeFigureOut">
              <a:rPr lang="en-GB" smtClean="0"/>
              <a:t>03/09/2021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6B5653-6E8C-43A9-A383-5E424B2848E7}" type="slidenum">
              <a:rPr lang="en-GB" smtClean="0"/>
              <a:t>‹#›</a:t>
            </a:fld>
            <a:endParaRPr lang="en-GB"/>
          </a:p>
        </p:txBody>
      </p:sp>
    </p:spTree>
    <p:extLst>
      <p:ext uri="{BB962C8B-B14F-4D97-AF65-F5344CB8AC3E}">
        <p14:creationId xmlns:p14="http://schemas.microsoft.com/office/powerpoint/2010/main" val="4155308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8C4B59-7ADA-4E60-AE1E-0E4756F52719}" type="datetimeFigureOut">
              <a:rPr lang="en-GB" smtClean="0"/>
              <a:t>03/09/2021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6B5653-6E8C-43A9-A383-5E424B2848E7}" type="slidenum">
              <a:rPr lang="en-GB" smtClean="0"/>
              <a:t>‹#›</a:t>
            </a:fld>
            <a:endParaRPr lang="en-GB"/>
          </a:p>
        </p:txBody>
      </p:sp>
    </p:spTree>
    <p:extLst>
      <p:ext uri="{BB962C8B-B14F-4D97-AF65-F5344CB8AC3E}">
        <p14:creationId xmlns:p14="http://schemas.microsoft.com/office/powerpoint/2010/main" val="705554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8C4B59-7ADA-4E60-AE1E-0E4756F52719}" type="datetimeFigureOut">
              <a:rPr lang="en-GB" smtClean="0"/>
              <a:t>03/09/2021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6B5653-6E8C-43A9-A383-5E424B2848E7}" type="slidenum">
              <a:rPr lang="en-GB" smtClean="0"/>
              <a:t>‹#›</a:t>
            </a:fld>
            <a:endParaRPr lang="en-GB"/>
          </a:p>
        </p:txBody>
      </p:sp>
    </p:spTree>
    <p:extLst>
      <p:ext uri="{BB962C8B-B14F-4D97-AF65-F5344CB8AC3E}">
        <p14:creationId xmlns:p14="http://schemas.microsoft.com/office/powerpoint/2010/main" val="3920026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8C4B59-7ADA-4E60-AE1E-0E4756F52719}" type="datetimeFigureOut">
              <a:rPr lang="en-GB" smtClean="0"/>
              <a:t>03/09/2021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6B5653-6E8C-43A9-A383-5E424B2848E7}" type="slidenum">
              <a:rPr lang="en-GB" smtClean="0"/>
              <a:t>‹#›</a:t>
            </a:fld>
            <a:endParaRPr lang="en-GB"/>
          </a:p>
        </p:txBody>
      </p:sp>
    </p:spTree>
    <p:extLst>
      <p:ext uri="{BB962C8B-B14F-4D97-AF65-F5344CB8AC3E}">
        <p14:creationId xmlns:p14="http://schemas.microsoft.com/office/powerpoint/2010/main" val="4156749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C8C4B59-7ADA-4E60-AE1E-0E4756F52719}" type="datetimeFigureOut">
              <a:rPr lang="en-GB" smtClean="0"/>
              <a:t>03/09/2021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6B5653-6E8C-43A9-A383-5E424B2848E7}" type="slidenum">
              <a:rPr lang="en-GB" smtClean="0"/>
              <a:t>‹#›</a:t>
            </a:fld>
            <a:endParaRPr lang="en-GB"/>
          </a:p>
        </p:txBody>
      </p:sp>
    </p:spTree>
    <p:extLst>
      <p:ext uri="{BB962C8B-B14F-4D97-AF65-F5344CB8AC3E}">
        <p14:creationId xmlns:p14="http://schemas.microsoft.com/office/powerpoint/2010/main" val="2369606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6B5653-6E8C-43A9-A383-5E424B2848E7}" type="slidenum">
              <a:rPr lang="en-GB" smtClean="0"/>
              <a:t>‹#›</a:t>
            </a:fld>
            <a:endParaRPr lang="en-GB"/>
          </a:p>
        </p:txBody>
      </p:sp>
      <p:sp>
        <p:nvSpPr>
          <p:cNvPr id="5" name="Date Placeholder 4"/>
          <p:cNvSpPr>
            <a:spLocks noGrp="1"/>
          </p:cNvSpPr>
          <p:nvPr>
            <p:ph type="dt" sz="half" idx="10"/>
          </p:nvPr>
        </p:nvSpPr>
        <p:spPr/>
        <p:txBody>
          <a:bodyPr/>
          <a:lstStyle/>
          <a:p>
            <a:fld id="{AC8C4B59-7ADA-4E60-AE1E-0E4756F52719}" type="datetimeFigureOut">
              <a:rPr lang="en-GB" smtClean="0"/>
              <a:t>03/09/2021</a:t>
            </a:fld>
            <a:endParaRPr lang="en-GB"/>
          </a:p>
        </p:txBody>
      </p:sp>
    </p:spTree>
    <p:extLst>
      <p:ext uri="{BB962C8B-B14F-4D97-AF65-F5344CB8AC3E}">
        <p14:creationId xmlns:p14="http://schemas.microsoft.com/office/powerpoint/2010/main" val="3549119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8C4B59-7ADA-4E60-AE1E-0E4756F52719}"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6B5653-6E8C-43A9-A383-5E424B2848E7}" type="slidenum">
              <a:rPr lang="en-GB" smtClean="0"/>
              <a:t>‹#›</a:t>
            </a:fld>
            <a:endParaRPr lang="en-GB"/>
          </a:p>
        </p:txBody>
      </p:sp>
    </p:spTree>
    <p:extLst>
      <p:ext uri="{BB962C8B-B14F-4D97-AF65-F5344CB8AC3E}">
        <p14:creationId xmlns:p14="http://schemas.microsoft.com/office/powerpoint/2010/main" val="2650495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8C4B59-7ADA-4E60-AE1E-0E4756F52719}"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6B5653-6E8C-43A9-A383-5E424B2848E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46625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8C4B59-7ADA-4E60-AE1E-0E4756F52719}"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6B5653-6E8C-43A9-A383-5E424B2848E7}" type="slidenum">
              <a:rPr lang="en-GB" smtClean="0"/>
              <a:t>‹#›</a:t>
            </a:fld>
            <a:endParaRPr lang="en-GB"/>
          </a:p>
        </p:txBody>
      </p:sp>
    </p:spTree>
    <p:extLst>
      <p:ext uri="{BB962C8B-B14F-4D97-AF65-F5344CB8AC3E}">
        <p14:creationId xmlns:p14="http://schemas.microsoft.com/office/powerpoint/2010/main" val="17142974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8C4B59-7ADA-4E60-AE1E-0E4756F52719}"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6B5653-6E8C-43A9-A383-5E424B2848E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86582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8C4B59-7ADA-4E60-AE1E-0E4756F52719}"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6B5653-6E8C-43A9-A383-5E424B2848E7}" type="slidenum">
              <a:rPr lang="en-GB" smtClean="0"/>
              <a:t>‹#›</a:t>
            </a:fld>
            <a:endParaRPr lang="en-GB"/>
          </a:p>
        </p:txBody>
      </p:sp>
    </p:spTree>
    <p:extLst>
      <p:ext uri="{BB962C8B-B14F-4D97-AF65-F5344CB8AC3E}">
        <p14:creationId xmlns:p14="http://schemas.microsoft.com/office/powerpoint/2010/main" val="5463908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8C4B59-7ADA-4E60-AE1E-0E4756F52719}"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6B5653-6E8C-43A9-A383-5E424B2848E7}" type="slidenum">
              <a:rPr lang="en-GB" smtClean="0"/>
              <a:t>‹#›</a:t>
            </a:fld>
            <a:endParaRPr lang="en-GB"/>
          </a:p>
        </p:txBody>
      </p:sp>
    </p:spTree>
    <p:extLst>
      <p:ext uri="{BB962C8B-B14F-4D97-AF65-F5344CB8AC3E}">
        <p14:creationId xmlns:p14="http://schemas.microsoft.com/office/powerpoint/2010/main" val="39173397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8C4B59-7ADA-4E60-AE1E-0E4756F52719}"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6B5653-6E8C-43A9-A383-5E424B2848E7}" type="slidenum">
              <a:rPr lang="en-GB" smtClean="0"/>
              <a:t>‹#›</a:t>
            </a:fld>
            <a:endParaRPr lang="en-GB"/>
          </a:p>
        </p:txBody>
      </p:sp>
    </p:spTree>
    <p:extLst>
      <p:ext uri="{BB962C8B-B14F-4D97-AF65-F5344CB8AC3E}">
        <p14:creationId xmlns:p14="http://schemas.microsoft.com/office/powerpoint/2010/main" val="3913797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00B0F0"/>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9E3E4D-C813-4470-9613-CB107502C90C}"/>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p>
        </p:txBody>
      </p:sp>
      <p:sp>
        <p:nvSpPr>
          <p:cNvPr id="3" name="Rectangle 2">
            <a:extLst>
              <a:ext uri="{FF2B5EF4-FFF2-40B4-BE49-F238E27FC236}">
                <a16:creationId xmlns:a16="http://schemas.microsoft.com/office/drawing/2014/main" id="{164582CC-DD1A-44B6-8074-98DC5BDA597A}"/>
              </a:ext>
            </a:extLst>
          </p:cNvPr>
          <p:cNvSpPr/>
          <p:nvPr userDrawn="1"/>
        </p:nvSpPr>
        <p:spPr>
          <a:xfrm>
            <a:off x="0" y="520700"/>
            <a:ext cx="12192000" cy="1001713"/>
          </a:xfrm>
          <a:prstGeom prst="rect">
            <a:avLst/>
          </a:prstGeom>
          <a:solidFill>
            <a:schemeClr val="accent2">
              <a:lumMod val="75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Tree>
    <p:extLst>
      <p:ext uri="{BB962C8B-B14F-4D97-AF65-F5344CB8AC3E}">
        <p14:creationId xmlns:p14="http://schemas.microsoft.com/office/powerpoint/2010/main" val="2076279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C8C4B59-7ADA-4E60-AE1E-0E4756F52719}" type="datetimeFigureOut">
              <a:rPr lang="en-GB" smtClean="0"/>
              <a:t>03/09/2021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46B5653-6E8C-43A9-A383-5E424B2848E7}" type="slidenum">
              <a:rPr lang="en-GB" smtClean="0"/>
              <a:t>‹#›</a:t>
            </a:fld>
            <a:endParaRPr lang="en-GB"/>
          </a:p>
        </p:txBody>
      </p:sp>
    </p:spTree>
    <p:extLst>
      <p:ext uri="{BB962C8B-B14F-4D97-AF65-F5344CB8AC3E}">
        <p14:creationId xmlns:p14="http://schemas.microsoft.com/office/powerpoint/2010/main" val="252191790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image" Target="../media/image24.png"/><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s://www.youtube.com/watch?v=mjv5Vp7tHsU&amp;t=110s"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794AE-1C63-4E5C-8A66-2D783CC2AE0F}"/>
              </a:ext>
            </a:extLst>
          </p:cNvPr>
          <p:cNvSpPr>
            <a:spLocks noGrp="1"/>
          </p:cNvSpPr>
          <p:nvPr>
            <p:ph type="ctrTitle"/>
          </p:nvPr>
        </p:nvSpPr>
        <p:spPr/>
        <p:txBody>
          <a:bodyPr/>
          <a:lstStyle/>
          <a:p>
            <a:r>
              <a:rPr lang="en-US" sz="4400" dirty="0">
                <a:latin typeface="Comic Sans MS" panose="030F0702030302020204" pitchFamily="66" charset="0"/>
              </a:rPr>
              <a:t>Monday 6</a:t>
            </a:r>
            <a:r>
              <a:rPr lang="en-US" sz="4400" baseline="30000" dirty="0">
                <a:latin typeface="Comic Sans MS" panose="030F0702030302020204" pitchFamily="66" charset="0"/>
              </a:rPr>
              <a:t>th</a:t>
            </a:r>
            <a:r>
              <a:rPr lang="en-US" sz="4400" dirty="0">
                <a:latin typeface="Comic Sans MS" panose="030F0702030302020204" pitchFamily="66" charset="0"/>
              </a:rPr>
              <a:t> September 2021</a:t>
            </a:r>
            <a:endParaRPr lang="en-GB" sz="4400" dirty="0">
              <a:latin typeface="Comic Sans MS" panose="030F0702030302020204" pitchFamily="66" charset="0"/>
            </a:endParaRPr>
          </a:p>
        </p:txBody>
      </p:sp>
      <p:sp>
        <p:nvSpPr>
          <p:cNvPr id="3" name="Subtitle 2">
            <a:extLst>
              <a:ext uri="{FF2B5EF4-FFF2-40B4-BE49-F238E27FC236}">
                <a16:creationId xmlns:a16="http://schemas.microsoft.com/office/drawing/2014/main" id="{788EAA05-D13D-4AF4-84FD-DEB147EE265C}"/>
              </a:ext>
            </a:extLst>
          </p:cNvPr>
          <p:cNvSpPr>
            <a:spLocks noGrp="1"/>
          </p:cNvSpPr>
          <p:nvPr>
            <p:ph type="subTitle" idx="1"/>
          </p:nvPr>
        </p:nvSpPr>
        <p:spPr>
          <a:xfrm>
            <a:off x="1507067" y="4050833"/>
            <a:ext cx="7766936" cy="1266602"/>
          </a:xfrm>
        </p:spPr>
        <p:txBody>
          <a:bodyPr>
            <a:noAutofit/>
          </a:bodyPr>
          <a:lstStyle/>
          <a:p>
            <a:pPr algn="l"/>
            <a:r>
              <a:rPr lang="en-US" sz="2100" dirty="0">
                <a:latin typeface="Comic Sans MS" panose="030F0702030302020204" pitchFamily="66" charset="0"/>
              </a:rPr>
              <a:t>LO: to write with purpose</a:t>
            </a:r>
          </a:p>
          <a:p>
            <a:pPr algn="l"/>
            <a:r>
              <a:rPr lang="en-US" sz="2100" dirty="0">
                <a:latin typeface="Comic Sans MS" panose="030F0702030302020204" pitchFamily="66" charset="0"/>
              </a:rPr>
              <a:t>	to spell correctly</a:t>
            </a:r>
          </a:p>
          <a:p>
            <a:pPr algn="l"/>
            <a:r>
              <a:rPr lang="en-US" sz="2100" dirty="0">
                <a:latin typeface="Comic Sans MS" panose="030F0702030302020204" pitchFamily="66" charset="0"/>
              </a:rPr>
              <a:t>C: Pandora’s Box</a:t>
            </a:r>
            <a:endParaRPr lang="en-GB" sz="2100" dirty="0">
              <a:latin typeface="Comic Sans MS" panose="030F0702030302020204" pitchFamily="66" charset="0"/>
            </a:endParaRPr>
          </a:p>
        </p:txBody>
      </p:sp>
    </p:spTree>
    <p:extLst>
      <p:ext uri="{BB962C8B-B14F-4D97-AF65-F5344CB8AC3E}">
        <p14:creationId xmlns:p14="http://schemas.microsoft.com/office/powerpoint/2010/main" val="33174905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70351-8751-412F-BAA3-828C0CFB1CA0}"/>
              </a:ext>
            </a:extLst>
          </p:cNvPr>
          <p:cNvSpPr>
            <a:spLocks noGrp="1"/>
          </p:cNvSpPr>
          <p:nvPr>
            <p:ph type="title"/>
          </p:nvPr>
        </p:nvSpPr>
        <p:spPr/>
        <p:txBody>
          <a:bodyPr>
            <a:normAutofit/>
          </a:bodyPr>
          <a:lstStyle/>
          <a:p>
            <a:r>
              <a:rPr lang="en-US" sz="5400" dirty="0">
                <a:latin typeface="Comic Sans MS" panose="030F0702030302020204" pitchFamily="66" charset="0"/>
              </a:rPr>
              <a:t>Starter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F0AA2369-F782-4A26-B8CC-590993092709}"/>
              </a:ext>
            </a:extLst>
          </p:cNvPr>
          <p:cNvSpPr>
            <a:spLocks noGrp="1"/>
          </p:cNvSpPr>
          <p:nvPr>
            <p:ph idx="1"/>
          </p:nvPr>
        </p:nvSpPr>
        <p:spPr/>
        <p:txBody>
          <a:bodyPr>
            <a:normAutofit/>
          </a:bodyPr>
          <a:lstStyle/>
          <a:p>
            <a:r>
              <a:rPr lang="en-US" sz="2100" dirty="0">
                <a:latin typeface="Comic Sans MS" panose="030F0702030302020204" pitchFamily="66" charset="0"/>
              </a:rPr>
              <a:t>Have you ever done something even though you were expressly told not to do it?</a:t>
            </a:r>
          </a:p>
          <a:p>
            <a:r>
              <a:rPr lang="en-US" sz="2100" dirty="0">
                <a:latin typeface="Comic Sans MS" panose="030F0702030302020204" pitchFamily="66" charset="0"/>
              </a:rPr>
              <a:t>Why did you choose to go ahead and do it?</a:t>
            </a:r>
          </a:p>
          <a:p>
            <a:r>
              <a:rPr lang="en-US" sz="2100" dirty="0">
                <a:latin typeface="Comic Sans MS" panose="030F0702030302020204" pitchFamily="66" charset="0"/>
              </a:rPr>
              <a:t>Were there any consequences?</a:t>
            </a:r>
          </a:p>
          <a:p>
            <a:r>
              <a:rPr lang="en-US" sz="2100" dirty="0">
                <a:latin typeface="Comic Sans MS" panose="030F0702030302020204" pitchFamily="66" charset="0"/>
              </a:rPr>
              <a:t>What where they?</a:t>
            </a:r>
          </a:p>
          <a:p>
            <a:r>
              <a:rPr lang="en-US" sz="2100" dirty="0">
                <a:latin typeface="Comic Sans MS" panose="030F0702030302020204" pitchFamily="66" charset="0"/>
              </a:rPr>
              <a:t>Did they have a short- or long-term impact?</a:t>
            </a:r>
            <a:endParaRPr lang="en-GB" sz="2100" dirty="0">
              <a:latin typeface="Comic Sans MS" panose="030F0702030302020204" pitchFamily="66" charset="0"/>
            </a:endParaRPr>
          </a:p>
        </p:txBody>
      </p:sp>
      <p:pic>
        <p:nvPicPr>
          <p:cNvPr id="1026" name="Picture 2" descr="Brain Strain With Dave &amp;amp; Mandy - Cartoon Brain Thinking Png , Free  Transparent Clipart - ClipartKey">
            <a:extLst>
              <a:ext uri="{FF2B5EF4-FFF2-40B4-BE49-F238E27FC236}">
                <a16:creationId xmlns:a16="http://schemas.microsoft.com/office/drawing/2014/main" id="{79EDD0B2-28FA-40F2-869B-A242B92E0252}"/>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8887883" y="4075043"/>
            <a:ext cx="3304117" cy="2782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89128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E84B1-4337-4794-AC26-564C42462223}"/>
              </a:ext>
            </a:extLst>
          </p:cNvPr>
          <p:cNvSpPr>
            <a:spLocks noGrp="1"/>
          </p:cNvSpPr>
          <p:nvPr>
            <p:ph type="title"/>
          </p:nvPr>
        </p:nvSpPr>
        <p:spPr/>
        <p:txBody>
          <a:bodyPr>
            <a:normAutofit/>
          </a:bodyPr>
          <a:lstStyle/>
          <a:p>
            <a:r>
              <a:rPr lang="en-US" sz="5400" dirty="0">
                <a:latin typeface="Comic Sans MS" panose="030F0702030302020204" pitchFamily="66" charset="0"/>
              </a:rPr>
              <a:t>Starter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C1C5705-0010-4BF1-8D2E-7E89282029E5}"/>
              </a:ext>
            </a:extLst>
          </p:cNvPr>
          <p:cNvSpPr>
            <a:spLocks noGrp="1"/>
          </p:cNvSpPr>
          <p:nvPr>
            <p:ph idx="1"/>
          </p:nvPr>
        </p:nvSpPr>
        <p:spPr/>
        <p:txBody>
          <a:bodyPr>
            <a:normAutofit/>
          </a:bodyPr>
          <a:lstStyle/>
          <a:p>
            <a:r>
              <a:rPr lang="en-US" sz="2100" dirty="0">
                <a:latin typeface="Comic Sans MS" panose="030F0702030302020204" pitchFamily="66" charset="0"/>
              </a:rPr>
              <a:t>A thought to consider: are you more likely to want to do something if you’ve been told you can’t?</a:t>
            </a:r>
          </a:p>
          <a:p>
            <a:r>
              <a:rPr lang="en-US" sz="2100" dirty="0">
                <a:latin typeface="Comic Sans MS" panose="030F0702030302020204" pitchFamily="66" charset="0"/>
              </a:rPr>
              <a:t>Why is that?</a:t>
            </a:r>
          </a:p>
        </p:txBody>
      </p:sp>
      <p:pic>
        <p:nvPicPr>
          <p:cNvPr id="4" name="Picture 2" descr="Brain Strain With Dave &amp;amp; Mandy - Cartoon Brain Thinking Png , Free  Transparent Clipart - ClipartKey">
            <a:extLst>
              <a:ext uri="{FF2B5EF4-FFF2-40B4-BE49-F238E27FC236}">
                <a16:creationId xmlns:a16="http://schemas.microsoft.com/office/drawing/2014/main" id="{A9718988-491E-4DE9-857D-25FD34AED807}"/>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8887883" y="4075043"/>
            <a:ext cx="3304117" cy="2782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68938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0A493-7D4F-40B5-9262-578B735C8E13}"/>
              </a:ext>
            </a:extLst>
          </p:cNvPr>
          <p:cNvSpPr>
            <a:spLocks noGrp="1"/>
          </p:cNvSpPr>
          <p:nvPr>
            <p:ph type="title"/>
          </p:nvPr>
        </p:nvSpPr>
        <p:spPr>
          <a:xfrm>
            <a:off x="279768" y="202096"/>
            <a:ext cx="8596668" cy="1320800"/>
          </a:xfrm>
        </p:spPr>
        <p:txBody>
          <a:bodyPr>
            <a:normAutofit/>
          </a:bodyPr>
          <a:lstStyle/>
          <a:p>
            <a:r>
              <a:rPr lang="en-US" sz="5400" dirty="0">
                <a:latin typeface="Comic Sans MS" panose="030F0702030302020204" pitchFamily="66" charset="0"/>
              </a:rPr>
              <a:t>Pandora’s Box</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ABA470E4-7164-46C0-B52F-8A42D0258796}"/>
              </a:ext>
            </a:extLst>
          </p:cNvPr>
          <p:cNvSpPr>
            <a:spLocks noGrp="1"/>
          </p:cNvSpPr>
          <p:nvPr>
            <p:ph idx="1"/>
          </p:nvPr>
        </p:nvSpPr>
        <p:spPr>
          <a:xfrm>
            <a:off x="397564" y="1103243"/>
            <a:ext cx="9640957" cy="5239027"/>
          </a:xfrm>
        </p:spPr>
        <p:txBody>
          <a:bodyPr>
            <a:noAutofit/>
          </a:bodyPr>
          <a:lstStyle/>
          <a:p>
            <a:pPr marL="0" indent="0">
              <a:buNone/>
            </a:pPr>
            <a:r>
              <a:rPr lang="en-GB" sz="1700" dirty="0">
                <a:latin typeface="Comic Sans MS" panose="030F0702030302020204" pitchFamily="66" charset="0"/>
              </a:rPr>
              <a:t>When the world was first created, people were content with no troubles or concerns. It was idyllic. The people of Earth had been moulded out of clay by the giant Prometheus and the King of the Gods, Zeus, breathed life into them. Prometheus was the teacher of mankind and the most important lesson he imparted was that man must always respect the gods.</a:t>
            </a:r>
          </a:p>
          <a:p>
            <a:pPr marL="0" indent="0">
              <a:buNone/>
            </a:pPr>
            <a:r>
              <a:rPr lang="en-GB" sz="1700" dirty="0">
                <a:latin typeface="Comic Sans MS" panose="030F0702030302020204" pitchFamily="66" charset="0"/>
              </a:rPr>
              <a:t>The Earth was harmonious until one day when Prometheus tricked Zeus. Zeus was so enraged at being duped that in revenge he extinguished every heat source on Earth leaving mankind both cold and hungry. With no fire, Zeus’ special gift, humans truly suffered, shivering in the dark and eating raw meat.</a:t>
            </a:r>
          </a:p>
          <a:p>
            <a:pPr marL="0" indent="0">
              <a:buNone/>
            </a:pPr>
            <a:r>
              <a:rPr lang="en-GB" sz="1700" dirty="0">
                <a:latin typeface="Comic Sans MS" panose="030F0702030302020204" pitchFamily="66" charset="0"/>
              </a:rPr>
              <a:t>Prometheus was deeply troubled and upset by the way his creation struggled every day and so, furtively, crept up to Mount Olympus and broke off a blazing beam of the sun for his people. This would allow man to cook again, keep warm and make metal tools to cultivate the land.</a:t>
            </a:r>
          </a:p>
          <a:p>
            <a:pPr marL="0" indent="0">
              <a:buNone/>
            </a:pPr>
            <a:r>
              <a:rPr lang="en-GB" sz="1700" dirty="0">
                <a:latin typeface="Comic Sans MS" panose="030F0702030302020204" pitchFamily="66" charset="0"/>
              </a:rPr>
              <a:t>To Zeus, this was the final straw and, enraged, he shackled Prometheus to a rock with unbreakable chains and ordered a vulture to claw and rip at his liver. Because the giant was immortal, Prometheus’ liver regrew every night and he endured continual pain with the vulture returning at the crack of dawn every day.</a:t>
            </a:r>
          </a:p>
          <a:p>
            <a:pPr marL="0" indent="0">
              <a:buNone/>
            </a:pPr>
            <a:r>
              <a:rPr lang="en-GB" sz="1700" dirty="0">
                <a:latin typeface="Comic Sans MS" panose="030F0702030302020204" pitchFamily="66" charset="0"/>
              </a:rPr>
              <a:t>But Zeus had not finished there. He punished mankind too for accepting the Gift of Fire from Prometheus. He asked the God </a:t>
            </a:r>
            <a:r>
              <a:rPr lang="en-GB" sz="1700" dirty="0" err="1">
                <a:latin typeface="Comic Sans MS" panose="030F0702030302020204" pitchFamily="66" charset="0"/>
              </a:rPr>
              <a:t>Hephaestos</a:t>
            </a:r>
            <a:r>
              <a:rPr lang="en-GB" sz="1700" dirty="0">
                <a:latin typeface="Comic Sans MS" panose="030F0702030302020204" pitchFamily="66" charset="0"/>
              </a:rPr>
              <a:t>, the blacksmith, to forge a beautiful woman into which the King of the Gods breathed life. Her name was Pandora - the most inquisitive woman ever.</a:t>
            </a:r>
          </a:p>
        </p:txBody>
      </p:sp>
    </p:spTree>
    <p:extLst>
      <p:ext uri="{BB962C8B-B14F-4D97-AF65-F5344CB8AC3E}">
        <p14:creationId xmlns:p14="http://schemas.microsoft.com/office/powerpoint/2010/main" val="1371208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7F957-4697-4906-A4F9-D2538AD2784C}"/>
              </a:ext>
            </a:extLst>
          </p:cNvPr>
          <p:cNvSpPr>
            <a:spLocks noGrp="1"/>
          </p:cNvSpPr>
          <p:nvPr>
            <p:ph type="title"/>
          </p:nvPr>
        </p:nvSpPr>
        <p:spPr>
          <a:xfrm>
            <a:off x="160499" y="156238"/>
            <a:ext cx="8596668" cy="1320800"/>
          </a:xfrm>
        </p:spPr>
        <p:txBody>
          <a:bodyPr>
            <a:normAutofit/>
          </a:bodyPr>
          <a:lstStyle/>
          <a:p>
            <a:r>
              <a:rPr lang="en-US" sz="5400" dirty="0">
                <a:latin typeface="Comic Sans MS" panose="030F0702030302020204" pitchFamily="66" charset="0"/>
              </a:rPr>
              <a:t>Pandora’s Box</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83EE0278-3F16-42BE-98A8-866876CD824A}"/>
              </a:ext>
            </a:extLst>
          </p:cNvPr>
          <p:cNvSpPr>
            <a:spLocks noGrp="1"/>
          </p:cNvSpPr>
          <p:nvPr>
            <p:ph idx="1"/>
          </p:nvPr>
        </p:nvSpPr>
        <p:spPr>
          <a:xfrm>
            <a:off x="478550" y="1011535"/>
            <a:ext cx="9689180" cy="3880773"/>
          </a:xfrm>
        </p:spPr>
        <p:txBody>
          <a:bodyPr>
            <a:noAutofit/>
          </a:bodyPr>
          <a:lstStyle/>
          <a:p>
            <a:pPr marL="0" indent="0">
              <a:buNone/>
            </a:pPr>
            <a:r>
              <a:rPr lang="en-GB" sz="1600" dirty="0">
                <a:latin typeface="Comic Sans MS" panose="030F0702030302020204" pitchFamily="66" charset="0"/>
              </a:rPr>
              <a:t>“What’s this? Why’s that? Who’s this? How do you …..?” On and on and on she went - her curiosity knew no bounds.</a:t>
            </a:r>
          </a:p>
          <a:p>
            <a:pPr marL="0" indent="0">
              <a:buNone/>
            </a:pPr>
            <a:r>
              <a:rPr lang="en-GB" sz="1600" dirty="0">
                <a:latin typeface="Comic Sans MS" panose="030F0702030302020204" pitchFamily="66" charset="0"/>
              </a:rPr>
              <a:t>She was sent to Earth and to Prometheus’ brother, Epimetheus. With Pandora, Zeus gave her a beautiful locked pithos, a jar, which she was expressly asked not to open.</a:t>
            </a:r>
          </a:p>
          <a:p>
            <a:pPr marL="0" indent="0">
              <a:buNone/>
            </a:pPr>
            <a:r>
              <a:rPr lang="en-GB" sz="1600" dirty="0">
                <a:latin typeface="Comic Sans MS" panose="030F0702030302020204" pitchFamily="66" charset="0"/>
              </a:rPr>
              <a:t>“Take this box and keep it safe. Be warned, you must NEVER open it otherwise grievous things will occur.”</a:t>
            </a:r>
          </a:p>
          <a:p>
            <a:pPr marL="0" indent="0">
              <a:buNone/>
            </a:pPr>
            <a:r>
              <a:rPr lang="en-GB" sz="1600" dirty="0">
                <a:latin typeface="Comic Sans MS" panose="030F0702030302020204" pitchFamily="66" charset="0"/>
              </a:rPr>
              <a:t>Pandora’s eyes twinkled and her fingers twitched. Prometheus had forewarned his brother never to accept anything from Zeus. However, the day when Pandora knocked on Epimetheus’ door and he opened it, his brother’s words floated from his mind. Captivated by her beauty, he asked her name.</a:t>
            </a:r>
          </a:p>
          <a:p>
            <a:pPr marL="0" indent="0">
              <a:buNone/>
            </a:pPr>
            <a:r>
              <a:rPr lang="en-GB" sz="1600" dirty="0">
                <a:latin typeface="Comic Sans MS" panose="030F0702030302020204" pitchFamily="66" charset="0"/>
              </a:rPr>
              <a:t>“My name is Pandora,” she replied. “The God Zeus has sent me here to look after you. I bring a beautiful box too.”</a:t>
            </a:r>
          </a:p>
          <a:p>
            <a:pPr marL="0" indent="0">
              <a:buNone/>
            </a:pPr>
            <a:r>
              <a:rPr lang="en-GB" sz="1600" dirty="0">
                <a:latin typeface="Comic Sans MS" panose="030F0702030302020204" pitchFamily="66" charset="0"/>
              </a:rPr>
              <a:t>Fearful of Zeus and allured by her ways, Epimetheus married Pandora. This he would deeply regret as her outer beauty did not replicate within her. He soon learnt that his wife was vain and self-centred. She would constantly berate, annoy and tease her husband. She was demanding, bossy and so, so curious. And every day she would pester her husband to open the locked jar.</a:t>
            </a:r>
          </a:p>
          <a:p>
            <a:pPr marL="0" indent="0">
              <a:buNone/>
            </a:pPr>
            <a:r>
              <a:rPr lang="en-GB" sz="1600" dirty="0">
                <a:latin typeface="Comic Sans MS" panose="030F0702030302020204" pitchFamily="66" charset="0"/>
              </a:rPr>
              <a:t>“No Pandora! It is forbidden.”</a:t>
            </a:r>
          </a:p>
          <a:p>
            <a:pPr marL="0" indent="0">
              <a:buNone/>
            </a:pPr>
            <a:r>
              <a:rPr lang="en-GB" sz="1600" dirty="0">
                <a:latin typeface="Comic Sans MS" panose="030F0702030302020204" pitchFamily="66" charset="0"/>
              </a:rPr>
              <a:t>“What’s the point in having a beautiful jar full of wonderful things if you can’t appreciate what’s inside?” Pandora sulked. Epimetheus went as white as a sheet. Her husband’s stubbornness made Pandora even more determined, so convinced was she that the jar contained a bountiful treasure of jewels.</a:t>
            </a:r>
          </a:p>
        </p:txBody>
      </p:sp>
    </p:spTree>
    <p:extLst>
      <p:ext uri="{BB962C8B-B14F-4D97-AF65-F5344CB8AC3E}">
        <p14:creationId xmlns:p14="http://schemas.microsoft.com/office/powerpoint/2010/main" val="3166898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85D86-2EE5-4253-B01C-587E02303D5C}"/>
              </a:ext>
            </a:extLst>
          </p:cNvPr>
          <p:cNvSpPr>
            <a:spLocks noGrp="1"/>
          </p:cNvSpPr>
          <p:nvPr>
            <p:ph type="title"/>
          </p:nvPr>
        </p:nvSpPr>
        <p:spPr>
          <a:xfrm>
            <a:off x="160500" y="167813"/>
            <a:ext cx="8596668" cy="1320800"/>
          </a:xfrm>
        </p:spPr>
        <p:txBody>
          <a:bodyPr>
            <a:normAutofit/>
          </a:bodyPr>
          <a:lstStyle/>
          <a:p>
            <a:r>
              <a:rPr lang="en-US" sz="5400" dirty="0">
                <a:latin typeface="Comic Sans MS" panose="030F0702030302020204" pitchFamily="66" charset="0"/>
              </a:rPr>
              <a:t>Pandora’s Box</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8656CF30-C7F8-446E-B9E7-921D4494E0D4}"/>
              </a:ext>
            </a:extLst>
          </p:cNvPr>
          <p:cNvSpPr>
            <a:spLocks noGrp="1"/>
          </p:cNvSpPr>
          <p:nvPr>
            <p:ph idx="1"/>
          </p:nvPr>
        </p:nvSpPr>
        <p:spPr>
          <a:xfrm>
            <a:off x="418916" y="1319647"/>
            <a:ext cx="9758753" cy="3880773"/>
          </a:xfrm>
        </p:spPr>
        <p:txBody>
          <a:bodyPr>
            <a:noAutofit/>
          </a:bodyPr>
          <a:lstStyle/>
          <a:p>
            <a:pPr marL="0" indent="0">
              <a:buNone/>
            </a:pPr>
            <a:r>
              <a:rPr lang="en-GB" sz="1700" dirty="0">
                <a:latin typeface="Comic Sans MS" panose="030F0702030302020204" pitchFamily="66" charset="0"/>
              </a:rPr>
              <a:t>Every day, she would gently stroke the jar and play around with the lock. She was convinced she could hear little voices inside calling, “Set us free! Set us free!”</a:t>
            </a:r>
          </a:p>
          <a:p>
            <a:pPr marL="0" indent="0">
              <a:buNone/>
            </a:pPr>
            <a:r>
              <a:rPr lang="en-GB" sz="1700" dirty="0">
                <a:latin typeface="Comic Sans MS" panose="030F0702030302020204" pitchFamily="66" charset="0"/>
              </a:rPr>
              <a:t>One day, as Epimetheus slept, curiosity finally got the better of Pandora.</a:t>
            </a:r>
          </a:p>
          <a:p>
            <a:pPr marL="0" indent="0">
              <a:buNone/>
            </a:pPr>
            <a:r>
              <a:rPr lang="en-GB" sz="1700" dirty="0">
                <a:latin typeface="Comic Sans MS" panose="030F0702030302020204" pitchFamily="66" charset="0"/>
              </a:rPr>
              <a:t>She would open it.</a:t>
            </a:r>
          </a:p>
          <a:p>
            <a:pPr marL="0" indent="0">
              <a:buNone/>
            </a:pPr>
            <a:r>
              <a:rPr lang="en-GB" sz="1700" dirty="0">
                <a:latin typeface="Comic Sans MS" panose="030F0702030302020204" pitchFamily="66" charset="0"/>
              </a:rPr>
              <a:t>“Just one little peek won’t harm anybody,” she convinced herself.</a:t>
            </a:r>
          </a:p>
          <a:p>
            <a:pPr marL="0" indent="0">
              <a:buNone/>
            </a:pPr>
            <a:r>
              <a:rPr lang="en-GB" sz="1700" dirty="0">
                <a:latin typeface="Comic Sans MS" panose="030F0702030302020204" pitchFamily="66" charset="0"/>
              </a:rPr>
              <a:t>Hardly able to breathe, heart beating with excitement, Pandora broke the lock and slowly lifted the lid. Before she could peek inside, there was a terrible wailing noise from within. Jumping back in terror, Pandora watched with horror as, out of the box streamed all sorts of horrendous creatures which buzzed and hissed and moaned.</a:t>
            </a:r>
          </a:p>
          <a:p>
            <a:pPr marL="0" indent="0">
              <a:buNone/>
            </a:pPr>
            <a:r>
              <a:rPr lang="en-GB" sz="1700" dirty="0">
                <a:latin typeface="Comic Sans MS" panose="030F0702030302020204" pitchFamily="66" charset="0"/>
              </a:rPr>
              <a:t>Hate, greed, envy, anger, jealousy, cruelty, hunger, poverty, pain, sickness.</a:t>
            </a:r>
          </a:p>
          <a:p>
            <a:pPr marL="0" indent="0">
              <a:buNone/>
            </a:pPr>
            <a:r>
              <a:rPr lang="en-GB" sz="1700" dirty="0">
                <a:latin typeface="Comic Sans MS" panose="030F0702030302020204" pitchFamily="66" charset="0"/>
              </a:rPr>
              <a:t>Pandora desperately tried to slam the lid down but to no avail. The creatures spread and flew everywhere, stinging and pricking humankind forever more.</a:t>
            </a:r>
          </a:p>
          <a:p>
            <a:pPr marL="0" indent="0">
              <a:buNone/>
            </a:pPr>
            <a:r>
              <a:rPr lang="en-GB" sz="1700" dirty="0">
                <a:latin typeface="Comic Sans MS" panose="030F0702030302020204" pitchFamily="66" charset="0"/>
              </a:rPr>
              <a:t>But as the last destructive creature left the box, a dismayed Pandora noticed a tiny flicker of light from within which fluttered and flew upwards and away.</a:t>
            </a:r>
          </a:p>
          <a:p>
            <a:pPr marL="0" indent="0">
              <a:buNone/>
            </a:pPr>
            <a:r>
              <a:rPr lang="en-GB" sz="1700" dirty="0">
                <a:latin typeface="Comic Sans MS" panose="030F0702030302020204" pitchFamily="66" charset="0"/>
              </a:rPr>
              <a:t>HOPE.</a:t>
            </a:r>
          </a:p>
        </p:txBody>
      </p:sp>
    </p:spTree>
    <p:extLst>
      <p:ext uri="{BB962C8B-B14F-4D97-AF65-F5344CB8AC3E}">
        <p14:creationId xmlns:p14="http://schemas.microsoft.com/office/powerpoint/2010/main" val="166837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4329A-B24C-4C17-B136-388F2325C35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C335F2B-8542-478B-8586-778CA658721C}"/>
              </a:ext>
            </a:extLst>
          </p:cNvPr>
          <p:cNvSpPr>
            <a:spLocks noGrp="1"/>
          </p:cNvSpPr>
          <p:nvPr>
            <p:ph idx="1"/>
          </p:nvPr>
        </p:nvSpPr>
        <p:spPr/>
        <p:txBody>
          <a:bodyPr>
            <a:normAutofit/>
          </a:bodyPr>
          <a:lstStyle/>
          <a:p>
            <a:r>
              <a:rPr lang="en-US" sz="2100" dirty="0">
                <a:latin typeface="Comic Sans MS" panose="030F0702030302020204" pitchFamily="66" charset="0"/>
              </a:rPr>
              <a:t>What type of story do you think this is?</a:t>
            </a:r>
          </a:p>
          <a:p>
            <a:endParaRPr lang="en-US" sz="2100" dirty="0">
              <a:latin typeface="Comic Sans MS" panose="030F0702030302020204" pitchFamily="66" charset="0"/>
            </a:endParaRPr>
          </a:p>
          <a:p>
            <a:r>
              <a:rPr lang="en-US" sz="2100" dirty="0">
                <a:latin typeface="Comic Sans MS" panose="030F0702030302020204" pitchFamily="66" charset="0"/>
              </a:rPr>
              <a:t>Can you explain why?</a:t>
            </a:r>
            <a:endParaRPr lang="en-GB" sz="2100" dirty="0">
              <a:latin typeface="Comic Sans MS" panose="030F0702030302020204" pitchFamily="66" charset="0"/>
            </a:endParaRPr>
          </a:p>
        </p:txBody>
      </p:sp>
      <p:pic>
        <p:nvPicPr>
          <p:cNvPr id="4" name="Picture 2" descr="Brain Strain With Dave &amp;amp; Mandy - Cartoon Brain Thinking Png , Free  Transparent Clipart - ClipartKey">
            <a:extLst>
              <a:ext uri="{FF2B5EF4-FFF2-40B4-BE49-F238E27FC236}">
                <a16:creationId xmlns:a16="http://schemas.microsoft.com/office/drawing/2014/main" id="{9848D2C9-A8B2-421D-8A29-AE882C55D47E}"/>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8887883" y="4075043"/>
            <a:ext cx="3304117" cy="2782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92057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2EA0F-6327-4B50-BD6D-F689B31735E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87926C3-3290-446E-95AB-6C2529797D0A}"/>
              </a:ext>
            </a:extLst>
          </p:cNvPr>
          <p:cNvSpPr>
            <a:spLocks noGrp="1"/>
          </p:cNvSpPr>
          <p:nvPr>
            <p:ph idx="1"/>
          </p:nvPr>
        </p:nvSpPr>
        <p:spPr/>
        <p:txBody>
          <a:bodyPr>
            <a:normAutofit/>
          </a:bodyPr>
          <a:lstStyle/>
          <a:p>
            <a:r>
              <a:rPr lang="en-US" sz="2100" dirty="0">
                <a:latin typeface="Comic Sans MS" panose="030F0702030302020204" pitchFamily="66" charset="0"/>
              </a:rPr>
              <a:t>This story is a ‘myth.’</a:t>
            </a:r>
          </a:p>
          <a:p>
            <a:endParaRPr lang="en-US" sz="2100" dirty="0">
              <a:latin typeface="Comic Sans MS" panose="030F0702030302020204" pitchFamily="66" charset="0"/>
            </a:endParaRPr>
          </a:p>
          <a:p>
            <a:r>
              <a:rPr lang="en-US" sz="2100" dirty="0">
                <a:latin typeface="Comic Sans MS" panose="030F0702030302020204" pitchFamily="66" charset="0"/>
              </a:rPr>
              <a:t>Do you know what a myth is?</a:t>
            </a:r>
            <a:endParaRPr lang="en-GB" sz="2100" dirty="0">
              <a:latin typeface="Comic Sans MS" panose="030F0702030302020204" pitchFamily="66" charset="0"/>
            </a:endParaRPr>
          </a:p>
        </p:txBody>
      </p:sp>
      <p:pic>
        <p:nvPicPr>
          <p:cNvPr id="2050" name="Picture 2" descr="Teachers Pet - FREE Classroom Display Resources for Early Years (EYFS), Key  Stage 1 (KS1) and Key Stage 2 (KS2) | Greek myths stories, Traditional  tales, Myths">
            <a:extLst>
              <a:ext uri="{FF2B5EF4-FFF2-40B4-BE49-F238E27FC236}">
                <a16:creationId xmlns:a16="http://schemas.microsoft.com/office/drawing/2014/main" id="{6B720B81-7185-414B-8562-3F72D2A914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9579" y="2047461"/>
            <a:ext cx="6695296" cy="4737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70049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7B7FA3-FF0F-4707-9EB7-D34058B243AA}"/>
              </a:ext>
            </a:extLst>
          </p:cNvPr>
          <p:cNvSpPr>
            <a:spLocks noGrp="1"/>
          </p:cNvSpPr>
          <p:nvPr>
            <p:ph idx="1"/>
          </p:nvPr>
        </p:nvSpPr>
        <p:spPr>
          <a:xfrm>
            <a:off x="677333" y="2795038"/>
            <a:ext cx="8596668" cy="3880773"/>
          </a:xfrm>
        </p:spPr>
        <p:txBody>
          <a:bodyPr>
            <a:normAutofit/>
          </a:bodyPr>
          <a:lstStyle/>
          <a:p>
            <a:r>
              <a:rPr lang="en-US" sz="2100" dirty="0">
                <a:latin typeface="Comic Sans MS" panose="030F0702030302020204" pitchFamily="66" charset="0"/>
              </a:rPr>
              <a:t>A ‘myth’ is a traditional, ancient story that is fictional.</a:t>
            </a:r>
          </a:p>
          <a:p>
            <a:r>
              <a:rPr lang="en-US" sz="2100" dirty="0">
                <a:latin typeface="Comic Sans MS" panose="030F0702030302020204" pitchFamily="66" charset="0"/>
              </a:rPr>
              <a:t>Myths were often written to explain natural phenomena and quite often involved gods and fantasy creatures.</a:t>
            </a:r>
          </a:p>
          <a:p>
            <a:r>
              <a:rPr lang="en-US" sz="2100" dirty="0">
                <a:latin typeface="Comic Sans MS" panose="030F0702030302020204" pitchFamily="66" charset="0"/>
              </a:rPr>
              <a:t>In Greek, the word ‘mythos’ means story.</a:t>
            </a:r>
          </a:p>
          <a:p>
            <a:r>
              <a:rPr lang="en-US" sz="2100" dirty="0">
                <a:latin typeface="Comic Sans MS" panose="030F0702030302020204" pitchFamily="66" charset="0"/>
              </a:rPr>
              <a:t>There are myths from every culture in the world, but the best-known ones are from Ancient Greece, Rome or from the Norse people of Northern Europe.</a:t>
            </a:r>
            <a:endParaRPr lang="en-GB" sz="2100" dirty="0">
              <a:latin typeface="Comic Sans MS" panose="030F0702030302020204" pitchFamily="66" charset="0"/>
            </a:endParaRPr>
          </a:p>
        </p:txBody>
      </p:sp>
      <p:pic>
        <p:nvPicPr>
          <p:cNvPr id="5122" name="Picture 2" descr="Myth Text Rubber Seal Stamp Watermark. Tag Inside Rounded Rectangular..  Stock Photo, Picture And Royalty Free Image. Image 65896700.">
            <a:extLst>
              <a:ext uri="{FF2B5EF4-FFF2-40B4-BE49-F238E27FC236}">
                <a16:creationId xmlns:a16="http://schemas.microsoft.com/office/drawing/2014/main" id="{6ED796B9-E95C-4D89-8A31-A4E3950DE30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884" b="17746"/>
          <a:stretch/>
        </p:blipFill>
        <p:spPr bwMode="auto">
          <a:xfrm>
            <a:off x="1742137" y="225743"/>
            <a:ext cx="6467061" cy="1934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5233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120000-C77F-4140-8436-A01B855483A8}"/>
              </a:ext>
            </a:extLst>
          </p:cNvPr>
          <p:cNvSpPr>
            <a:spLocks noGrp="1"/>
          </p:cNvSpPr>
          <p:nvPr>
            <p:ph idx="1"/>
          </p:nvPr>
        </p:nvSpPr>
        <p:spPr>
          <a:xfrm>
            <a:off x="677333" y="2518398"/>
            <a:ext cx="8596668" cy="3880773"/>
          </a:xfrm>
        </p:spPr>
        <p:txBody>
          <a:bodyPr>
            <a:normAutofit/>
          </a:bodyPr>
          <a:lstStyle/>
          <a:p>
            <a:r>
              <a:rPr lang="en-US" sz="2100" dirty="0">
                <a:latin typeface="Comic Sans MS" panose="030F0702030302020204" pitchFamily="66" charset="0"/>
              </a:rPr>
              <a:t>Myths usually have heroes or heroines who are gods or people with amazing strength or super powers.</a:t>
            </a:r>
          </a:p>
          <a:p>
            <a:r>
              <a:rPr lang="en-US" sz="2100" dirty="0">
                <a:latin typeface="Comic Sans MS" panose="030F0702030302020204" pitchFamily="66" charset="0"/>
              </a:rPr>
              <a:t>The hero or heroine often has to go on a journey to outwit or do battle with a frightening beast or monster.</a:t>
            </a:r>
          </a:p>
          <a:p>
            <a:r>
              <a:rPr lang="en-US" sz="2100" dirty="0">
                <a:latin typeface="Comic Sans MS" panose="030F0702030302020204" pitchFamily="66" charset="0"/>
              </a:rPr>
              <a:t>Gods and monsters are the two main ingredients of many myths.</a:t>
            </a:r>
          </a:p>
          <a:p>
            <a:r>
              <a:rPr lang="en-US" sz="2100" dirty="0">
                <a:latin typeface="Comic Sans MS" panose="030F0702030302020204" pitchFamily="66" charset="0"/>
              </a:rPr>
              <a:t>Some myths try to explain how the universe of natural world was created.</a:t>
            </a:r>
          </a:p>
          <a:p>
            <a:r>
              <a:rPr lang="en-US" sz="2100" dirty="0">
                <a:latin typeface="Comic Sans MS" panose="030F0702030302020204" pitchFamily="66" charset="0"/>
              </a:rPr>
              <a:t>These are called ‘creation myths’ or ‘nature myths.’</a:t>
            </a:r>
            <a:endParaRPr lang="en-GB" sz="2100" dirty="0">
              <a:latin typeface="Comic Sans MS" panose="030F0702030302020204" pitchFamily="66" charset="0"/>
            </a:endParaRPr>
          </a:p>
        </p:txBody>
      </p:sp>
      <p:pic>
        <p:nvPicPr>
          <p:cNvPr id="4" name="Picture 2" descr="Myth Text Rubber Seal Stamp Watermark. Tag Inside Rounded Rectangular..  Stock Photo, Picture And Royalty Free Image. Image 65896700.">
            <a:extLst>
              <a:ext uri="{FF2B5EF4-FFF2-40B4-BE49-F238E27FC236}">
                <a16:creationId xmlns:a16="http://schemas.microsoft.com/office/drawing/2014/main" id="{B5C912B6-A09B-4CBD-A6C3-D4F585AB7B6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884" b="17746"/>
          <a:stretch/>
        </p:blipFill>
        <p:spPr bwMode="auto">
          <a:xfrm>
            <a:off x="1742137" y="225743"/>
            <a:ext cx="6467061" cy="1934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4941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03131B-5FAF-46FA-B732-8A9488FD8162}"/>
              </a:ext>
            </a:extLst>
          </p:cNvPr>
          <p:cNvSpPr>
            <a:spLocks noGrp="1"/>
          </p:cNvSpPr>
          <p:nvPr>
            <p:ph idx="1"/>
          </p:nvPr>
        </p:nvSpPr>
        <p:spPr>
          <a:xfrm>
            <a:off x="677334" y="3707296"/>
            <a:ext cx="8596668" cy="2541104"/>
          </a:xfrm>
        </p:spPr>
        <p:txBody>
          <a:bodyPr>
            <a:normAutofit/>
          </a:bodyPr>
          <a:lstStyle/>
          <a:p>
            <a:r>
              <a:rPr lang="en-US" sz="2100" dirty="0">
                <a:latin typeface="Comic Sans MS" panose="030F0702030302020204" pitchFamily="66" charset="0"/>
              </a:rPr>
              <a:t>How do you know that Pandora’s box is a myth?</a:t>
            </a:r>
          </a:p>
          <a:p>
            <a:endParaRPr lang="en-US" sz="2100" dirty="0">
              <a:latin typeface="Comic Sans MS" panose="030F0702030302020204" pitchFamily="66" charset="0"/>
            </a:endParaRPr>
          </a:p>
          <a:p>
            <a:r>
              <a:rPr lang="en-US" sz="2100" dirty="0">
                <a:latin typeface="Comic Sans MS" panose="030F0702030302020204" pitchFamily="66" charset="0"/>
              </a:rPr>
              <a:t>What are the features of myths? </a:t>
            </a:r>
          </a:p>
          <a:p>
            <a:endParaRPr lang="en-US" sz="2100" dirty="0">
              <a:latin typeface="Comic Sans MS" panose="030F0702030302020204" pitchFamily="66" charset="0"/>
            </a:endParaRPr>
          </a:p>
          <a:p>
            <a:r>
              <a:rPr lang="en-US" sz="2100" dirty="0">
                <a:latin typeface="Comic Sans MS" panose="030F0702030302020204" pitchFamily="66" charset="0"/>
              </a:rPr>
              <a:t>Create a bubble map of your ideas.</a:t>
            </a:r>
            <a:endParaRPr lang="en-GB" sz="2100" dirty="0">
              <a:latin typeface="Comic Sans MS" panose="030F0702030302020204" pitchFamily="66" charset="0"/>
            </a:endParaRPr>
          </a:p>
        </p:txBody>
      </p:sp>
      <p:pic>
        <p:nvPicPr>
          <p:cNvPr id="4" name="Picture 2" descr="Brain Strain With Dave &amp;amp; Mandy - Cartoon Brain Thinking Png , Free  Transparent Clipart - ClipartKey">
            <a:extLst>
              <a:ext uri="{FF2B5EF4-FFF2-40B4-BE49-F238E27FC236}">
                <a16:creationId xmlns:a16="http://schemas.microsoft.com/office/drawing/2014/main" id="{D3357C1E-92E4-45EF-B00C-CF5851AAFE2C}"/>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3323609" y="168965"/>
            <a:ext cx="3304117" cy="2782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01490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54B55-0F8F-4EDA-89BD-46BAA7186AD8}"/>
              </a:ext>
            </a:extLst>
          </p:cNvPr>
          <p:cNvSpPr>
            <a:spLocks noGrp="1"/>
          </p:cNvSpPr>
          <p:nvPr>
            <p:ph type="title"/>
          </p:nvPr>
        </p:nvSpPr>
        <p:spPr/>
        <p:txBody>
          <a:bodyPr>
            <a:noAutofit/>
          </a:bodyPr>
          <a:lstStyle/>
          <a:p>
            <a:r>
              <a:rPr lang="en-US" sz="5400" dirty="0">
                <a:latin typeface="Comic Sans MS" panose="030F0702030302020204" pitchFamily="66" charset="0"/>
              </a:rPr>
              <a:t>There are three main purposes of Greek myths:</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E81A28E-9C7B-4419-B245-7E265D5E4CE4}"/>
              </a:ext>
            </a:extLst>
          </p:cNvPr>
          <p:cNvSpPr>
            <a:spLocks noGrp="1"/>
          </p:cNvSpPr>
          <p:nvPr>
            <p:ph idx="1"/>
          </p:nvPr>
        </p:nvSpPr>
        <p:spPr>
          <a:xfrm>
            <a:off x="677334" y="2667484"/>
            <a:ext cx="8596668" cy="3880773"/>
          </a:xfrm>
        </p:spPr>
        <p:txBody>
          <a:bodyPr>
            <a:normAutofit/>
          </a:bodyPr>
          <a:lstStyle/>
          <a:p>
            <a:r>
              <a:rPr lang="en-US" sz="2100" dirty="0">
                <a:latin typeface="Comic Sans MS" panose="030F0702030302020204" pitchFamily="66" charset="0"/>
              </a:rPr>
              <a:t>1. To help the Ancient Greeks understand the world in which they lived – to explain things (such as the weather or seasons) that they had no other explanation for.</a:t>
            </a:r>
          </a:p>
          <a:p>
            <a:r>
              <a:rPr lang="en-US" sz="2100" dirty="0">
                <a:latin typeface="Comic Sans MS" panose="030F0702030302020204" pitchFamily="66" charset="0"/>
              </a:rPr>
              <a:t>2. To teach the Ancient Greeks how to behave and about consequences of actions – a moralistic purpose.</a:t>
            </a:r>
          </a:p>
          <a:p>
            <a:r>
              <a:rPr lang="en-US" sz="2100" dirty="0">
                <a:latin typeface="Comic Sans MS" panose="030F0702030302020204" pitchFamily="66" charset="0"/>
              </a:rPr>
              <a:t>3. To give the Ancient Greeks stories about the gods and goddesses that formed their religion.</a:t>
            </a:r>
          </a:p>
          <a:p>
            <a:endParaRPr lang="en-US" sz="2100" dirty="0">
              <a:latin typeface="Comic Sans MS" panose="030F0702030302020204" pitchFamily="66" charset="0"/>
            </a:endParaRPr>
          </a:p>
          <a:p>
            <a:r>
              <a:rPr lang="en-US" sz="2100" i="1" dirty="0">
                <a:latin typeface="Comic Sans MS" panose="030F0702030302020204" pitchFamily="66" charset="0"/>
              </a:rPr>
              <a:t>Which purpose would this myth have served for the Ancient Greeks?</a:t>
            </a:r>
            <a:endParaRPr lang="en-GB" sz="2100" i="1" dirty="0">
              <a:latin typeface="Comic Sans MS" panose="030F0702030302020204" pitchFamily="66" charset="0"/>
            </a:endParaRPr>
          </a:p>
        </p:txBody>
      </p:sp>
    </p:spTree>
    <p:extLst>
      <p:ext uri="{BB962C8B-B14F-4D97-AF65-F5344CB8AC3E}">
        <p14:creationId xmlns:p14="http://schemas.microsoft.com/office/powerpoint/2010/main" val="3755324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A6522-A8E2-4F15-A531-DDF79AB7D86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1C332D3-ADE2-455E-A4C7-926B35C391DA}"/>
              </a:ext>
            </a:extLst>
          </p:cNvPr>
          <p:cNvSpPr>
            <a:spLocks noGrp="1"/>
          </p:cNvSpPr>
          <p:nvPr>
            <p:ph idx="1"/>
          </p:nvPr>
        </p:nvSpPr>
        <p:spPr/>
        <p:txBody>
          <a:bodyPr>
            <a:normAutofit/>
          </a:bodyPr>
          <a:lstStyle/>
          <a:p>
            <a:r>
              <a:rPr lang="en-US" sz="2100" dirty="0">
                <a:latin typeface="Comic Sans MS" panose="030F0702030302020204" pitchFamily="66" charset="0"/>
              </a:rPr>
              <a:t>Pandora’s Box, while having a moralistic purpose (beware of your curiosity!), also explains the world and something the Ancient Greeks had no other explanation for – the beginning of time. </a:t>
            </a:r>
          </a:p>
          <a:p>
            <a:r>
              <a:rPr lang="en-US" sz="2100" dirty="0">
                <a:latin typeface="Comic Sans MS" panose="030F0702030302020204" pitchFamily="66" charset="0"/>
              </a:rPr>
              <a:t>It is a creation myth. </a:t>
            </a:r>
            <a:endParaRPr lang="en-GB" sz="2100" dirty="0">
              <a:latin typeface="Comic Sans MS" panose="030F0702030302020204" pitchFamily="66" charset="0"/>
            </a:endParaRPr>
          </a:p>
        </p:txBody>
      </p:sp>
      <p:pic>
        <p:nvPicPr>
          <p:cNvPr id="8194" name="Picture 2" descr="Pandora&amp;#39;s Box 2017. I didn&amp;#39;t hear the ending to the story… | by Grace Dow |  Medium">
            <a:extLst>
              <a:ext uri="{FF2B5EF4-FFF2-40B4-BE49-F238E27FC236}">
                <a16:creationId xmlns:a16="http://schemas.microsoft.com/office/drawing/2014/main" id="{17A7D56E-04C5-4F15-908C-7DB42A5A767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43400" y="3318905"/>
            <a:ext cx="4260022" cy="3539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69949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B8C32C-1722-4C5A-B338-5B4031E12EFC}"/>
              </a:ext>
            </a:extLst>
          </p:cNvPr>
          <p:cNvSpPr>
            <a:spLocks noGrp="1"/>
          </p:cNvSpPr>
          <p:nvPr>
            <p:ph idx="1"/>
          </p:nvPr>
        </p:nvSpPr>
        <p:spPr>
          <a:xfrm>
            <a:off x="677334" y="3826564"/>
            <a:ext cx="8596668" cy="2214797"/>
          </a:xfrm>
        </p:spPr>
        <p:txBody>
          <a:bodyPr>
            <a:normAutofit/>
          </a:bodyPr>
          <a:lstStyle/>
          <a:p>
            <a:r>
              <a:rPr lang="en-US" sz="2100" dirty="0">
                <a:latin typeface="Comic Sans MS" panose="030F0702030302020204" pitchFamily="66" charset="0"/>
              </a:rPr>
              <a:t>Who might read Greek myths?</a:t>
            </a:r>
          </a:p>
          <a:p>
            <a:r>
              <a:rPr lang="en-US" sz="2100" dirty="0">
                <a:latin typeface="Comic Sans MS" panose="030F0702030302020204" pitchFamily="66" charset="0"/>
              </a:rPr>
              <a:t>Why would they choose to read them?</a:t>
            </a:r>
            <a:endParaRPr lang="en-GB" sz="2100" dirty="0">
              <a:latin typeface="Comic Sans MS" panose="030F0702030302020204" pitchFamily="66" charset="0"/>
            </a:endParaRPr>
          </a:p>
        </p:txBody>
      </p:sp>
      <p:pic>
        <p:nvPicPr>
          <p:cNvPr id="5" name="Picture 2" descr="Brain Strain With Dave &amp;amp; Mandy - Cartoon Brain Thinking Png , Free  Transparent Clipart - ClipartKey">
            <a:extLst>
              <a:ext uri="{FF2B5EF4-FFF2-40B4-BE49-F238E27FC236}">
                <a16:creationId xmlns:a16="http://schemas.microsoft.com/office/drawing/2014/main" id="{86BD4F4A-3643-4903-85F2-4276425E2266}"/>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3323609" y="347869"/>
            <a:ext cx="3304117" cy="2782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15802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5A01160-387E-4876-ACAA-436E7CFE7B7B}"/>
              </a:ext>
            </a:extLst>
          </p:cNvPr>
          <p:cNvPicPr>
            <a:picLocks noChangeAspect="1"/>
          </p:cNvPicPr>
          <p:nvPr/>
        </p:nvPicPr>
        <p:blipFill rotWithShape="1">
          <a:blip r:embed="rId2"/>
          <a:srcRect l="20217" t="21305" r="22065" b="8984"/>
          <a:stretch/>
        </p:blipFill>
        <p:spPr>
          <a:xfrm>
            <a:off x="0" y="0"/>
            <a:ext cx="12192001" cy="6858000"/>
          </a:xfrm>
          <a:prstGeom prst="rect">
            <a:avLst/>
          </a:prstGeom>
        </p:spPr>
      </p:pic>
      <p:sp>
        <p:nvSpPr>
          <p:cNvPr id="3" name="Content Placeholder 2">
            <a:extLst>
              <a:ext uri="{FF2B5EF4-FFF2-40B4-BE49-F238E27FC236}">
                <a16:creationId xmlns:a16="http://schemas.microsoft.com/office/drawing/2014/main" id="{E278457F-EEC3-4534-9C05-AF94DDF1EF0D}"/>
              </a:ext>
            </a:extLst>
          </p:cNvPr>
          <p:cNvSpPr>
            <a:spLocks noGrp="1"/>
          </p:cNvSpPr>
          <p:nvPr>
            <p:ph idx="1"/>
          </p:nvPr>
        </p:nvSpPr>
        <p:spPr>
          <a:xfrm>
            <a:off x="4283764" y="3429000"/>
            <a:ext cx="3945836" cy="3166785"/>
          </a:xfrm>
          <a:solidFill>
            <a:schemeClr val="accent1">
              <a:lumMod val="60000"/>
              <a:lumOff val="40000"/>
            </a:schemeClr>
          </a:solidFill>
        </p:spPr>
        <p:txBody>
          <a:bodyPr>
            <a:normAutofit/>
          </a:bodyPr>
          <a:lstStyle/>
          <a:p>
            <a:r>
              <a:rPr lang="en-US" sz="2100" dirty="0">
                <a:latin typeface="Comic Sans MS" panose="030F0702030302020204" pitchFamily="66" charset="0"/>
              </a:rPr>
              <a:t>Look at the information on the knowledge </a:t>
            </a:r>
            <a:r>
              <a:rPr lang="en-US" sz="2100" dirty="0" err="1">
                <a:latin typeface="Comic Sans MS" panose="030F0702030302020204" pitchFamily="66" charset="0"/>
              </a:rPr>
              <a:t>organiser</a:t>
            </a:r>
            <a:r>
              <a:rPr lang="en-US" sz="2100" dirty="0">
                <a:latin typeface="Comic Sans MS" panose="030F0702030302020204" pitchFamily="66" charset="0"/>
              </a:rPr>
              <a:t>.</a:t>
            </a:r>
          </a:p>
          <a:p>
            <a:r>
              <a:rPr lang="en-US" sz="2100" dirty="0">
                <a:latin typeface="Comic Sans MS" panose="030F0702030302020204" pitchFamily="66" charset="0"/>
              </a:rPr>
              <a:t>What are the features of myths?</a:t>
            </a:r>
          </a:p>
          <a:p>
            <a:r>
              <a:rPr lang="en-US" sz="2100" dirty="0">
                <a:latin typeface="Comic Sans MS" panose="030F0702030302020204" pitchFamily="66" charset="0"/>
              </a:rPr>
              <a:t>What vocabulary might you see in myths?</a:t>
            </a:r>
          </a:p>
          <a:p>
            <a:r>
              <a:rPr lang="en-US" sz="2100" dirty="0">
                <a:latin typeface="Comic Sans MS" panose="030F0702030302020204" pitchFamily="66" charset="0"/>
              </a:rPr>
              <a:t>Is there any vocabulary that you don’t understand?</a:t>
            </a:r>
            <a:endParaRPr lang="en-GB" sz="2100" dirty="0">
              <a:latin typeface="Comic Sans MS" panose="030F0702030302020204" pitchFamily="66" charset="0"/>
            </a:endParaRPr>
          </a:p>
        </p:txBody>
      </p:sp>
    </p:spTree>
    <p:extLst>
      <p:ext uri="{BB962C8B-B14F-4D97-AF65-F5344CB8AC3E}">
        <p14:creationId xmlns:p14="http://schemas.microsoft.com/office/powerpoint/2010/main" val="36380350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94373-290B-4377-BD30-CEE99D3755D2}"/>
              </a:ext>
            </a:extLst>
          </p:cNvPr>
          <p:cNvSpPr>
            <a:spLocks noGrp="1"/>
          </p:cNvSpPr>
          <p:nvPr>
            <p:ph type="title"/>
          </p:nvPr>
        </p:nvSpPr>
        <p:spPr/>
        <p:txBody>
          <a:bodyPr>
            <a:normAutofit/>
          </a:bodyPr>
          <a:lstStyle/>
          <a:p>
            <a:r>
              <a:rPr lang="en-US" sz="5400" b="1" dirty="0">
                <a:latin typeface="Comic Sans MS" panose="030F0702030302020204" pitchFamily="66" charset="0"/>
              </a:rPr>
              <a:t>Activity </a:t>
            </a:r>
            <a:endParaRPr lang="en-GB" sz="5400" b="1"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20A7CBC-9449-4588-8244-D83E9F3B3E19}"/>
              </a:ext>
            </a:extLst>
          </p:cNvPr>
          <p:cNvSpPr>
            <a:spLocks noGrp="1"/>
          </p:cNvSpPr>
          <p:nvPr>
            <p:ph idx="1"/>
          </p:nvPr>
        </p:nvSpPr>
        <p:spPr/>
        <p:txBody>
          <a:bodyPr>
            <a:normAutofit/>
          </a:bodyPr>
          <a:lstStyle/>
          <a:p>
            <a:r>
              <a:rPr lang="en-US" sz="2100" dirty="0">
                <a:latin typeface="Comic Sans MS" panose="030F0702030302020204" pitchFamily="66" charset="0"/>
              </a:rPr>
              <a:t>1. Stick in the knowledge </a:t>
            </a:r>
            <a:r>
              <a:rPr lang="en-US" sz="2100" dirty="0" err="1">
                <a:latin typeface="Comic Sans MS" panose="030F0702030302020204" pitchFamily="66" charset="0"/>
              </a:rPr>
              <a:t>organiser</a:t>
            </a:r>
            <a:r>
              <a:rPr lang="en-US" sz="2100" dirty="0">
                <a:latin typeface="Comic Sans MS" panose="030F0702030302020204" pitchFamily="66" charset="0"/>
              </a:rPr>
              <a:t>.</a:t>
            </a:r>
          </a:p>
          <a:p>
            <a:r>
              <a:rPr lang="en-US" sz="2100" dirty="0">
                <a:latin typeface="Comic Sans MS" panose="030F0702030302020204" pitchFamily="66" charset="0"/>
              </a:rPr>
              <a:t>2. Use the knowledge </a:t>
            </a:r>
            <a:r>
              <a:rPr lang="en-US" sz="2100" dirty="0" err="1">
                <a:latin typeface="Comic Sans MS" panose="030F0702030302020204" pitchFamily="66" charset="0"/>
              </a:rPr>
              <a:t>organiser</a:t>
            </a:r>
            <a:r>
              <a:rPr lang="en-US" sz="2100" dirty="0">
                <a:latin typeface="Comic Sans MS" panose="030F0702030302020204" pitchFamily="66" charset="0"/>
              </a:rPr>
              <a:t> to create a bubble map with key information about myths and the features of myths you will need to remember for this topic.</a:t>
            </a:r>
          </a:p>
          <a:p>
            <a:endParaRPr lang="en-US" sz="2100" dirty="0">
              <a:latin typeface="Comic Sans MS" panose="030F0702030302020204" pitchFamily="66" charset="0"/>
            </a:endParaRPr>
          </a:p>
          <a:p>
            <a:r>
              <a:rPr lang="en-US" sz="2100" b="1" dirty="0">
                <a:solidFill>
                  <a:srgbClr val="FF0000"/>
                </a:solidFill>
                <a:latin typeface="Comic Sans MS" panose="030F0702030302020204" pitchFamily="66" charset="0"/>
              </a:rPr>
              <a:t>Red Pen: </a:t>
            </a:r>
            <a:r>
              <a:rPr lang="en-US" sz="2100" dirty="0">
                <a:solidFill>
                  <a:srgbClr val="FF0000"/>
                </a:solidFill>
                <a:latin typeface="Comic Sans MS" panose="030F0702030302020204" pitchFamily="66" charset="0"/>
              </a:rPr>
              <a:t>Write down any impressive vocabulary/sentence starters you would like to use in this topic.</a:t>
            </a:r>
          </a:p>
          <a:p>
            <a:r>
              <a:rPr lang="en-US" sz="2100" dirty="0">
                <a:solidFill>
                  <a:srgbClr val="FF0000"/>
                </a:solidFill>
                <a:latin typeface="Comic Sans MS" panose="030F0702030302020204" pitchFamily="66" charset="0"/>
              </a:rPr>
              <a:t>Look back at the Pandora’s Box text – write down any words / phrases / sentence starters you would like to use in this topic. </a:t>
            </a:r>
            <a:endParaRPr lang="en-GB" sz="21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3926996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29865-104A-4741-A764-5A7C6B50D550}"/>
              </a:ext>
            </a:extLst>
          </p:cNvPr>
          <p:cNvSpPr>
            <a:spLocks noGrp="1"/>
          </p:cNvSpPr>
          <p:nvPr>
            <p:ph type="ctrTitle"/>
          </p:nvPr>
        </p:nvSpPr>
        <p:spPr/>
        <p:txBody>
          <a:bodyPr/>
          <a:lstStyle/>
          <a:p>
            <a:r>
              <a:rPr lang="en-US" sz="4400" dirty="0">
                <a:latin typeface="Comic Sans MS" panose="030F0702030302020204" pitchFamily="66" charset="0"/>
              </a:rPr>
              <a:t>Tuesday 7</a:t>
            </a:r>
            <a:r>
              <a:rPr lang="en-US" sz="4400" baseline="30000" dirty="0">
                <a:latin typeface="Comic Sans MS" panose="030F0702030302020204" pitchFamily="66" charset="0"/>
              </a:rPr>
              <a:t>th</a:t>
            </a:r>
            <a:r>
              <a:rPr lang="en-US" sz="4400" dirty="0">
                <a:latin typeface="Comic Sans MS" panose="030F0702030302020204" pitchFamily="66" charset="0"/>
              </a:rPr>
              <a:t> September 2021</a:t>
            </a:r>
            <a:endParaRPr lang="en-GB" sz="4400" dirty="0">
              <a:latin typeface="Comic Sans MS" panose="030F0702030302020204" pitchFamily="66" charset="0"/>
            </a:endParaRPr>
          </a:p>
        </p:txBody>
      </p:sp>
      <p:sp>
        <p:nvSpPr>
          <p:cNvPr id="3" name="Subtitle 2">
            <a:extLst>
              <a:ext uri="{FF2B5EF4-FFF2-40B4-BE49-F238E27FC236}">
                <a16:creationId xmlns:a16="http://schemas.microsoft.com/office/drawing/2014/main" id="{EAC01694-BFCC-4E97-BEF8-23522C1F9489}"/>
              </a:ext>
            </a:extLst>
          </p:cNvPr>
          <p:cNvSpPr>
            <a:spLocks noGrp="1"/>
          </p:cNvSpPr>
          <p:nvPr>
            <p:ph type="subTitle" idx="1"/>
          </p:nvPr>
        </p:nvSpPr>
        <p:spPr/>
        <p:txBody>
          <a:bodyPr>
            <a:noAutofit/>
          </a:bodyPr>
          <a:lstStyle/>
          <a:p>
            <a:pPr algn="l"/>
            <a:r>
              <a:rPr lang="en-US" sz="2100" dirty="0">
                <a:latin typeface="Comic Sans MS" panose="030F0702030302020204" pitchFamily="66" charset="0"/>
              </a:rPr>
              <a:t>LO: to write with purpose</a:t>
            </a:r>
          </a:p>
          <a:p>
            <a:pPr algn="l"/>
            <a:r>
              <a:rPr lang="en-US" sz="2100" dirty="0">
                <a:latin typeface="Comic Sans MS" panose="030F0702030302020204" pitchFamily="66" charset="0"/>
              </a:rPr>
              <a:t>	to use imaginative description</a:t>
            </a:r>
          </a:p>
          <a:p>
            <a:pPr algn="l"/>
            <a:r>
              <a:rPr lang="en-US" sz="2100" dirty="0">
                <a:latin typeface="Comic Sans MS" panose="030F0702030302020204" pitchFamily="66" charset="0"/>
              </a:rPr>
              <a:t>C: Pandora’s Box</a:t>
            </a:r>
            <a:endParaRPr lang="en-GB" sz="2100" dirty="0">
              <a:latin typeface="Comic Sans MS" panose="030F0702030302020204" pitchFamily="66" charset="0"/>
            </a:endParaRPr>
          </a:p>
        </p:txBody>
      </p:sp>
    </p:spTree>
    <p:extLst>
      <p:ext uri="{BB962C8B-B14F-4D97-AF65-F5344CB8AC3E}">
        <p14:creationId xmlns:p14="http://schemas.microsoft.com/office/powerpoint/2010/main" val="33966068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4CACAC-EE21-49C9-B066-125ED457AC1F}"/>
              </a:ext>
            </a:extLst>
          </p:cNvPr>
          <p:cNvSpPr>
            <a:spLocks noGrp="1"/>
          </p:cNvSpPr>
          <p:nvPr>
            <p:ph idx="1"/>
          </p:nvPr>
        </p:nvSpPr>
        <p:spPr>
          <a:xfrm>
            <a:off x="617699" y="540510"/>
            <a:ext cx="8596668" cy="3880773"/>
          </a:xfrm>
        </p:spPr>
        <p:txBody>
          <a:bodyPr>
            <a:noAutofit/>
          </a:bodyPr>
          <a:lstStyle/>
          <a:p>
            <a:r>
              <a:rPr lang="en-US" sz="2100" dirty="0">
                <a:latin typeface="Comic Sans MS" panose="030F0702030302020204" pitchFamily="66" charset="0"/>
              </a:rPr>
              <a:t>You will be writing your own version of Pandora's Box over the next couple of weeks.</a:t>
            </a:r>
          </a:p>
          <a:p>
            <a:r>
              <a:rPr lang="en-US" sz="2100" dirty="0">
                <a:latin typeface="Comic Sans MS" panose="030F0702030302020204" pitchFamily="66" charset="0"/>
              </a:rPr>
              <a:t>Your story will follow a similar structure and involve the same characters, but there will be some changes, such as setting and what is in the box.</a:t>
            </a:r>
          </a:p>
          <a:p>
            <a:endParaRPr lang="en-US" sz="2100" dirty="0">
              <a:latin typeface="Comic Sans MS" panose="030F0702030302020204" pitchFamily="66" charset="0"/>
            </a:endParaRPr>
          </a:p>
          <a:p>
            <a:r>
              <a:rPr lang="en-US" sz="2100" dirty="0">
                <a:latin typeface="Comic Sans MS" panose="030F0702030302020204" pitchFamily="66" charset="0"/>
              </a:rPr>
              <a:t>You will be retelling the myth in a familiar setting, e.g. a forest, beach, field, playground, house, school etc.</a:t>
            </a:r>
          </a:p>
          <a:p>
            <a:endParaRPr lang="en-US" sz="2100" dirty="0">
              <a:latin typeface="Comic Sans MS" panose="030F0702030302020204" pitchFamily="66" charset="0"/>
            </a:endParaRPr>
          </a:p>
          <a:p>
            <a:r>
              <a:rPr lang="en-US" sz="2100" dirty="0">
                <a:latin typeface="Comic Sans MS" panose="030F0702030302020204" pitchFamily="66" charset="0"/>
              </a:rPr>
              <a:t>Where will you set your story?</a:t>
            </a:r>
            <a:endParaRPr lang="en-GB" sz="2100" dirty="0">
              <a:latin typeface="Comic Sans MS" panose="030F0702030302020204" pitchFamily="66" charset="0"/>
            </a:endParaRPr>
          </a:p>
        </p:txBody>
      </p:sp>
      <p:pic>
        <p:nvPicPr>
          <p:cNvPr id="5" name="Picture 2" descr="Brain Strain With Dave &amp;amp; Mandy - Cartoon Brain Thinking Png , Free  Transparent Clipart - ClipartKey">
            <a:extLst>
              <a:ext uri="{FF2B5EF4-FFF2-40B4-BE49-F238E27FC236}">
                <a16:creationId xmlns:a16="http://schemas.microsoft.com/office/drawing/2014/main" id="{B2DCD805-56B0-4590-8252-03A6DAA6466C}"/>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5033140" y="4075043"/>
            <a:ext cx="3304117" cy="2782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38731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8507C9-6D61-4DC9-9F56-189CFF5519B0}"/>
              </a:ext>
            </a:extLst>
          </p:cNvPr>
          <p:cNvSpPr>
            <a:spLocks noGrp="1"/>
          </p:cNvSpPr>
          <p:nvPr>
            <p:ph idx="1"/>
          </p:nvPr>
        </p:nvSpPr>
        <p:spPr>
          <a:xfrm>
            <a:off x="677333" y="2578033"/>
            <a:ext cx="8596668" cy="3880773"/>
          </a:xfrm>
        </p:spPr>
        <p:txBody>
          <a:bodyPr>
            <a:noAutofit/>
          </a:bodyPr>
          <a:lstStyle/>
          <a:p>
            <a:r>
              <a:rPr lang="en-US" sz="2100" dirty="0">
                <a:latin typeface="Comic Sans MS" panose="030F0702030302020204" pitchFamily="66" charset="0"/>
              </a:rPr>
              <a:t>Zeus placed all of the evils of the world inside a sealed box. If he were to create another box, what could be kept inside?</a:t>
            </a:r>
          </a:p>
          <a:p>
            <a:r>
              <a:rPr lang="en-US" sz="2100" dirty="0">
                <a:latin typeface="Comic Sans MS" panose="030F0702030302020204" pitchFamily="66" charset="0"/>
              </a:rPr>
              <a:t>The box might easily hold something which is good instead of something which is bad.</a:t>
            </a:r>
          </a:p>
          <a:p>
            <a:r>
              <a:rPr lang="en-US" sz="2100" dirty="0">
                <a:latin typeface="Comic Sans MS" panose="030F0702030302020204" pitchFamily="66" charset="0"/>
              </a:rPr>
              <a:t>If the story was to be rewritten and set now, in the 21</a:t>
            </a:r>
            <a:r>
              <a:rPr lang="en-US" sz="2100" baseline="30000" dirty="0">
                <a:latin typeface="Comic Sans MS" panose="030F0702030302020204" pitchFamily="66" charset="0"/>
              </a:rPr>
              <a:t>st</a:t>
            </a:r>
            <a:r>
              <a:rPr lang="en-US" sz="2100" dirty="0">
                <a:latin typeface="Comic Sans MS" panose="030F0702030302020204" pitchFamily="66" charset="0"/>
              </a:rPr>
              <a:t> century, which evils may come out of the box? Would they be the same or different? </a:t>
            </a:r>
            <a:r>
              <a:rPr lang="en-US" sz="2100" i="1" dirty="0">
                <a:latin typeface="Comic Sans MS" panose="030F0702030302020204" pitchFamily="66" charset="0"/>
              </a:rPr>
              <a:t>E.g. racism, sexism etc.</a:t>
            </a:r>
          </a:p>
          <a:p>
            <a:endParaRPr lang="en-US" sz="2100" dirty="0">
              <a:latin typeface="Comic Sans MS" panose="030F0702030302020204" pitchFamily="66" charset="0"/>
            </a:endParaRPr>
          </a:p>
          <a:p>
            <a:r>
              <a:rPr lang="en-US" sz="2100" dirty="0">
                <a:latin typeface="Comic Sans MS" panose="030F0702030302020204" pitchFamily="66" charset="0"/>
              </a:rPr>
              <a:t>In the myth, ‘hope’ was the last remaining ‘creature’ in the box. What will you have remaining in your box in your version? </a:t>
            </a:r>
            <a:r>
              <a:rPr lang="en-US" sz="2100" i="1" dirty="0">
                <a:latin typeface="Comic Sans MS" panose="030F0702030302020204" pitchFamily="66" charset="0"/>
              </a:rPr>
              <a:t>E.g. love, positivity, happiness etc.</a:t>
            </a:r>
            <a:endParaRPr lang="en-GB" sz="2100" i="1" dirty="0">
              <a:latin typeface="Comic Sans MS" panose="030F0702030302020204" pitchFamily="66" charset="0"/>
            </a:endParaRPr>
          </a:p>
        </p:txBody>
      </p:sp>
      <p:pic>
        <p:nvPicPr>
          <p:cNvPr id="4" name="Picture 2" descr="Brain Strain With Dave &amp;amp; Mandy - Cartoon Brain Thinking Png , Free  Transparent Clipart - ClipartKey">
            <a:extLst>
              <a:ext uri="{FF2B5EF4-FFF2-40B4-BE49-F238E27FC236}">
                <a16:creationId xmlns:a16="http://schemas.microsoft.com/office/drawing/2014/main" id="{067B4B50-238A-485A-A13F-D2AEF587076B}"/>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3323608" y="0"/>
            <a:ext cx="3304117" cy="2782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7023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DE1EB1-A7E6-4AF4-A3A0-360527C2B0CA}"/>
              </a:ext>
            </a:extLst>
          </p:cNvPr>
          <p:cNvSpPr>
            <a:spLocks noGrp="1"/>
          </p:cNvSpPr>
          <p:nvPr>
            <p:ph idx="1"/>
          </p:nvPr>
        </p:nvSpPr>
        <p:spPr>
          <a:xfrm>
            <a:off x="677334" y="3627783"/>
            <a:ext cx="8596668" cy="3145735"/>
          </a:xfrm>
        </p:spPr>
        <p:txBody>
          <a:bodyPr>
            <a:normAutofit/>
          </a:bodyPr>
          <a:lstStyle/>
          <a:p>
            <a:r>
              <a:rPr lang="en-US" sz="2100" dirty="0">
                <a:latin typeface="Comic Sans MS" panose="030F0702030302020204" pitchFamily="66" charset="0"/>
              </a:rPr>
              <a:t>In this story, Pandora’s curiosity leads her to open the box which contains all the evils of the world. What characteristic will your hero have which leads them to make a grave error?</a:t>
            </a:r>
          </a:p>
          <a:p>
            <a:endParaRPr lang="en-US" sz="2100" dirty="0">
              <a:latin typeface="Comic Sans MS" panose="030F0702030302020204" pitchFamily="66" charset="0"/>
            </a:endParaRPr>
          </a:p>
          <a:p>
            <a:r>
              <a:rPr lang="en-US" sz="2100" dirty="0">
                <a:latin typeface="Comic Sans MS" panose="030F0702030302020204" pitchFamily="66" charset="0"/>
              </a:rPr>
              <a:t>Zeus punishes man because he does not want others to have powers like a God. What will the gods punish mortals for in your story? Are they right to punish the mortals or is their punishment unjust?</a:t>
            </a:r>
            <a:endParaRPr lang="en-GB" sz="2100" dirty="0">
              <a:latin typeface="Comic Sans MS" panose="030F0702030302020204" pitchFamily="66" charset="0"/>
            </a:endParaRPr>
          </a:p>
        </p:txBody>
      </p:sp>
      <p:pic>
        <p:nvPicPr>
          <p:cNvPr id="4" name="Picture 2" descr="Brain Strain With Dave &amp;amp; Mandy - Cartoon Brain Thinking Png , Free  Transparent Clipart - ClipartKey">
            <a:extLst>
              <a:ext uri="{FF2B5EF4-FFF2-40B4-BE49-F238E27FC236}">
                <a16:creationId xmlns:a16="http://schemas.microsoft.com/office/drawing/2014/main" id="{64A47060-365F-4B54-B260-899D02499B48}"/>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3323609" y="347869"/>
            <a:ext cx="3304117" cy="2782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1723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175ECD9-67D1-4B12-89DA-7BF94D3A1AD1}"/>
              </a:ext>
            </a:extLst>
          </p:cNvPr>
          <p:cNvPicPr>
            <a:picLocks noChangeAspect="1"/>
          </p:cNvPicPr>
          <p:nvPr/>
        </p:nvPicPr>
        <p:blipFill rotWithShape="1">
          <a:blip r:embed="rId2"/>
          <a:srcRect l="39620" t="23333" r="6657" b="14638"/>
          <a:stretch/>
        </p:blipFill>
        <p:spPr>
          <a:xfrm>
            <a:off x="-1" y="-1"/>
            <a:ext cx="12192001" cy="6855375"/>
          </a:xfrm>
          <a:prstGeom prst="rect">
            <a:avLst/>
          </a:prstGeom>
        </p:spPr>
      </p:pic>
      <p:sp>
        <p:nvSpPr>
          <p:cNvPr id="3" name="Content Placeholder 2">
            <a:extLst>
              <a:ext uri="{FF2B5EF4-FFF2-40B4-BE49-F238E27FC236}">
                <a16:creationId xmlns:a16="http://schemas.microsoft.com/office/drawing/2014/main" id="{499D2E7C-15B3-40C9-83F5-FA351E7B7C8C}"/>
              </a:ext>
            </a:extLst>
          </p:cNvPr>
          <p:cNvSpPr>
            <a:spLocks noGrp="1"/>
          </p:cNvSpPr>
          <p:nvPr>
            <p:ph idx="1"/>
          </p:nvPr>
        </p:nvSpPr>
        <p:spPr>
          <a:xfrm>
            <a:off x="3055824" y="2584175"/>
            <a:ext cx="6080353" cy="934278"/>
          </a:xfrm>
          <a:solidFill>
            <a:schemeClr val="accent1">
              <a:lumMod val="60000"/>
              <a:lumOff val="40000"/>
            </a:schemeClr>
          </a:solidFill>
        </p:spPr>
        <p:txBody>
          <a:bodyPr>
            <a:normAutofit/>
          </a:bodyPr>
          <a:lstStyle/>
          <a:p>
            <a:pPr algn="ctr"/>
            <a:r>
              <a:rPr lang="en-US" sz="2100" dirty="0">
                <a:latin typeface="Comic Sans MS" panose="030F0702030302020204" pitchFamily="66" charset="0"/>
              </a:rPr>
              <a:t>Here are my ideas:</a:t>
            </a:r>
          </a:p>
          <a:p>
            <a:pPr algn="ctr"/>
            <a:r>
              <a:rPr lang="en-US" sz="2100" dirty="0">
                <a:latin typeface="Comic Sans MS" panose="030F0702030302020204" pitchFamily="66" charset="0"/>
              </a:rPr>
              <a:t>What ideas can you think of for your story?</a:t>
            </a:r>
            <a:endParaRPr lang="en-GB" sz="2100" dirty="0"/>
          </a:p>
        </p:txBody>
      </p:sp>
    </p:spTree>
    <p:extLst>
      <p:ext uri="{BB962C8B-B14F-4D97-AF65-F5344CB8AC3E}">
        <p14:creationId xmlns:p14="http://schemas.microsoft.com/office/powerpoint/2010/main" val="20873515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FA262-4129-40BB-9416-2B7E6FD59196}"/>
              </a:ext>
            </a:extLst>
          </p:cNvPr>
          <p:cNvSpPr>
            <a:spLocks noGrp="1"/>
          </p:cNvSpPr>
          <p:nvPr>
            <p:ph type="title"/>
          </p:nvPr>
        </p:nvSpPr>
        <p:spPr>
          <a:xfrm>
            <a:off x="140621" y="118533"/>
            <a:ext cx="8596668" cy="1320800"/>
          </a:xfrm>
        </p:spPr>
        <p:txBody>
          <a:bodyPr>
            <a:normAutofit/>
          </a:bodyPr>
          <a:lstStyle/>
          <a:p>
            <a:r>
              <a:rPr lang="en-US" sz="5400" b="1" dirty="0">
                <a:latin typeface="Comic Sans MS" panose="030F0702030302020204" pitchFamily="66" charset="0"/>
              </a:rPr>
              <a:t>Activity </a:t>
            </a:r>
            <a:endParaRPr lang="en-GB" sz="5400" b="1"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F31BCB3-7FD8-4B0C-8874-081E14D61B98}"/>
              </a:ext>
            </a:extLst>
          </p:cNvPr>
          <p:cNvSpPr>
            <a:spLocks noGrp="1"/>
          </p:cNvSpPr>
          <p:nvPr>
            <p:ph idx="1"/>
          </p:nvPr>
        </p:nvSpPr>
        <p:spPr>
          <a:xfrm>
            <a:off x="487018" y="1141159"/>
            <a:ext cx="9750286" cy="5096934"/>
          </a:xfrm>
        </p:spPr>
        <p:txBody>
          <a:bodyPr>
            <a:noAutofit/>
          </a:bodyPr>
          <a:lstStyle/>
          <a:p>
            <a:r>
              <a:rPr lang="en-US" dirty="0">
                <a:latin typeface="Comic Sans MS" panose="030F0702030302020204" pitchFamily="66" charset="0"/>
              </a:rPr>
              <a:t>Plan your own version of Pandora’s Box using the planning template.</a:t>
            </a:r>
          </a:p>
          <a:p>
            <a:r>
              <a:rPr lang="en-US" dirty="0">
                <a:latin typeface="Comic Sans MS" panose="030F0702030302020204" pitchFamily="66" charset="0"/>
              </a:rPr>
              <a:t>Remember to use a familiar setting for your story.</a:t>
            </a:r>
          </a:p>
          <a:p>
            <a:r>
              <a:rPr lang="en-US" dirty="0">
                <a:latin typeface="Comic Sans MS" panose="030F0702030302020204" pitchFamily="66" charset="0"/>
              </a:rPr>
              <a:t>What aspects of the story will you change? e.g. what’s in the box.</a:t>
            </a:r>
          </a:p>
          <a:p>
            <a:endParaRPr lang="en-US" b="1" dirty="0">
              <a:latin typeface="Comic Sans MS" panose="030F0702030302020204" pitchFamily="66" charset="0"/>
            </a:endParaRPr>
          </a:p>
          <a:p>
            <a:r>
              <a:rPr lang="en-US" b="1" dirty="0">
                <a:solidFill>
                  <a:srgbClr val="FF0000"/>
                </a:solidFill>
                <a:latin typeface="Comic Sans MS" panose="030F0702030302020204" pitchFamily="66" charset="0"/>
              </a:rPr>
              <a:t>Red Pen: </a:t>
            </a:r>
            <a:r>
              <a:rPr lang="en-US" dirty="0">
                <a:solidFill>
                  <a:srgbClr val="FF0000"/>
                </a:solidFill>
                <a:latin typeface="Comic Sans MS" panose="030F0702030302020204" pitchFamily="66" charset="0"/>
              </a:rPr>
              <a:t>using your story plan, practice saying your story out loud.</a:t>
            </a:r>
          </a:p>
          <a:p>
            <a:pPr marL="0" indent="0">
              <a:buNone/>
            </a:pPr>
            <a:r>
              <a:rPr lang="en-US" dirty="0">
                <a:solidFill>
                  <a:srgbClr val="FF0000"/>
                </a:solidFill>
                <a:latin typeface="Comic Sans MS" panose="030F0702030302020204" pitchFamily="66" charset="0"/>
              </a:rPr>
              <a:t>Try to use: </a:t>
            </a:r>
          </a:p>
          <a:p>
            <a:r>
              <a:rPr lang="en-US" dirty="0">
                <a:solidFill>
                  <a:srgbClr val="FF0000"/>
                </a:solidFill>
                <a:latin typeface="Comic Sans MS" panose="030F0702030302020204" pitchFamily="66" charset="0"/>
              </a:rPr>
              <a:t>impressive vocabulary in your expanded noun phrases</a:t>
            </a:r>
          </a:p>
          <a:p>
            <a:r>
              <a:rPr lang="en-US" dirty="0">
                <a:solidFill>
                  <a:srgbClr val="FF0000"/>
                </a:solidFill>
                <a:latin typeface="Comic Sans MS" panose="030F0702030302020204" pitchFamily="66" charset="0"/>
              </a:rPr>
              <a:t>Adverbial phrases</a:t>
            </a:r>
          </a:p>
          <a:p>
            <a:r>
              <a:rPr lang="en-US" dirty="0">
                <a:solidFill>
                  <a:srgbClr val="FF0000"/>
                </a:solidFill>
                <a:latin typeface="Comic Sans MS" panose="030F0702030302020204" pitchFamily="66" charset="0"/>
              </a:rPr>
              <a:t>Conjunctions</a:t>
            </a:r>
          </a:p>
          <a:p>
            <a:endParaRPr lang="en-US" dirty="0">
              <a:solidFill>
                <a:srgbClr val="FF0000"/>
              </a:solidFill>
              <a:latin typeface="Comic Sans MS" panose="030F0702030302020204" pitchFamily="66" charset="0"/>
            </a:endParaRPr>
          </a:p>
          <a:p>
            <a:r>
              <a:rPr lang="en-US" dirty="0">
                <a:solidFill>
                  <a:srgbClr val="FF0000"/>
                </a:solidFill>
                <a:latin typeface="Comic Sans MS" panose="030F0702030302020204" pitchFamily="66" charset="0"/>
              </a:rPr>
              <a:t>Jot down any words/phrases that you say aloud which you would like to use in your writing next week. </a:t>
            </a:r>
            <a:endParaRPr lang="en-GB"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2880180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46784-AB87-4712-836F-D65278BAAC46}"/>
              </a:ext>
            </a:extLst>
          </p:cNvPr>
          <p:cNvSpPr>
            <a:spLocks noGrp="1"/>
          </p:cNvSpPr>
          <p:nvPr>
            <p:ph type="ctrTitle"/>
          </p:nvPr>
        </p:nvSpPr>
        <p:spPr>
          <a:xfrm>
            <a:off x="516835" y="2404534"/>
            <a:ext cx="8757168" cy="1646302"/>
          </a:xfrm>
        </p:spPr>
        <p:txBody>
          <a:bodyPr/>
          <a:lstStyle/>
          <a:p>
            <a:r>
              <a:rPr lang="en-US" sz="4400" dirty="0">
                <a:latin typeface="Comic Sans MS" panose="030F0702030302020204" pitchFamily="66" charset="0"/>
              </a:rPr>
              <a:t>Wednesday 8</a:t>
            </a:r>
            <a:r>
              <a:rPr lang="en-US" sz="4400" baseline="30000" dirty="0">
                <a:latin typeface="Comic Sans MS" panose="030F0702030302020204" pitchFamily="66" charset="0"/>
              </a:rPr>
              <a:t>th</a:t>
            </a:r>
            <a:r>
              <a:rPr lang="en-US" sz="4400" dirty="0">
                <a:latin typeface="Comic Sans MS" panose="030F0702030302020204" pitchFamily="66" charset="0"/>
              </a:rPr>
              <a:t> September 2021</a:t>
            </a:r>
            <a:endParaRPr lang="en-GB" sz="4400" dirty="0">
              <a:latin typeface="Comic Sans MS" panose="030F0702030302020204" pitchFamily="66" charset="0"/>
            </a:endParaRPr>
          </a:p>
        </p:txBody>
      </p:sp>
      <p:sp>
        <p:nvSpPr>
          <p:cNvPr id="3" name="Subtitle 2">
            <a:extLst>
              <a:ext uri="{FF2B5EF4-FFF2-40B4-BE49-F238E27FC236}">
                <a16:creationId xmlns:a16="http://schemas.microsoft.com/office/drawing/2014/main" id="{358EAFF1-26AB-4ABE-AF41-E304EF55035F}"/>
              </a:ext>
            </a:extLst>
          </p:cNvPr>
          <p:cNvSpPr>
            <a:spLocks noGrp="1"/>
          </p:cNvSpPr>
          <p:nvPr>
            <p:ph type="subTitle" idx="1"/>
          </p:nvPr>
        </p:nvSpPr>
        <p:spPr>
          <a:xfrm>
            <a:off x="516835" y="4050833"/>
            <a:ext cx="8757168" cy="2231434"/>
          </a:xfrm>
        </p:spPr>
        <p:txBody>
          <a:bodyPr>
            <a:normAutofit/>
          </a:bodyPr>
          <a:lstStyle/>
          <a:p>
            <a:pPr algn="l"/>
            <a:r>
              <a:rPr lang="en-US" sz="2100" dirty="0">
                <a:latin typeface="Comic Sans MS" panose="030F0702030302020204" pitchFamily="66" charset="0"/>
              </a:rPr>
              <a:t>LO: to use imaginative description</a:t>
            </a:r>
          </a:p>
          <a:p>
            <a:pPr algn="l"/>
            <a:r>
              <a:rPr lang="en-US" sz="2100" dirty="0">
                <a:latin typeface="Comic Sans MS" panose="030F0702030302020204" pitchFamily="66" charset="0"/>
              </a:rPr>
              <a:t>	to spell correctly</a:t>
            </a:r>
          </a:p>
          <a:p>
            <a:pPr algn="l"/>
            <a:r>
              <a:rPr lang="en-US" sz="2100" dirty="0">
                <a:latin typeface="Comic Sans MS" panose="030F0702030302020204" pitchFamily="66" charset="0"/>
              </a:rPr>
              <a:t>	to punctuate accurately </a:t>
            </a:r>
          </a:p>
          <a:p>
            <a:pPr algn="l"/>
            <a:r>
              <a:rPr lang="en-US" sz="2100" dirty="0">
                <a:latin typeface="Comic Sans MS" panose="030F0702030302020204" pitchFamily="66" charset="0"/>
              </a:rPr>
              <a:t>C: Pandora’s Box</a:t>
            </a:r>
            <a:endParaRPr lang="en-GB" sz="2100" dirty="0">
              <a:latin typeface="Comic Sans MS" panose="030F0702030302020204" pitchFamily="66" charset="0"/>
            </a:endParaRPr>
          </a:p>
        </p:txBody>
      </p:sp>
    </p:spTree>
    <p:extLst>
      <p:ext uri="{BB962C8B-B14F-4D97-AF65-F5344CB8AC3E}">
        <p14:creationId xmlns:p14="http://schemas.microsoft.com/office/powerpoint/2010/main" val="38598220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037492-CB81-49A7-9BE9-4A965540E850}"/>
              </a:ext>
            </a:extLst>
          </p:cNvPr>
          <p:cNvSpPr>
            <a:spLocks noGrp="1"/>
          </p:cNvSpPr>
          <p:nvPr>
            <p:ph type="title"/>
          </p:nvPr>
        </p:nvSpPr>
        <p:spPr/>
        <p:txBody>
          <a:bodyPr>
            <a:normAutofit/>
          </a:bodyPr>
          <a:lstStyle/>
          <a:p>
            <a:r>
              <a:rPr lang="en-US" sz="5400" dirty="0">
                <a:latin typeface="Comic Sans MS" panose="030F0702030302020204" pitchFamily="66" charset="0"/>
              </a:rPr>
              <a:t>Starter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0FAF5A2B-3185-4C75-A683-0980287A2905}"/>
              </a:ext>
            </a:extLst>
          </p:cNvPr>
          <p:cNvSpPr>
            <a:spLocks noGrp="1"/>
          </p:cNvSpPr>
          <p:nvPr>
            <p:ph idx="1"/>
          </p:nvPr>
        </p:nvSpPr>
        <p:spPr>
          <a:xfrm>
            <a:off x="438793" y="5691518"/>
            <a:ext cx="9371127" cy="1113761"/>
          </a:xfrm>
        </p:spPr>
        <p:txBody>
          <a:bodyPr>
            <a:noAutofit/>
          </a:bodyPr>
          <a:lstStyle/>
          <a:p>
            <a:r>
              <a:rPr lang="en-US" sz="2100" dirty="0">
                <a:latin typeface="Comic Sans MS" panose="030F0702030302020204" pitchFamily="66" charset="0"/>
              </a:rPr>
              <a:t>What expanded noun phrases can you think of to describe the boxes?</a:t>
            </a:r>
          </a:p>
          <a:p>
            <a:r>
              <a:rPr lang="en-US" sz="2100" dirty="0">
                <a:latin typeface="Comic Sans MS" panose="030F0702030302020204" pitchFamily="66" charset="0"/>
              </a:rPr>
              <a:t>Try to use impressive vocabulary!</a:t>
            </a:r>
          </a:p>
          <a:p>
            <a:endParaRPr lang="en-GB" sz="2100" dirty="0">
              <a:latin typeface="Comic Sans MS" panose="030F0702030302020204" pitchFamily="66" charset="0"/>
            </a:endParaRPr>
          </a:p>
        </p:txBody>
      </p:sp>
      <p:pic>
        <p:nvPicPr>
          <p:cNvPr id="9218" name="Picture 2" descr="Pandora&amp;#39;s Box | SleepyHollow Wiki | Fandom">
            <a:extLst>
              <a:ext uri="{FF2B5EF4-FFF2-40B4-BE49-F238E27FC236}">
                <a16:creationId xmlns:a16="http://schemas.microsoft.com/office/drawing/2014/main" id="{7D55C0C3-056C-4C1A-969B-CA1D28BD95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6548" y="1498601"/>
            <a:ext cx="6096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Extra Large Rectangle Wooden Box - 35 x 25 x 17cm | The Works">
            <a:extLst>
              <a:ext uri="{FF2B5EF4-FFF2-40B4-BE49-F238E27FC236}">
                <a16:creationId xmlns:a16="http://schemas.microsoft.com/office/drawing/2014/main" id="{B34992F8-F569-4FFD-915A-DB30673235B5}"/>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9452" y="1219596"/>
            <a:ext cx="5518865" cy="4418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2015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65B1C-3FEB-46E3-888E-3FF4496A0B13}"/>
              </a:ext>
            </a:extLst>
          </p:cNvPr>
          <p:cNvSpPr>
            <a:spLocks noGrp="1"/>
          </p:cNvSpPr>
          <p:nvPr>
            <p:ph type="title"/>
          </p:nvPr>
        </p:nvSpPr>
        <p:spPr/>
        <p:txBody>
          <a:bodyPr>
            <a:normAutofit/>
          </a:bodyPr>
          <a:lstStyle/>
          <a:p>
            <a:r>
              <a:rPr lang="en-US" sz="5400" dirty="0">
                <a:solidFill>
                  <a:schemeClr val="tx1"/>
                </a:solidFill>
                <a:latin typeface="Comic Sans MS" panose="030F0702030302020204" pitchFamily="66" charset="0"/>
              </a:rPr>
              <a:t>Remember: </a:t>
            </a:r>
            <a:endParaRPr lang="en-GB" sz="5400" dirty="0">
              <a:solidFill>
                <a:schemeClr val="tx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760DBBDD-655A-49FA-A010-8A9D1A126692}"/>
              </a:ext>
            </a:extLst>
          </p:cNvPr>
          <p:cNvSpPr>
            <a:spLocks noGrp="1"/>
          </p:cNvSpPr>
          <p:nvPr>
            <p:ph idx="1"/>
          </p:nvPr>
        </p:nvSpPr>
        <p:spPr>
          <a:xfrm>
            <a:off x="677334" y="1713328"/>
            <a:ext cx="8596668" cy="3880773"/>
          </a:xfrm>
        </p:spPr>
        <p:txBody>
          <a:bodyPr>
            <a:normAutofit/>
          </a:bodyPr>
          <a:lstStyle/>
          <a:p>
            <a:r>
              <a:rPr lang="en-US" sz="2100" dirty="0">
                <a:latin typeface="Comic Sans MS" panose="030F0702030302020204" pitchFamily="66" charset="0"/>
              </a:rPr>
              <a:t>An expanded noun phrase </a:t>
            </a:r>
            <a:r>
              <a:rPr lang="en-GB" sz="2100" dirty="0">
                <a:latin typeface="Comic Sans MS" panose="030F0702030302020204" pitchFamily="66" charset="0"/>
              </a:rPr>
              <a:t>adds more detail to a noun by adding one or more adjectives. </a:t>
            </a:r>
          </a:p>
          <a:p>
            <a:r>
              <a:rPr lang="en-US" sz="2100" dirty="0">
                <a:latin typeface="Comic Sans MS" panose="030F0702030302020204" pitchFamily="66" charset="0"/>
              </a:rPr>
              <a:t>I</a:t>
            </a:r>
            <a:r>
              <a:rPr lang="en-GB" sz="2100" dirty="0">
                <a:latin typeface="Comic Sans MS" panose="030F0702030302020204" pitchFamily="66" charset="0"/>
              </a:rPr>
              <a:t>t is made up of </a:t>
            </a:r>
            <a:r>
              <a:rPr lang="en-GB" sz="2100" b="1" dirty="0">
                <a:latin typeface="Comic Sans MS" panose="030F0702030302020204" pitchFamily="66" charset="0"/>
              </a:rPr>
              <a:t>a noun</a:t>
            </a:r>
            <a:r>
              <a:rPr lang="en-GB" sz="2100" dirty="0">
                <a:latin typeface="Comic Sans MS" panose="030F0702030302020204" pitchFamily="66" charset="0"/>
              </a:rPr>
              <a:t> and </a:t>
            </a:r>
            <a:r>
              <a:rPr lang="en-GB" sz="2100" b="1" dirty="0">
                <a:latin typeface="Comic Sans MS" panose="030F0702030302020204" pitchFamily="66" charset="0"/>
              </a:rPr>
              <a:t>at least one adjective</a:t>
            </a:r>
            <a:r>
              <a:rPr lang="en-GB" sz="2100" dirty="0">
                <a:latin typeface="Comic Sans MS" panose="030F0702030302020204" pitchFamily="66" charset="0"/>
              </a:rPr>
              <a:t>.</a:t>
            </a:r>
          </a:p>
          <a:p>
            <a:r>
              <a:rPr lang="en-US" sz="2100" dirty="0">
                <a:latin typeface="Comic Sans MS" panose="030F0702030302020204" pitchFamily="66" charset="0"/>
              </a:rPr>
              <a:t>It needs a determiner, adjective(s) and a noun.</a:t>
            </a:r>
          </a:p>
          <a:p>
            <a:r>
              <a:rPr lang="en-US" sz="2100" dirty="0">
                <a:latin typeface="Comic Sans MS" panose="030F0702030302020204" pitchFamily="66" charset="0"/>
              </a:rPr>
              <a:t>If you list more than one adjective to describe the noun, you need to add a </a:t>
            </a:r>
            <a:r>
              <a:rPr lang="en-US" sz="2100" b="1" dirty="0">
                <a:latin typeface="Comic Sans MS" panose="030F0702030302020204" pitchFamily="66" charset="0"/>
              </a:rPr>
              <a:t>comma</a:t>
            </a:r>
            <a:r>
              <a:rPr lang="en-US" sz="2100" dirty="0">
                <a:latin typeface="Comic Sans MS" panose="030F0702030302020204" pitchFamily="66" charset="0"/>
              </a:rPr>
              <a:t> to separate them.</a:t>
            </a:r>
          </a:p>
        </p:txBody>
      </p:sp>
      <p:pic>
        <p:nvPicPr>
          <p:cNvPr id="23554" name="Picture 2" descr="4W – Monday 8th June – English – Home Learning | Broad Heath Primary School">
            <a:extLst>
              <a:ext uri="{FF2B5EF4-FFF2-40B4-BE49-F238E27FC236}">
                <a16:creationId xmlns:a16="http://schemas.microsoft.com/office/drawing/2014/main" id="{69113BB4-24F5-40B4-94FB-3814E4E27BD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431" t="27233" r="4405" b="18871"/>
          <a:stretch/>
        </p:blipFill>
        <p:spPr bwMode="auto">
          <a:xfrm>
            <a:off x="1113183" y="4108659"/>
            <a:ext cx="7832034" cy="265989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9B9A9CB-B214-4261-9ADA-89ECB05AEA99}"/>
              </a:ext>
            </a:extLst>
          </p:cNvPr>
          <p:cNvSpPr txBox="1"/>
          <p:nvPr/>
        </p:nvSpPr>
        <p:spPr>
          <a:xfrm>
            <a:off x="2917999" y="4458585"/>
            <a:ext cx="3472862" cy="553998"/>
          </a:xfrm>
          <a:prstGeom prst="rect">
            <a:avLst/>
          </a:prstGeom>
          <a:solidFill>
            <a:schemeClr val="bg1"/>
          </a:solidFill>
        </p:spPr>
        <p:txBody>
          <a:bodyPr wrap="square" rtlCol="0">
            <a:spAutoFit/>
          </a:bodyPr>
          <a:lstStyle/>
          <a:p>
            <a:pPr algn="ctr"/>
            <a:r>
              <a:rPr lang="en-US" sz="3000" b="1" dirty="0">
                <a:solidFill>
                  <a:srgbClr val="00B050"/>
                </a:solidFill>
                <a:latin typeface="Comic Sans MS" panose="030F0702030302020204" pitchFamily="66" charset="0"/>
              </a:rPr>
              <a:t>delectable, sweet</a:t>
            </a:r>
            <a:endParaRPr lang="en-GB" sz="3000" b="1"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27465599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C6170F-7235-47BF-9E97-A24B4E41537E}"/>
              </a:ext>
            </a:extLst>
          </p:cNvPr>
          <p:cNvSpPr>
            <a:spLocks noGrp="1"/>
          </p:cNvSpPr>
          <p:nvPr>
            <p:ph idx="1"/>
          </p:nvPr>
        </p:nvSpPr>
        <p:spPr>
          <a:xfrm>
            <a:off x="447261" y="371545"/>
            <a:ext cx="8876437" cy="6387064"/>
          </a:xfrm>
        </p:spPr>
        <p:txBody>
          <a:bodyPr>
            <a:normAutofit/>
          </a:bodyPr>
          <a:lstStyle/>
          <a:p>
            <a:r>
              <a:rPr lang="en-US" dirty="0">
                <a:latin typeface="Comic Sans MS" panose="030F0702030302020204" pitchFamily="66" charset="0"/>
              </a:rPr>
              <a:t>You can also use prepositions to add information to your expanded noun phrases.</a:t>
            </a:r>
          </a:p>
          <a:p>
            <a:r>
              <a:rPr lang="en-US" dirty="0">
                <a:latin typeface="Comic Sans MS" panose="030F0702030302020204" pitchFamily="66" charset="0"/>
              </a:rPr>
              <a:t>Prepositions tell us how words are related and are useful for adding extra information about a </a:t>
            </a:r>
            <a:r>
              <a:rPr lang="en-US" b="1" dirty="0">
                <a:latin typeface="Comic Sans MS" panose="030F0702030302020204" pitchFamily="66" charset="0"/>
              </a:rPr>
              <a:t>noun</a:t>
            </a:r>
            <a:r>
              <a:rPr lang="en-US" dirty="0">
                <a:latin typeface="Comic Sans MS" panose="030F0702030302020204" pitchFamily="66" charset="0"/>
              </a:rPr>
              <a:t>.</a:t>
            </a:r>
          </a:p>
          <a:p>
            <a:endParaRPr lang="en-US" dirty="0">
              <a:latin typeface="Comic Sans MS" panose="030F0702030302020204" pitchFamily="66" charset="0"/>
            </a:endParaRPr>
          </a:p>
          <a:p>
            <a:r>
              <a:rPr lang="en-US" dirty="0">
                <a:latin typeface="Comic Sans MS" panose="030F0702030302020204" pitchFamily="66" charset="0"/>
              </a:rPr>
              <a:t>Examples:</a:t>
            </a:r>
          </a:p>
          <a:p>
            <a:r>
              <a:rPr lang="en-US" i="1" dirty="0">
                <a:latin typeface="Comic Sans MS" panose="030F0702030302020204" pitchFamily="66" charset="0"/>
              </a:rPr>
              <a:t>the weary, aged man with the vivid, red hat</a:t>
            </a:r>
          </a:p>
          <a:p>
            <a:r>
              <a:rPr lang="en-GB" i="1" dirty="0">
                <a:latin typeface="Comic Sans MS" panose="030F0702030302020204" pitchFamily="66" charset="0"/>
              </a:rPr>
              <a:t>an old, cloudy bottle with a hidden, coded message in</a:t>
            </a:r>
          </a:p>
          <a:p>
            <a:r>
              <a:rPr lang="en-GB" i="1" dirty="0">
                <a:latin typeface="Comic Sans MS" panose="030F0702030302020204" pitchFamily="66" charset="0"/>
              </a:rPr>
              <a:t>an old, cloudy bottle on the crowded, pebbled beach</a:t>
            </a:r>
          </a:p>
          <a:p>
            <a:r>
              <a:rPr lang="en-GB" i="1" dirty="0">
                <a:latin typeface="Comic Sans MS" panose="030F0702030302020204" pitchFamily="66" charset="0"/>
              </a:rPr>
              <a:t>an old, cloudy bottle from foreign shores</a:t>
            </a:r>
          </a:p>
          <a:p>
            <a:r>
              <a:rPr lang="en-US" i="1" dirty="0">
                <a:latin typeface="Comic Sans MS" panose="030F0702030302020204" pitchFamily="66" charset="0"/>
              </a:rPr>
              <a:t>an old, crumpled treasure map in the rotting, wooden trunk </a:t>
            </a:r>
          </a:p>
          <a:p>
            <a:r>
              <a:rPr lang="en-US" i="1" dirty="0">
                <a:latin typeface="Comic Sans MS" panose="030F0702030302020204" pitchFamily="66" charset="0"/>
              </a:rPr>
              <a:t>The wooden, rough planks from a wrecked ship</a:t>
            </a:r>
          </a:p>
          <a:p>
            <a:r>
              <a:rPr lang="en-US" i="1" dirty="0">
                <a:latin typeface="Comic Sans MS" panose="030F0702030302020204" pitchFamily="66" charset="0"/>
              </a:rPr>
              <a:t>A weighty, gold coin with strange markings</a:t>
            </a:r>
          </a:p>
          <a:p>
            <a:pPr marL="0" indent="0">
              <a:buNone/>
            </a:pPr>
            <a:endParaRPr lang="en-US" i="1" dirty="0">
              <a:latin typeface="Comic Sans MS" panose="030F0702030302020204" pitchFamily="66" charset="0"/>
            </a:endParaRPr>
          </a:p>
          <a:p>
            <a:pPr marL="0" indent="0">
              <a:buNone/>
            </a:pPr>
            <a:endParaRPr lang="en-US" i="1" dirty="0">
              <a:latin typeface="Comic Sans MS" panose="030F0702030302020204" pitchFamily="66" charset="0"/>
            </a:endParaRPr>
          </a:p>
          <a:p>
            <a:r>
              <a:rPr lang="en-US" dirty="0">
                <a:latin typeface="Comic Sans MS" panose="030F0702030302020204" pitchFamily="66" charset="0"/>
              </a:rPr>
              <a:t>Try to use prepositional phrases in your expanded noun phrases today.</a:t>
            </a:r>
          </a:p>
          <a:p>
            <a:endParaRPr lang="en-US" dirty="0">
              <a:latin typeface="Comic Sans MS" panose="030F0702030302020204" pitchFamily="66" charset="0"/>
            </a:endParaRPr>
          </a:p>
          <a:p>
            <a:endParaRPr lang="en-GB" dirty="0"/>
          </a:p>
        </p:txBody>
      </p:sp>
      <p:pic>
        <p:nvPicPr>
          <p:cNvPr id="4" name="Picture 3">
            <a:extLst>
              <a:ext uri="{FF2B5EF4-FFF2-40B4-BE49-F238E27FC236}">
                <a16:creationId xmlns:a16="http://schemas.microsoft.com/office/drawing/2014/main" id="{B74D9CBA-4C5A-49A2-B9F5-A3EAB4500EDB}"/>
              </a:ext>
            </a:extLst>
          </p:cNvPr>
          <p:cNvPicPr>
            <a:picLocks noChangeAspect="1"/>
          </p:cNvPicPr>
          <p:nvPr/>
        </p:nvPicPr>
        <p:blipFill rotWithShape="1">
          <a:blip r:embed="rId2"/>
          <a:srcRect l="11005" t="40697" r="48397" b="18841"/>
          <a:stretch/>
        </p:blipFill>
        <p:spPr>
          <a:xfrm>
            <a:off x="7424529" y="2177619"/>
            <a:ext cx="4581941" cy="2774915"/>
          </a:xfrm>
          <a:prstGeom prst="rect">
            <a:avLst/>
          </a:prstGeom>
          <a:ln w="38100">
            <a:solidFill>
              <a:srgbClr val="0070C0"/>
            </a:solidFill>
          </a:ln>
        </p:spPr>
      </p:pic>
    </p:spTree>
    <p:extLst>
      <p:ext uri="{BB962C8B-B14F-4D97-AF65-F5344CB8AC3E}">
        <p14:creationId xmlns:p14="http://schemas.microsoft.com/office/powerpoint/2010/main" val="41396298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D938B-48A4-41C4-B601-E760443C587D}"/>
              </a:ext>
            </a:extLst>
          </p:cNvPr>
          <p:cNvSpPr>
            <a:spLocks noGrp="1"/>
          </p:cNvSpPr>
          <p:nvPr>
            <p:ph type="title"/>
          </p:nvPr>
        </p:nvSpPr>
        <p:spPr/>
        <p:txBody>
          <a:bodyPr>
            <a:noAutofit/>
          </a:bodyPr>
          <a:lstStyle/>
          <a:p>
            <a:r>
              <a:rPr lang="en-US" sz="4400" dirty="0">
                <a:latin typeface="Comic Sans MS" panose="030F0702030302020204" pitchFamily="66" charset="0"/>
              </a:rPr>
              <a:t>How does the different packaging affect your interest?</a:t>
            </a:r>
            <a:endParaRPr lang="en-GB" sz="4400" dirty="0">
              <a:latin typeface="Comic Sans MS" panose="030F0702030302020204" pitchFamily="66" charset="0"/>
            </a:endParaRPr>
          </a:p>
        </p:txBody>
      </p:sp>
      <p:pic>
        <p:nvPicPr>
          <p:cNvPr id="6" name="Picture 2" descr="Pandora&amp;#39;s Box | SleepyHollow Wiki | Fandom">
            <a:extLst>
              <a:ext uri="{FF2B5EF4-FFF2-40B4-BE49-F238E27FC236}">
                <a16:creationId xmlns:a16="http://schemas.microsoft.com/office/drawing/2014/main" id="{1E448D70-2F40-4FCD-993A-52C7F5FEEC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6608" y="2439594"/>
            <a:ext cx="6096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xtra Large Rectangle Wooden Box - 35 x 25 x 17cm | The Works">
            <a:extLst>
              <a:ext uri="{FF2B5EF4-FFF2-40B4-BE49-F238E27FC236}">
                <a16:creationId xmlns:a16="http://schemas.microsoft.com/office/drawing/2014/main" id="{5C7F9F7D-F111-460D-80A5-F12AE92D5D13}"/>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512" y="2160589"/>
            <a:ext cx="5518865" cy="4418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2412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504AF2-7E89-4B8B-96F4-1B67755F4573}"/>
              </a:ext>
            </a:extLst>
          </p:cNvPr>
          <p:cNvSpPr>
            <a:spLocks noGrp="1"/>
          </p:cNvSpPr>
          <p:nvPr>
            <p:ph idx="1"/>
          </p:nvPr>
        </p:nvSpPr>
        <p:spPr>
          <a:xfrm>
            <a:off x="687273" y="580267"/>
            <a:ext cx="8596668" cy="3880773"/>
          </a:xfrm>
        </p:spPr>
        <p:txBody>
          <a:bodyPr>
            <a:normAutofit/>
          </a:bodyPr>
          <a:lstStyle/>
          <a:p>
            <a:r>
              <a:rPr lang="en-US" sz="2100" dirty="0">
                <a:latin typeface="Comic Sans MS" panose="030F0702030302020204" pitchFamily="66" charset="0"/>
              </a:rPr>
              <a:t>Think back to the story of Pandora’s Box – do you think she would have been as interested in the box’s contents if the box had been plain?</a:t>
            </a:r>
          </a:p>
          <a:p>
            <a:r>
              <a:rPr lang="en-US" sz="2100" dirty="0">
                <a:latin typeface="Comic Sans MS" panose="030F0702030302020204" pitchFamily="66" charset="0"/>
              </a:rPr>
              <a:t>Why / why not?</a:t>
            </a:r>
            <a:endParaRPr lang="en-GB" sz="2100" dirty="0">
              <a:latin typeface="Comic Sans MS" panose="030F0702030302020204" pitchFamily="66" charset="0"/>
            </a:endParaRPr>
          </a:p>
        </p:txBody>
      </p:sp>
      <p:pic>
        <p:nvPicPr>
          <p:cNvPr id="4" name="Picture 2" descr="Pandora&amp;#39;s Box | SleepyHollow Wiki | Fandom">
            <a:extLst>
              <a:ext uri="{FF2B5EF4-FFF2-40B4-BE49-F238E27FC236}">
                <a16:creationId xmlns:a16="http://schemas.microsoft.com/office/drawing/2014/main" id="{02048199-86ED-45D9-9347-733E33A7ED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7096" y="2718198"/>
            <a:ext cx="6096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xtra Large Rectangle Wooden Box - 35 x 25 x 17cm | The Works">
            <a:extLst>
              <a:ext uri="{FF2B5EF4-FFF2-40B4-BE49-F238E27FC236}">
                <a16:creationId xmlns:a16="http://schemas.microsoft.com/office/drawing/2014/main" id="{882BA5E3-85F9-4B0F-800D-354169461DC9}"/>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2439193"/>
            <a:ext cx="5518865" cy="4418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30622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C09FA-CE4A-4DCA-B92C-90D422C67682}"/>
              </a:ext>
            </a:extLst>
          </p:cNvPr>
          <p:cNvSpPr>
            <a:spLocks noGrp="1"/>
          </p:cNvSpPr>
          <p:nvPr>
            <p:ph type="title"/>
          </p:nvPr>
        </p:nvSpPr>
        <p:spPr>
          <a:xfrm>
            <a:off x="150560" y="149087"/>
            <a:ext cx="8596668" cy="1320800"/>
          </a:xfrm>
        </p:spPr>
        <p:txBody>
          <a:bodyPr>
            <a:normAutofit/>
          </a:bodyPr>
          <a:lstStyle/>
          <a:p>
            <a:r>
              <a:rPr lang="en-US" sz="2100" dirty="0">
                <a:latin typeface="Comic Sans MS" panose="030F0702030302020204" pitchFamily="66" charset="0"/>
              </a:rPr>
              <a:t>Are there any clues in the text which tell us what Pandora’s Box might have looked like?</a:t>
            </a:r>
          </a:p>
        </p:txBody>
      </p:sp>
      <p:sp>
        <p:nvSpPr>
          <p:cNvPr id="3" name="Content Placeholder 2">
            <a:extLst>
              <a:ext uri="{FF2B5EF4-FFF2-40B4-BE49-F238E27FC236}">
                <a16:creationId xmlns:a16="http://schemas.microsoft.com/office/drawing/2014/main" id="{671ACF52-9C65-423C-95B4-FABC4A69E50D}"/>
              </a:ext>
            </a:extLst>
          </p:cNvPr>
          <p:cNvSpPr>
            <a:spLocks noGrp="1"/>
          </p:cNvSpPr>
          <p:nvPr>
            <p:ph idx="1"/>
          </p:nvPr>
        </p:nvSpPr>
        <p:spPr>
          <a:xfrm>
            <a:off x="150560" y="957954"/>
            <a:ext cx="10245770" cy="4548324"/>
          </a:xfrm>
        </p:spPr>
        <p:txBody>
          <a:bodyPr>
            <a:noAutofit/>
          </a:bodyPr>
          <a:lstStyle/>
          <a:p>
            <a:pPr marL="0" indent="0">
              <a:buNone/>
            </a:pPr>
            <a:r>
              <a:rPr lang="en-GB" sz="1300" dirty="0">
                <a:latin typeface="Comic Sans MS" panose="030F0702030302020204" pitchFamily="66" charset="0"/>
              </a:rPr>
              <a:t>She was sent to Earth and to Prometheus’ brother, Epimetheus. With Pandora, Zeus gave her a beautiful locked pithos, a jar, which she was expressly asked not to open. </a:t>
            </a:r>
          </a:p>
          <a:p>
            <a:pPr marL="0" indent="0">
              <a:buNone/>
            </a:pPr>
            <a:r>
              <a:rPr lang="en-GB" sz="1300" dirty="0">
                <a:latin typeface="Comic Sans MS" panose="030F0702030302020204" pitchFamily="66" charset="0"/>
              </a:rPr>
              <a:t>“Take this box and keep it safe. Be warned, you must NEVER open it otherwise grievous things will occur.” </a:t>
            </a:r>
          </a:p>
          <a:p>
            <a:pPr marL="0" indent="0">
              <a:buNone/>
            </a:pPr>
            <a:r>
              <a:rPr lang="en-GB" sz="1300" dirty="0">
                <a:latin typeface="Comic Sans MS" panose="030F0702030302020204" pitchFamily="66" charset="0"/>
              </a:rPr>
              <a:t>Pandora’s eyes twinkled and her fingers twitched.  Prometheus had forewarned his brother never to accept anything from Zeus. However, the day when Pandora knocked on Epimetheus’ door and he opened it, his brother’s words floated from his mind. Captivated by her beauty, he asked her name. </a:t>
            </a:r>
          </a:p>
          <a:p>
            <a:pPr marL="0" indent="0">
              <a:buNone/>
            </a:pPr>
            <a:r>
              <a:rPr lang="en-GB" sz="1300" dirty="0">
                <a:latin typeface="Comic Sans MS" panose="030F0702030302020204" pitchFamily="66" charset="0"/>
              </a:rPr>
              <a:t>“My name is Pandora,” she replied. “The God Zeus has sent me here to look after you. I bring a beautiful box too.” </a:t>
            </a:r>
          </a:p>
          <a:p>
            <a:pPr marL="0" indent="0">
              <a:buNone/>
            </a:pPr>
            <a:r>
              <a:rPr lang="en-GB" sz="1300" dirty="0">
                <a:latin typeface="Comic Sans MS" panose="030F0702030302020204" pitchFamily="66" charset="0"/>
              </a:rPr>
              <a:t>Fearful of Zeus and allured by her ways, Epimetheus married Pandora. This he would deeply regret as her outer beauty did not replicate within her. He soon learnt that his wife was vain and self-centred. She would constantly berate, annoy and tease her husband. She was demanding, bossy and so, so curious. And every day she would pester her husband to open the locked jar. </a:t>
            </a:r>
          </a:p>
          <a:p>
            <a:pPr marL="0" indent="0">
              <a:buNone/>
            </a:pPr>
            <a:r>
              <a:rPr lang="en-GB" sz="1300" dirty="0">
                <a:latin typeface="Comic Sans MS" panose="030F0702030302020204" pitchFamily="66" charset="0"/>
              </a:rPr>
              <a:t>“No Pandora! It is forbidden.” </a:t>
            </a:r>
          </a:p>
          <a:p>
            <a:pPr marL="0" indent="0">
              <a:buNone/>
            </a:pPr>
            <a:r>
              <a:rPr lang="en-GB" sz="1300" dirty="0">
                <a:latin typeface="Comic Sans MS" panose="030F0702030302020204" pitchFamily="66" charset="0"/>
              </a:rPr>
              <a:t>“What’s the point in having a beautiful jar full of wonderful things if you can’t appreciate what’s inside?” Pandora sulked. </a:t>
            </a:r>
          </a:p>
          <a:p>
            <a:pPr marL="0" indent="0">
              <a:buNone/>
            </a:pPr>
            <a:r>
              <a:rPr lang="en-GB" sz="1300" dirty="0">
                <a:latin typeface="Comic Sans MS" panose="030F0702030302020204" pitchFamily="66" charset="0"/>
              </a:rPr>
              <a:t>Epimetheus went as white as a sheet.  Her husband’s stubbornness made Pandora even more determined, so convinced was she that the jar contained a bountiful treasure of jewels. Every day, she would gently stroke the jar and play around with the lock. She was convinced she could hear little voices inside calling, “Set us free! Set us free!” </a:t>
            </a:r>
          </a:p>
          <a:p>
            <a:pPr marL="0" indent="0">
              <a:buNone/>
            </a:pPr>
            <a:r>
              <a:rPr lang="en-GB" sz="1300" dirty="0">
                <a:latin typeface="Comic Sans MS" panose="030F0702030302020204" pitchFamily="66" charset="0"/>
              </a:rPr>
              <a:t>One day, as Epimetheus slept, curiosity finally got the better of Pandora. She would open it. </a:t>
            </a:r>
          </a:p>
          <a:p>
            <a:pPr marL="0" indent="0">
              <a:buNone/>
            </a:pPr>
            <a:r>
              <a:rPr lang="en-GB" sz="1300" dirty="0">
                <a:latin typeface="Comic Sans MS" panose="030F0702030302020204" pitchFamily="66" charset="0"/>
              </a:rPr>
              <a:t>“Just one little peek won’t harm anybody,” she convinced herself. </a:t>
            </a:r>
          </a:p>
          <a:p>
            <a:pPr marL="0" indent="0">
              <a:buNone/>
            </a:pPr>
            <a:r>
              <a:rPr lang="en-GB" sz="1300" dirty="0">
                <a:latin typeface="Comic Sans MS" panose="030F0702030302020204" pitchFamily="66" charset="0"/>
              </a:rPr>
              <a:t>Hardly able to breathe, heart beating with excitement, Pandora broke the lock and slowly lifted the lid. Before she could peek inside, there was a terrible wailing noise from within. Jumping back in terror, Pandora watched with horror as, out of the box streamed all sorts of horrendous creatures which buzzed and hissed and moaned. </a:t>
            </a:r>
          </a:p>
          <a:p>
            <a:pPr marL="0" indent="0">
              <a:buNone/>
            </a:pPr>
            <a:r>
              <a:rPr lang="en-GB" sz="1300" dirty="0">
                <a:latin typeface="Comic Sans MS" panose="030F0702030302020204" pitchFamily="66" charset="0"/>
              </a:rPr>
              <a:t>Hate, greed, envy, anger, jealousy, cruelty, hunger, poverty, pain, sickness. Pandora desperately tried to slam the lid down but to no avail. The creatures spread and flew everywhere, stinging and pricking humankind forever more. </a:t>
            </a:r>
          </a:p>
        </p:txBody>
      </p:sp>
      <p:pic>
        <p:nvPicPr>
          <p:cNvPr id="14338" name="Picture 2" descr="Eyeball Clipart Look And Listen - Look Clipart Hd Png, Transparent Png - vhv">
            <a:extLst>
              <a:ext uri="{FF2B5EF4-FFF2-40B4-BE49-F238E27FC236}">
                <a16:creationId xmlns:a16="http://schemas.microsoft.com/office/drawing/2014/main" id="{0FBF952A-4DB0-45B0-B399-168C2C58A9A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6155" b="89506" l="4419" r="95814">
                        <a14:foregroundMark x1="45233" y1="7064" x2="45233" y2="7064"/>
                        <a14:foregroundMark x1="25465" y1="9284" x2="25465" y2="9284"/>
                        <a14:foregroundMark x1="18721" y1="11403" x2="18721" y2="11403"/>
                        <a14:foregroundMark x1="16279" y1="13017" x2="16279" y2="13017"/>
                        <a14:foregroundMark x1="18372" y1="12008" x2="18372" y2="12008"/>
                        <a14:foregroundMark x1="19419" y1="11907" x2="19419" y2="11907"/>
                        <a14:foregroundMark x1="21047" y1="10898" x2="21047" y2="10898"/>
                        <a14:foregroundMark x1="23023" y1="9889" x2="23023" y2="9889"/>
                        <a14:foregroundMark x1="19884" y1="11604" x2="19884" y2="11604"/>
                        <a14:foregroundMark x1="17209" y1="13219" x2="17209" y2="13219"/>
                        <a14:foregroundMark x1="16744" y1="13320" x2="16744" y2="13320"/>
                        <a14:foregroundMark x1="17093" y1="12916" x2="17093" y2="12916"/>
                        <a14:foregroundMark x1="17442" y1="11907" x2="17442" y2="11907"/>
                        <a14:foregroundMark x1="62442" y1="6559" x2="62442" y2="6559"/>
                        <a14:foregroundMark x1="62674" y1="6559" x2="62674" y2="6559"/>
                        <a14:foregroundMark x1="91163" y1="45207" x2="91163" y2="45207"/>
                        <a14:foregroundMark x1="95930" y1="46418" x2="95930" y2="46418"/>
                        <a14:foregroundMark x1="27558" y1="46216" x2="27558" y2="46216"/>
                        <a14:foregroundMark x1="36628" y1="40868" x2="36628" y2="40868"/>
                        <a14:foregroundMark x1="38256" y1="37841" x2="38256" y2="37841"/>
                        <a14:foregroundMark x1="40930" y1="36831" x2="40930" y2="36831"/>
                        <a14:foregroundMark x1="44767" y1="40565" x2="44767" y2="40565"/>
                        <a14:foregroundMark x1="45814" y1="45106" x2="45814" y2="45106"/>
                        <a14:foregroundMark x1="44302" y1="49445" x2="44302" y2="49445"/>
                        <a14:foregroundMark x1="43605" y1="54490" x2="43605" y2="54490"/>
                        <a14:foregroundMark x1="26860" y1="67810" x2="26860" y2="67810"/>
                        <a14:foregroundMark x1="17442" y1="64480" x2="17442" y2="64480"/>
                        <a14:foregroundMark x1="14767" y1="63370" x2="14767" y2="63370"/>
                        <a14:foregroundMark x1="13721" y1="62563" x2="13721" y2="62563"/>
                        <a14:foregroundMark x1="14419" y1="53179" x2="14419" y2="53179"/>
                        <a14:foregroundMark x1="12558" y1="50555" x2="12558" y2="50555"/>
                        <a14:foregroundMark x1="12209" y1="49849" x2="12209" y2="49849"/>
                        <a14:foregroundMark x1="11860" y1="49445" x2="11860" y2="49445"/>
                        <a14:foregroundMark x1="11512" y1="49142" x2="11512" y2="49142"/>
                        <a14:foregroundMark x1="11163" y1="48234" x2="11163" y2="48234"/>
                        <a14:foregroundMark x1="10000" y1="37841" x2="15465" y2="53179"/>
                        <a14:foregroundMark x1="15465" y1="53179" x2="11860" y2="37235"/>
                        <a14:foregroundMark x1="11860" y1="37235" x2="16628" y2="31584"/>
                        <a14:foregroundMark x1="16628" y1="31584" x2="29186" y2="29970"/>
                        <a14:foregroundMark x1="29186" y1="29970" x2="39884" y2="33703"/>
                        <a14:foregroundMark x1="39884" y1="33703" x2="44419" y2="39960"/>
                        <a14:foregroundMark x1="44419" y1="39960" x2="38488" y2="49849"/>
                        <a14:foregroundMark x1="38488" y1="49849" x2="29767" y2="52977"/>
                        <a14:foregroundMark x1="29767" y1="52977" x2="30581" y2="40868"/>
                        <a14:foregroundMark x1="30581" y1="40868" x2="38488" y2="38547"/>
                        <a14:foregroundMark x1="38488" y1="38547" x2="27093" y2="49748"/>
                        <a14:foregroundMark x1="27093" y1="49748" x2="17907" y2="48335"/>
                        <a14:foregroundMark x1="17907" y1="48335" x2="16744" y2="47225"/>
                        <a14:foregroundMark x1="10233" y1="56710" x2="5349" y2="41171"/>
                        <a14:foregroundMark x1="5349" y1="41171" x2="8605" y2="34612"/>
                        <a14:foregroundMark x1="8605" y1="34612" x2="8721" y2="34612"/>
                        <a14:foregroundMark x1="39651" y1="37841" x2="30233" y2="37639"/>
                        <a14:foregroundMark x1="30233" y1="37639" x2="20581" y2="44400"/>
                        <a14:foregroundMark x1="20581" y1="44400" x2="23488" y2="55499"/>
                        <a14:foregroundMark x1="23488" y1="55499" x2="31628" y2="56206"/>
                        <a14:foregroundMark x1="31628" y1="56206" x2="40233" y2="50656"/>
                        <a14:foregroundMark x1="40233" y1="50656" x2="45116" y2="43895"/>
                        <a14:foregroundMark x1="45116" y1="43895" x2="38721" y2="36831"/>
                        <a14:foregroundMark x1="38721" y1="36831" x2="29535" y2="35822"/>
                        <a14:foregroundMark x1="29535" y1="35822" x2="23023" y2="44501"/>
                        <a14:foregroundMark x1="23023" y1="44501" x2="26047" y2="51060"/>
                        <a14:foregroundMark x1="26047" y1="51060" x2="35698" y2="52069"/>
                        <a14:foregroundMark x1="35698" y1="52069" x2="43256" y2="46821"/>
                        <a14:foregroundMark x1="43256" y1="46821" x2="45233" y2="41574"/>
                        <a14:foregroundMark x1="38256" y1="55096" x2="42093" y2="48638"/>
                        <a14:foregroundMark x1="42093" y1="48638" x2="33837" y2="55197"/>
                        <a14:foregroundMark x1="33837" y1="55197" x2="33721" y2="55197"/>
                        <a14:foregroundMark x1="46395" y1="89405" x2="53140" y2="89405"/>
                        <a14:foregroundMark x1="23605" y1="10192" x2="17093" y2="13320"/>
                        <a14:foregroundMark x1="5581" y1="47730" x2="4419" y2="40565"/>
                        <a14:foregroundMark x1="4419" y1="40565" x2="5581" y2="36831"/>
                      </a14:backgroundRemoval>
                    </a14:imgEffect>
                  </a14:imgLayer>
                </a14:imgProps>
              </a:ext>
              <a:ext uri="{28A0092B-C50C-407E-A947-70E740481C1C}">
                <a14:useLocalDpi xmlns:a14="http://schemas.microsoft.com/office/drawing/2010/main" val="0"/>
              </a:ext>
            </a:extLst>
          </a:blip>
          <a:srcRect/>
          <a:stretch>
            <a:fillRect/>
          </a:stretch>
        </p:blipFill>
        <p:spPr bwMode="auto">
          <a:xfrm>
            <a:off x="9899374" y="0"/>
            <a:ext cx="2292626" cy="2641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1826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786354-6EA8-4901-860A-92C014FFE3F4}"/>
              </a:ext>
            </a:extLst>
          </p:cNvPr>
          <p:cNvSpPr>
            <a:spLocks noGrp="1"/>
          </p:cNvSpPr>
          <p:nvPr>
            <p:ph idx="1"/>
          </p:nvPr>
        </p:nvSpPr>
        <p:spPr/>
        <p:txBody>
          <a:bodyPr>
            <a:normAutofit/>
          </a:bodyPr>
          <a:lstStyle/>
          <a:p>
            <a:r>
              <a:rPr lang="en-US" sz="2100" dirty="0">
                <a:latin typeface="Comic Sans MS" panose="030F0702030302020204" pitchFamily="66" charset="0"/>
              </a:rPr>
              <a:t>Imagine your idea of what Pandora’s Box might have looked like.</a:t>
            </a:r>
          </a:p>
          <a:p>
            <a:r>
              <a:rPr lang="en-US" sz="2100" dirty="0">
                <a:latin typeface="Comic Sans MS" panose="030F0702030302020204" pitchFamily="66" charset="0"/>
              </a:rPr>
              <a:t>Think about the important design elements, e.g. why shouldn't the box be easy to open? Why shouldn’t the box be plain?</a:t>
            </a:r>
          </a:p>
          <a:p>
            <a:endParaRPr lang="en-US" sz="2100" dirty="0">
              <a:latin typeface="Comic Sans MS" panose="030F0702030302020204" pitchFamily="66" charset="0"/>
            </a:endParaRPr>
          </a:p>
          <a:p>
            <a:r>
              <a:rPr lang="en-US" sz="2100" dirty="0">
                <a:latin typeface="Comic Sans MS" panose="030F0702030302020204" pitchFamily="66" charset="0"/>
              </a:rPr>
              <a:t>Describe your ideas using expanded noun phrases.</a:t>
            </a:r>
          </a:p>
          <a:p>
            <a:r>
              <a:rPr lang="en-US" sz="2100" b="1" dirty="0">
                <a:latin typeface="Comic Sans MS" panose="030F0702030302020204" pitchFamily="66" charset="0"/>
              </a:rPr>
              <a:t>Challenge: </a:t>
            </a:r>
            <a:r>
              <a:rPr lang="en-US" sz="2100" dirty="0">
                <a:latin typeface="Comic Sans MS" panose="030F0702030302020204" pitchFamily="66" charset="0"/>
              </a:rPr>
              <a:t>use prepositional phrases in your </a:t>
            </a:r>
            <a:br>
              <a:rPr lang="en-US" sz="2100" dirty="0">
                <a:latin typeface="Comic Sans MS" panose="030F0702030302020204" pitchFamily="66" charset="0"/>
              </a:rPr>
            </a:br>
            <a:r>
              <a:rPr lang="en-US" sz="2100" dirty="0">
                <a:latin typeface="Comic Sans MS" panose="030F0702030302020204" pitchFamily="66" charset="0"/>
              </a:rPr>
              <a:t>expanded noun phrases too. </a:t>
            </a:r>
            <a:endParaRPr lang="en-GB" sz="2100" b="1" dirty="0">
              <a:latin typeface="Comic Sans MS" panose="030F0702030302020204" pitchFamily="66" charset="0"/>
            </a:endParaRPr>
          </a:p>
        </p:txBody>
      </p:sp>
      <p:pic>
        <p:nvPicPr>
          <p:cNvPr id="17410" name="Picture 2" descr="264,934 Imagine Illustrations &amp;amp; Clip Art - iStock">
            <a:extLst>
              <a:ext uri="{FF2B5EF4-FFF2-40B4-BE49-F238E27FC236}">
                <a16:creationId xmlns:a16="http://schemas.microsoft.com/office/drawing/2014/main" id="{72A787BA-FD5E-4621-8081-0C1D12A5F2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334" y="207065"/>
            <a:ext cx="58293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D1F5FF0-C623-48BC-845B-CBB41F9BE7F2}"/>
              </a:ext>
            </a:extLst>
          </p:cNvPr>
          <p:cNvPicPr>
            <a:picLocks noChangeAspect="1"/>
          </p:cNvPicPr>
          <p:nvPr/>
        </p:nvPicPr>
        <p:blipFill rotWithShape="1">
          <a:blip r:embed="rId3"/>
          <a:srcRect l="11005" t="40697" r="48397" b="18841"/>
          <a:stretch/>
        </p:blipFill>
        <p:spPr>
          <a:xfrm>
            <a:off x="7464286" y="3966663"/>
            <a:ext cx="4581941" cy="2774915"/>
          </a:xfrm>
          <a:prstGeom prst="rect">
            <a:avLst/>
          </a:prstGeom>
          <a:ln w="38100">
            <a:solidFill>
              <a:srgbClr val="0070C0"/>
            </a:solidFill>
          </a:ln>
        </p:spPr>
      </p:pic>
    </p:spTree>
    <p:extLst>
      <p:ext uri="{BB962C8B-B14F-4D97-AF65-F5344CB8AC3E}">
        <p14:creationId xmlns:p14="http://schemas.microsoft.com/office/powerpoint/2010/main" val="39028118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A9AF7A-8DFA-41A0-9627-A152535E860B}"/>
              </a:ext>
            </a:extLst>
          </p:cNvPr>
          <p:cNvSpPr>
            <a:spLocks noGrp="1"/>
          </p:cNvSpPr>
          <p:nvPr>
            <p:ph idx="1"/>
          </p:nvPr>
        </p:nvSpPr>
        <p:spPr/>
        <p:txBody>
          <a:bodyPr>
            <a:normAutofit/>
          </a:bodyPr>
          <a:lstStyle/>
          <a:p>
            <a:r>
              <a:rPr lang="en-US" sz="2100" dirty="0">
                <a:solidFill>
                  <a:schemeClr val="tx1"/>
                </a:solidFill>
                <a:latin typeface="Comic Sans MS" panose="030F0702030302020204" pitchFamily="66" charset="0"/>
              </a:rPr>
              <a:t>Now, you are going to turn your descriptive phrases into compound sentences with conjunctions. </a:t>
            </a:r>
          </a:p>
          <a:p>
            <a:endParaRPr lang="en-US" sz="2100" dirty="0">
              <a:solidFill>
                <a:schemeClr val="tx1"/>
              </a:solidFill>
              <a:latin typeface="Comic Sans MS" panose="030F0702030302020204" pitchFamily="66" charset="0"/>
            </a:endParaRPr>
          </a:p>
          <a:p>
            <a:r>
              <a:rPr lang="en-US" sz="2100" dirty="0">
                <a:solidFill>
                  <a:schemeClr val="tx1"/>
                </a:solidFill>
                <a:latin typeface="Comic Sans MS" panose="030F0702030302020204" pitchFamily="66" charset="0"/>
              </a:rPr>
              <a:t>What is a compound sentence?</a:t>
            </a:r>
          </a:p>
          <a:p>
            <a:r>
              <a:rPr lang="en-US" sz="2100" dirty="0">
                <a:solidFill>
                  <a:schemeClr val="tx1"/>
                </a:solidFill>
                <a:latin typeface="Comic Sans MS" panose="030F0702030302020204" pitchFamily="66" charset="0"/>
              </a:rPr>
              <a:t>Which conjunctions can be used with compound sentences? </a:t>
            </a:r>
            <a:endParaRPr lang="en-GB" sz="21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5441369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949E0C-EABD-4895-8202-86F280DB9AF7}"/>
              </a:ext>
            </a:extLst>
          </p:cNvPr>
          <p:cNvPicPr>
            <a:picLocks noChangeAspect="1"/>
          </p:cNvPicPr>
          <p:nvPr/>
        </p:nvPicPr>
        <p:blipFill rotWithShape="1">
          <a:blip r:embed="rId2"/>
          <a:srcRect l="19810" t="19130" r="21169" b="7246"/>
          <a:stretch/>
        </p:blipFill>
        <p:spPr>
          <a:xfrm>
            <a:off x="0" y="-69575"/>
            <a:ext cx="12192000" cy="6925047"/>
          </a:xfrm>
          <a:prstGeom prst="rect">
            <a:avLst/>
          </a:prstGeom>
        </p:spPr>
      </p:pic>
    </p:spTree>
    <p:extLst>
      <p:ext uri="{BB962C8B-B14F-4D97-AF65-F5344CB8AC3E}">
        <p14:creationId xmlns:p14="http://schemas.microsoft.com/office/powerpoint/2010/main" val="33638630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0A3D418-698A-47D5-B80B-8E66BDB3563C}"/>
              </a:ext>
            </a:extLst>
          </p:cNvPr>
          <p:cNvPicPr>
            <a:picLocks noChangeAspect="1"/>
          </p:cNvPicPr>
          <p:nvPr/>
        </p:nvPicPr>
        <p:blipFill rotWithShape="1">
          <a:blip r:embed="rId2"/>
          <a:srcRect l="20625" t="19275" r="20516" b="7391"/>
          <a:stretch/>
        </p:blipFill>
        <p:spPr>
          <a:xfrm>
            <a:off x="0" y="0"/>
            <a:ext cx="12192000" cy="6854200"/>
          </a:xfrm>
          <a:prstGeom prst="rect">
            <a:avLst/>
          </a:prstGeom>
        </p:spPr>
      </p:pic>
    </p:spTree>
    <p:extLst>
      <p:ext uri="{BB962C8B-B14F-4D97-AF65-F5344CB8AC3E}">
        <p14:creationId xmlns:p14="http://schemas.microsoft.com/office/powerpoint/2010/main" val="7060027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D32C6-642E-42A7-8D64-E182A3D312EC}"/>
              </a:ext>
            </a:extLst>
          </p:cNvPr>
          <p:cNvSpPr>
            <a:spLocks noGrp="1"/>
          </p:cNvSpPr>
          <p:nvPr>
            <p:ph type="title"/>
          </p:nvPr>
        </p:nvSpPr>
        <p:spPr/>
        <p:txBody>
          <a:bodyPr>
            <a:normAutofit/>
          </a:bodyPr>
          <a:lstStyle/>
          <a:p>
            <a:r>
              <a:rPr lang="en-US" sz="5400" dirty="0">
                <a:solidFill>
                  <a:schemeClr val="tx1"/>
                </a:solidFill>
                <a:latin typeface="Comic Sans MS" panose="030F0702030302020204" pitchFamily="66" charset="0"/>
              </a:rPr>
              <a:t>Adverbial Phrases</a:t>
            </a:r>
            <a:endParaRPr lang="en-GB" sz="5400" dirty="0">
              <a:solidFill>
                <a:schemeClr val="tx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6EDEEF93-A913-463E-AD6E-3ADDC36AE9C6}"/>
              </a:ext>
            </a:extLst>
          </p:cNvPr>
          <p:cNvSpPr>
            <a:spLocks noGrp="1"/>
          </p:cNvSpPr>
          <p:nvPr>
            <p:ph idx="1"/>
          </p:nvPr>
        </p:nvSpPr>
        <p:spPr>
          <a:xfrm>
            <a:off x="677334" y="2160589"/>
            <a:ext cx="6975797" cy="3880773"/>
          </a:xfrm>
        </p:spPr>
        <p:txBody>
          <a:bodyPr>
            <a:normAutofit/>
          </a:bodyPr>
          <a:lstStyle/>
          <a:p>
            <a:r>
              <a:rPr lang="en-US" sz="2100" b="1" dirty="0">
                <a:latin typeface="Comic Sans MS" panose="030F0702030302020204" pitchFamily="66" charset="0"/>
              </a:rPr>
              <a:t>Remember: </a:t>
            </a:r>
            <a:r>
              <a:rPr lang="en-US" sz="2100" dirty="0">
                <a:latin typeface="Comic Sans MS" panose="030F0702030302020204" pitchFamily="66" charset="0"/>
              </a:rPr>
              <a:t>adverbial phrases are like adverbs – they add more information to the sentence, but they use more than one word to describe the verb.</a:t>
            </a:r>
          </a:p>
          <a:p>
            <a:r>
              <a:rPr lang="en-US" sz="2100" dirty="0">
                <a:latin typeface="Comic Sans MS" panose="030F0702030302020204" pitchFamily="66" charset="0"/>
              </a:rPr>
              <a:t>Adverbial phrases can make a sentence more interesting and exciting.</a:t>
            </a:r>
          </a:p>
          <a:p>
            <a:r>
              <a:rPr lang="en-US" sz="2100" dirty="0">
                <a:latin typeface="Comic Sans MS" panose="030F0702030302020204" pitchFamily="66" charset="0"/>
              </a:rPr>
              <a:t>They tell us how, when, where, why and how long a verb is done.</a:t>
            </a: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1AA72633-A0E7-4385-8CD7-52BD7652A7B6}"/>
              </a:ext>
            </a:extLst>
          </p:cNvPr>
          <p:cNvPicPr>
            <a:picLocks noChangeAspect="1"/>
          </p:cNvPicPr>
          <p:nvPr/>
        </p:nvPicPr>
        <p:blipFill rotWithShape="1">
          <a:blip r:embed="rId2"/>
          <a:srcRect l="37744" t="20726" r="38207" b="14782"/>
          <a:stretch/>
        </p:blipFill>
        <p:spPr>
          <a:xfrm>
            <a:off x="7653131" y="0"/>
            <a:ext cx="4538870" cy="6846766"/>
          </a:xfrm>
          <a:prstGeom prst="rect">
            <a:avLst/>
          </a:prstGeom>
        </p:spPr>
      </p:pic>
    </p:spTree>
    <p:extLst>
      <p:ext uri="{BB962C8B-B14F-4D97-AF65-F5344CB8AC3E}">
        <p14:creationId xmlns:p14="http://schemas.microsoft.com/office/powerpoint/2010/main" val="37001420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1E68BA-104F-4628-B3F2-F2109EAD8A5F}"/>
              </a:ext>
            </a:extLst>
          </p:cNvPr>
          <p:cNvSpPr>
            <a:spLocks noGrp="1"/>
          </p:cNvSpPr>
          <p:nvPr>
            <p:ph idx="1"/>
          </p:nvPr>
        </p:nvSpPr>
        <p:spPr>
          <a:xfrm>
            <a:off x="502265" y="5542980"/>
            <a:ext cx="8596668" cy="863076"/>
          </a:xfrm>
        </p:spPr>
        <p:txBody>
          <a:bodyPr>
            <a:normAutofit/>
          </a:bodyPr>
          <a:lstStyle/>
          <a:p>
            <a:r>
              <a:rPr lang="en-US" sz="2100" dirty="0">
                <a:latin typeface="Comic Sans MS" panose="030F0702030302020204" pitchFamily="66" charset="0"/>
              </a:rPr>
              <a:t>Create some compound sentences using the adverbial phrases from the list above.</a:t>
            </a:r>
            <a:endParaRPr lang="en-GB" sz="2100" dirty="0">
              <a:latin typeface="Comic Sans MS" panose="030F0702030302020204" pitchFamily="66" charset="0"/>
            </a:endParaRPr>
          </a:p>
        </p:txBody>
      </p:sp>
      <p:pic>
        <p:nvPicPr>
          <p:cNvPr id="2" name="Picture 1">
            <a:extLst>
              <a:ext uri="{FF2B5EF4-FFF2-40B4-BE49-F238E27FC236}">
                <a16:creationId xmlns:a16="http://schemas.microsoft.com/office/drawing/2014/main" id="{995D7C67-2A68-4C30-930D-24BAB7E1C766}"/>
              </a:ext>
            </a:extLst>
          </p:cNvPr>
          <p:cNvPicPr>
            <a:picLocks noChangeAspect="1"/>
          </p:cNvPicPr>
          <p:nvPr/>
        </p:nvPicPr>
        <p:blipFill rotWithShape="1">
          <a:blip r:embed="rId2"/>
          <a:srcRect l="12880" t="22464" r="31929" b="39849"/>
          <a:stretch/>
        </p:blipFill>
        <p:spPr>
          <a:xfrm>
            <a:off x="581779" y="1229519"/>
            <a:ext cx="8517154" cy="3271536"/>
          </a:xfrm>
          <a:prstGeom prst="rect">
            <a:avLst/>
          </a:prstGeom>
        </p:spPr>
      </p:pic>
    </p:spTree>
    <p:extLst>
      <p:ext uri="{BB962C8B-B14F-4D97-AF65-F5344CB8AC3E}">
        <p14:creationId xmlns:p14="http://schemas.microsoft.com/office/powerpoint/2010/main" val="18389021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B6169-E2B6-4294-85B1-1D3E46C2FF5C}"/>
              </a:ext>
            </a:extLst>
          </p:cNvPr>
          <p:cNvSpPr>
            <a:spLocks noGrp="1"/>
          </p:cNvSpPr>
          <p:nvPr>
            <p:ph type="title"/>
          </p:nvPr>
        </p:nvSpPr>
        <p:spPr/>
        <p:txBody>
          <a:bodyPr/>
          <a:lstStyle/>
          <a:p>
            <a:r>
              <a:rPr lang="en-US" sz="5400" b="1" dirty="0">
                <a:latin typeface="Comic Sans MS" panose="030F0702030302020204" pitchFamily="66" charset="0"/>
              </a:rPr>
              <a:t>Activity</a:t>
            </a:r>
            <a:r>
              <a:rPr lang="en-US" b="1" dirty="0"/>
              <a:t> </a:t>
            </a:r>
            <a:endParaRPr lang="en-GB" b="1" dirty="0"/>
          </a:p>
        </p:txBody>
      </p:sp>
      <p:sp>
        <p:nvSpPr>
          <p:cNvPr id="3" name="Content Placeholder 2">
            <a:extLst>
              <a:ext uri="{FF2B5EF4-FFF2-40B4-BE49-F238E27FC236}">
                <a16:creationId xmlns:a16="http://schemas.microsoft.com/office/drawing/2014/main" id="{A9AF2D97-1B1E-4D98-A351-68A7350BC0B2}"/>
              </a:ext>
            </a:extLst>
          </p:cNvPr>
          <p:cNvSpPr>
            <a:spLocks noGrp="1"/>
          </p:cNvSpPr>
          <p:nvPr>
            <p:ph idx="1"/>
          </p:nvPr>
        </p:nvSpPr>
        <p:spPr>
          <a:xfrm>
            <a:off x="447261" y="1733207"/>
            <a:ext cx="9571381" cy="3880773"/>
          </a:xfrm>
        </p:spPr>
        <p:txBody>
          <a:bodyPr>
            <a:noAutofit/>
          </a:bodyPr>
          <a:lstStyle/>
          <a:p>
            <a:r>
              <a:rPr lang="en-US" sz="2100" dirty="0">
                <a:latin typeface="Comic Sans MS" panose="030F0702030302020204" pitchFamily="66" charset="0"/>
              </a:rPr>
              <a:t>Draw Pandora and her box. Label both Pandora and </a:t>
            </a:r>
            <a:br>
              <a:rPr lang="en-US" sz="2100" dirty="0">
                <a:latin typeface="Comic Sans MS" panose="030F0702030302020204" pitchFamily="66" charset="0"/>
              </a:rPr>
            </a:br>
            <a:r>
              <a:rPr lang="en-US" sz="2100" dirty="0">
                <a:latin typeface="Comic Sans MS" panose="030F0702030302020204" pitchFamily="66" charset="0"/>
              </a:rPr>
              <a:t>her box with expanded noun phrases to describe.</a:t>
            </a:r>
          </a:p>
          <a:p>
            <a:endParaRPr lang="en-US" sz="2100" dirty="0">
              <a:latin typeface="Comic Sans MS" panose="030F0702030302020204" pitchFamily="66" charset="0"/>
            </a:endParaRPr>
          </a:p>
          <a:p>
            <a:r>
              <a:rPr lang="en-US" sz="2100" b="1" dirty="0">
                <a:latin typeface="Comic Sans MS" panose="030F0702030302020204" pitchFamily="66" charset="0"/>
              </a:rPr>
              <a:t>Paddling: </a:t>
            </a:r>
            <a:r>
              <a:rPr lang="en-US" sz="2100" dirty="0">
                <a:latin typeface="Comic Sans MS" panose="030F0702030302020204" pitchFamily="66" charset="0"/>
              </a:rPr>
              <a:t>write expanded noun phrases to describe Pandora and her box. See if you can use some prepositional phrases, e.g. </a:t>
            </a:r>
            <a:r>
              <a:rPr lang="en-US" sz="2100" i="1" dirty="0">
                <a:latin typeface="Comic Sans MS" panose="030F0702030302020204" pitchFamily="66" charset="0"/>
              </a:rPr>
              <a:t>the golden, fragile box </a:t>
            </a:r>
            <a:r>
              <a:rPr lang="en-US" sz="2100" b="1" i="1" dirty="0">
                <a:latin typeface="Comic Sans MS" panose="030F0702030302020204" pitchFamily="66" charset="0"/>
              </a:rPr>
              <a:t>with</a:t>
            </a:r>
            <a:r>
              <a:rPr lang="en-US" sz="2100" i="1" dirty="0">
                <a:latin typeface="Comic Sans MS" panose="030F0702030302020204" pitchFamily="66" charset="0"/>
              </a:rPr>
              <a:t> an intricate design on top.</a:t>
            </a:r>
            <a:endParaRPr lang="en-US" sz="2100" dirty="0">
              <a:latin typeface="Comic Sans MS" panose="030F0702030302020204" pitchFamily="66" charset="0"/>
            </a:endParaRPr>
          </a:p>
          <a:p>
            <a:endParaRPr lang="en-US" sz="2100" b="1" dirty="0">
              <a:latin typeface="Comic Sans MS" panose="030F0702030302020204" pitchFamily="66" charset="0"/>
            </a:endParaRPr>
          </a:p>
          <a:p>
            <a:r>
              <a:rPr lang="en-US" sz="2100" b="1" dirty="0" err="1">
                <a:latin typeface="Comic Sans MS" panose="030F0702030302020204" pitchFamily="66" charset="0"/>
              </a:rPr>
              <a:t>Snorkelling</a:t>
            </a:r>
            <a:r>
              <a:rPr lang="en-US" sz="2100" b="1" dirty="0">
                <a:latin typeface="Comic Sans MS" panose="030F0702030302020204" pitchFamily="66" charset="0"/>
              </a:rPr>
              <a:t>: </a:t>
            </a:r>
            <a:r>
              <a:rPr lang="en-US" sz="2100" dirty="0">
                <a:latin typeface="Comic Sans MS" panose="030F0702030302020204" pitchFamily="66" charset="0"/>
              </a:rPr>
              <a:t>write expanded noun phrases to describe Pandora and her box. Try to add prepositional phrases to your descriptions.</a:t>
            </a:r>
          </a:p>
          <a:p>
            <a:endParaRPr lang="en-US" sz="2100" b="1" dirty="0">
              <a:latin typeface="Comic Sans MS" panose="030F0702030302020204" pitchFamily="66" charset="0"/>
            </a:endParaRPr>
          </a:p>
          <a:p>
            <a:r>
              <a:rPr lang="en-US" sz="2100" b="1" dirty="0">
                <a:latin typeface="Comic Sans MS" panose="030F0702030302020204" pitchFamily="66" charset="0"/>
              </a:rPr>
              <a:t>Diving: </a:t>
            </a:r>
            <a:r>
              <a:rPr lang="en-US" sz="2100" dirty="0">
                <a:latin typeface="Comic Sans MS" panose="030F0702030302020204" pitchFamily="66" charset="0"/>
              </a:rPr>
              <a:t>write expanded noun phrases to describe Pandora and her box. Ensure you have included prepositional phrases in your expanded noun phrases.</a:t>
            </a:r>
            <a:r>
              <a:rPr lang="en-US" sz="2100" b="1" dirty="0">
                <a:latin typeface="Comic Sans MS" panose="030F0702030302020204" pitchFamily="66" charset="0"/>
              </a:rPr>
              <a:t> </a:t>
            </a:r>
            <a:endParaRPr lang="en-GB" sz="2100" b="1" dirty="0">
              <a:latin typeface="Comic Sans MS" panose="030F0702030302020204" pitchFamily="66" charset="0"/>
            </a:endParaRPr>
          </a:p>
        </p:txBody>
      </p:sp>
      <p:pic>
        <p:nvPicPr>
          <p:cNvPr id="4" name="Picture 3">
            <a:extLst>
              <a:ext uri="{FF2B5EF4-FFF2-40B4-BE49-F238E27FC236}">
                <a16:creationId xmlns:a16="http://schemas.microsoft.com/office/drawing/2014/main" id="{C6511DE9-E994-4ACD-B62E-AE60C1951E73}"/>
              </a:ext>
            </a:extLst>
          </p:cNvPr>
          <p:cNvPicPr>
            <a:picLocks noChangeAspect="1"/>
          </p:cNvPicPr>
          <p:nvPr/>
        </p:nvPicPr>
        <p:blipFill rotWithShape="1">
          <a:blip r:embed="rId2"/>
          <a:srcRect l="11005" t="40697" r="48397" b="18841"/>
          <a:stretch/>
        </p:blipFill>
        <p:spPr>
          <a:xfrm>
            <a:off x="7474225" y="179854"/>
            <a:ext cx="4581941" cy="2774915"/>
          </a:xfrm>
          <a:prstGeom prst="rect">
            <a:avLst/>
          </a:prstGeom>
          <a:ln w="38100">
            <a:solidFill>
              <a:srgbClr val="0070C0"/>
            </a:solidFill>
          </a:ln>
        </p:spPr>
      </p:pic>
    </p:spTree>
    <p:extLst>
      <p:ext uri="{BB962C8B-B14F-4D97-AF65-F5344CB8AC3E}">
        <p14:creationId xmlns:p14="http://schemas.microsoft.com/office/powerpoint/2010/main" val="2215736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B587A-2EB9-4E13-8A74-822EC72E274B}"/>
              </a:ext>
            </a:extLst>
          </p:cNvPr>
          <p:cNvSpPr>
            <a:spLocks noGrp="1"/>
          </p:cNvSpPr>
          <p:nvPr>
            <p:ph type="title"/>
          </p:nvPr>
        </p:nvSpPr>
        <p:spPr/>
        <p:txBody>
          <a:bodyPr>
            <a:normAutofit/>
          </a:bodyPr>
          <a:lstStyle/>
          <a:p>
            <a:r>
              <a:rPr lang="en-US" sz="5400" dirty="0">
                <a:solidFill>
                  <a:srgbClr val="FF0000"/>
                </a:solidFill>
                <a:latin typeface="Comic Sans MS" panose="030F0702030302020204" pitchFamily="66" charset="0"/>
              </a:rPr>
              <a:t>Red Pen</a:t>
            </a:r>
            <a:endParaRPr lang="en-GB" sz="5400"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51C1087E-B17E-4081-ACB3-16B0467F5E81}"/>
              </a:ext>
            </a:extLst>
          </p:cNvPr>
          <p:cNvSpPr>
            <a:spLocks noGrp="1"/>
          </p:cNvSpPr>
          <p:nvPr>
            <p:ph idx="1"/>
          </p:nvPr>
        </p:nvSpPr>
        <p:spPr>
          <a:xfrm>
            <a:off x="399393" y="2977227"/>
            <a:ext cx="10583917" cy="3880773"/>
          </a:xfrm>
        </p:spPr>
        <p:txBody>
          <a:bodyPr>
            <a:normAutofit/>
          </a:bodyPr>
          <a:lstStyle/>
          <a:p>
            <a:r>
              <a:rPr lang="en-US" sz="2100" dirty="0">
                <a:solidFill>
                  <a:srgbClr val="FF0000"/>
                </a:solidFill>
                <a:latin typeface="Comic Sans MS" panose="030F0702030302020204" pitchFamily="66" charset="0"/>
              </a:rPr>
              <a:t>Turn your expanded noun phrases into compound sentences with conjunctions and adverbial phrases.</a:t>
            </a:r>
          </a:p>
          <a:p>
            <a:r>
              <a:rPr lang="en-US" sz="2100" dirty="0">
                <a:solidFill>
                  <a:srgbClr val="FF0000"/>
                </a:solidFill>
                <a:latin typeface="Comic Sans MS" panose="030F0702030302020204" pitchFamily="66" charset="0"/>
              </a:rPr>
              <a:t>Use the list of adverbial phrases to help you. </a:t>
            </a:r>
          </a:p>
          <a:p>
            <a:endParaRPr lang="en-US" sz="2100" dirty="0">
              <a:solidFill>
                <a:srgbClr val="FF0000"/>
              </a:solidFill>
              <a:latin typeface="Comic Sans MS" panose="030F0702030302020204" pitchFamily="66" charset="0"/>
            </a:endParaRPr>
          </a:p>
          <a:p>
            <a:r>
              <a:rPr lang="en-US" sz="2100" i="1" dirty="0">
                <a:solidFill>
                  <a:srgbClr val="FF0000"/>
                </a:solidFill>
                <a:latin typeface="Comic Sans MS" panose="030F0702030302020204" pitchFamily="66" charset="0"/>
              </a:rPr>
              <a:t>Examples:</a:t>
            </a:r>
          </a:p>
          <a:p>
            <a:r>
              <a:rPr lang="en-US" sz="2100" i="1" dirty="0">
                <a:solidFill>
                  <a:srgbClr val="FF0000"/>
                </a:solidFill>
                <a:latin typeface="Comic Sans MS" panose="030F0702030302020204" pitchFamily="66" charset="0"/>
              </a:rPr>
              <a:t>At first, Pandora could not tear her bright, twinkling eyes away from the intricately carved, wooden box, for she longed to know what was inside.</a:t>
            </a:r>
          </a:p>
          <a:p>
            <a:r>
              <a:rPr lang="en-US" sz="2100" i="1" dirty="0">
                <a:solidFill>
                  <a:srgbClr val="FF0000"/>
                </a:solidFill>
                <a:latin typeface="Comic Sans MS" panose="030F0702030302020204" pitchFamily="66" charset="0"/>
              </a:rPr>
              <a:t>As carefully as possible, Pandora tried to lift the smooth, weighty lid on top of the curious box, yet it was hopeless. The lid remained firmly shut. </a:t>
            </a:r>
          </a:p>
          <a:p>
            <a:endParaRPr lang="en-US" sz="2100" i="1" dirty="0">
              <a:solidFill>
                <a:srgbClr val="FF0000"/>
              </a:solidFill>
              <a:latin typeface="Comic Sans MS" panose="030F0702030302020204" pitchFamily="66" charset="0"/>
            </a:endParaRPr>
          </a:p>
        </p:txBody>
      </p:sp>
      <p:pic>
        <p:nvPicPr>
          <p:cNvPr id="6" name="Picture 5">
            <a:extLst>
              <a:ext uri="{FF2B5EF4-FFF2-40B4-BE49-F238E27FC236}">
                <a16:creationId xmlns:a16="http://schemas.microsoft.com/office/drawing/2014/main" id="{706C8A41-1F72-4CC2-A4D6-CBFC6A1EBA5D}"/>
              </a:ext>
            </a:extLst>
          </p:cNvPr>
          <p:cNvPicPr>
            <a:picLocks noChangeAspect="1"/>
          </p:cNvPicPr>
          <p:nvPr/>
        </p:nvPicPr>
        <p:blipFill rotWithShape="1">
          <a:blip r:embed="rId2"/>
          <a:srcRect l="18104" t="34789" r="20000" b="10651"/>
          <a:stretch/>
        </p:blipFill>
        <p:spPr>
          <a:xfrm>
            <a:off x="6096000" y="-14013"/>
            <a:ext cx="6095999" cy="3022529"/>
          </a:xfrm>
          <a:prstGeom prst="rect">
            <a:avLst/>
          </a:prstGeom>
        </p:spPr>
      </p:pic>
    </p:spTree>
    <p:extLst>
      <p:ext uri="{BB962C8B-B14F-4D97-AF65-F5344CB8AC3E}">
        <p14:creationId xmlns:p14="http://schemas.microsoft.com/office/powerpoint/2010/main" val="25942027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F0C12-BDDB-441A-9114-160FCF60050E}"/>
              </a:ext>
            </a:extLst>
          </p:cNvPr>
          <p:cNvSpPr>
            <a:spLocks noGrp="1"/>
          </p:cNvSpPr>
          <p:nvPr>
            <p:ph type="ctrTitle"/>
          </p:nvPr>
        </p:nvSpPr>
        <p:spPr>
          <a:xfrm>
            <a:off x="964096" y="2404534"/>
            <a:ext cx="8309907" cy="1646302"/>
          </a:xfrm>
        </p:spPr>
        <p:txBody>
          <a:bodyPr/>
          <a:lstStyle/>
          <a:p>
            <a:r>
              <a:rPr lang="en-US" sz="4400" dirty="0">
                <a:latin typeface="Comic Sans MS" panose="030F0702030302020204" pitchFamily="66" charset="0"/>
              </a:rPr>
              <a:t>Thursday 9</a:t>
            </a:r>
            <a:r>
              <a:rPr lang="en-US" sz="4400" baseline="30000" dirty="0">
                <a:latin typeface="Comic Sans MS" panose="030F0702030302020204" pitchFamily="66" charset="0"/>
              </a:rPr>
              <a:t>th</a:t>
            </a:r>
            <a:r>
              <a:rPr lang="en-US" sz="4400" dirty="0">
                <a:latin typeface="Comic Sans MS" panose="030F0702030302020204" pitchFamily="66" charset="0"/>
              </a:rPr>
              <a:t> September 2021 </a:t>
            </a:r>
            <a:endParaRPr lang="en-GB" sz="4400" dirty="0">
              <a:latin typeface="Comic Sans MS" panose="030F0702030302020204" pitchFamily="66" charset="0"/>
            </a:endParaRPr>
          </a:p>
        </p:txBody>
      </p:sp>
      <p:sp>
        <p:nvSpPr>
          <p:cNvPr id="3" name="Subtitle 2">
            <a:extLst>
              <a:ext uri="{FF2B5EF4-FFF2-40B4-BE49-F238E27FC236}">
                <a16:creationId xmlns:a16="http://schemas.microsoft.com/office/drawing/2014/main" id="{C1572CAA-9F49-42C5-AAEB-1AFD6DA5EA16}"/>
              </a:ext>
            </a:extLst>
          </p:cNvPr>
          <p:cNvSpPr>
            <a:spLocks noGrp="1"/>
          </p:cNvSpPr>
          <p:nvPr>
            <p:ph type="subTitle" idx="1"/>
          </p:nvPr>
        </p:nvSpPr>
        <p:spPr>
          <a:xfrm>
            <a:off x="964096" y="4050833"/>
            <a:ext cx="8309907" cy="1405750"/>
          </a:xfrm>
        </p:spPr>
        <p:txBody>
          <a:bodyPr>
            <a:noAutofit/>
          </a:bodyPr>
          <a:lstStyle/>
          <a:p>
            <a:pPr algn="l"/>
            <a:r>
              <a:rPr lang="en-US" sz="2100" dirty="0">
                <a:latin typeface="Comic Sans MS" panose="030F0702030302020204" pitchFamily="66" charset="0"/>
              </a:rPr>
              <a:t>LO: to write with purpose</a:t>
            </a:r>
          </a:p>
          <a:p>
            <a:pPr algn="l"/>
            <a:r>
              <a:rPr lang="en-US" sz="2100" dirty="0">
                <a:latin typeface="Comic Sans MS" panose="030F0702030302020204" pitchFamily="66" charset="0"/>
              </a:rPr>
              <a:t>	to punctuate accurately</a:t>
            </a:r>
          </a:p>
          <a:p>
            <a:pPr algn="l"/>
            <a:r>
              <a:rPr lang="en-US" sz="2100" dirty="0">
                <a:latin typeface="Comic Sans MS" panose="030F0702030302020204" pitchFamily="66" charset="0"/>
              </a:rPr>
              <a:t>C</a:t>
            </a:r>
            <a:r>
              <a:rPr lang="en-GB" sz="2100" dirty="0">
                <a:latin typeface="Comic Sans MS" panose="030F0702030302020204" pitchFamily="66" charset="0"/>
              </a:rPr>
              <a:t>: Pandora’s Box</a:t>
            </a:r>
            <a:endParaRPr lang="en-US" sz="2100" dirty="0">
              <a:latin typeface="Comic Sans MS" panose="030F0702030302020204" pitchFamily="66" charset="0"/>
            </a:endParaRPr>
          </a:p>
        </p:txBody>
      </p:sp>
    </p:spTree>
    <p:extLst>
      <p:ext uri="{BB962C8B-B14F-4D97-AF65-F5344CB8AC3E}">
        <p14:creationId xmlns:p14="http://schemas.microsoft.com/office/powerpoint/2010/main" val="29542535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5BFB5-7DE7-4821-AF58-C84B99CADE37}"/>
              </a:ext>
            </a:extLst>
          </p:cNvPr>
          <p:cNvSpPr>
            <a:spLocks noGrp="1"/>
          </p:cNvSpPr>
          <p:nvPr>
            <p:ph type="title"/>
          </p:nvPr>
        </p:nvSpPr>
        <p:spPr/>
        <p:txBody>
          <a:bodyPr/>
          <a:lstStyle/>
          <a:p>
            <a:r>
              <a:rPr lang="en-US" sz="5400" dirty="0">
                <a:latin typeface="Comic Sans MS" panose="030F0702030302020204" pitchFamily="66" charset="0"/>
              </a:rPr>
              <a:t>Starter</a:t>
            </a:r>
            <a:r>
              <a:rPr lang="en-US" dirty="0"/>
              <a:t> </a:t>
            </a:r>
            <a:endParaRPr lang="en-GB" dirty="0"/>
          </a:p>
        </p:txBody>
      </p:sp>
      <p:sp>
        <p:nvSpPr>
          <p:cNvPr id="3" name="Content Placeholder 2">
            <a:extLst>
              <a:ext uri="{FF2B5EF4-FFF2-40B4-BE49-F238E27FC236}">
                <a16:creationId xmlns:a16="http://schemas.microsoft.com/office/drawing/2014/main" id="{BFE6AE74-28DC-465E-89A5-0258445B89CA}"/>
              </a:ext>
            </a:extLst>
          </p:cNvPr>
          <p:cNvSpPr>
            <a:spLocks noGrp="1"/>
          </p:cNvSpPr>
          <p:nvPr>
            <p:ph idx="1"/>
          </p:nvPr>
        </p:nvSpPr>
        <p:spPr>
          <a:xfrm>
            <a:off x="677334" y="4999383"/>
            <a:ext cx="8596668" cy="1041979"/>
          </a:xfrm>
        </p:spPr>
        <p:txBody>
          <a:bodyPr>
            <a:normAutofit/>
          </a:bodyPr>
          <a:lstStyle/>
          <a:p>
            <a:r>
              <a:rPr lang="en-US" sz="2100" dirty="0">
                <a:latin typeface="Comic Sans MS" panose="030F0702030302020204" pitchFamily="66" charset="0"/>
              </a:rPr>
              <a:t>What punctuation mark is this?</a:t>
            </a:r>
          </a:p>
          <a:p>
            <a:r>
              <a:rPr lang="en-US" sz="2100" dirty="0">
                <a:latin typeface="Comic Sans MS" panose="030F0702030302020204" pitchFamily="66" charset="0"/>
              </a:rPr>
              <a:t>When might it be used in our writing?</a:t>
            </a:r>
            <a:endParaRPr lang="en-GB" sz="2100" dirty="0">
              <a:latin typeface="Comic Sans MS" panose="030F0702030302020204" pitchFamily="66" charset="0"/>
            </a:endParaRPr>
          </a:p>
        </p:txBody>
      </p:sp>
      <p:grpSp>
        <p:nvGrpSpPr>
          <p:cNvPr id="9" name="Group 8">
            <a:extLst>
              <a:ext uri="{FF2B5EF4-FFF2-40B4-BE49-F238E27FC236}">
                <a16:creationId xmlns:a16="http://schemas.microsoft.com/office/drawing/2014/main" id="{C49D9477-EFFB-4A86-9053-651BE27322BE}"/>
              </a:ext>
            </a:extLst>
          </p:cNvPr>
          <p:cNvGrpSpPr/>
          <p:nvPr/>
        </p:nvGrpSpPr>
        <p:grpSpPr>
          <a:xfrm>
            <a:off x="677334" y="1858617"/>
            <a:ext cx="8108857" cy="2718351"/>
            <a:chOff x="677334" y="2117035"/>
            <a:chExt cx="8108857" cy="2718351"/>
          </a:xfrm>
        </p:grpSpPr>
        <p:cxnSp>
          <p:nvCxnSpPr>
            <p:cNvPr id="10" name="Straight Connector 9">
              <a:extLst>
                <a:ext uri="{FF2B5EF4-FFF2-40B4-BE49-F238E27FC236}">
                  <a16:creationId xmlns:a16="http://schemas.microsoft.com/office/drawing/2014/main" id="{144983FE-55E5-46A8-AEB1-25F4D24C09E0}"/>
                </a:ext>
              </a:extLst>
            </p:cNvPr>
            <p:cNvCxnSpPr>
              <a:cxnSpLocks/>
            </p:cNvCxnSpPr>
            <p:nvPr/>
          </p:nvCxnSpPr>
          <p:spPr>
            <a:xfrm>
              <a:off x="677334" y="3929269"/>
              <a:ext cx="8108857"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9458" name="Picture 2" descr="Comma, Comma png | PNGEgg">
              <a:extLst>
                <a:ext uri="{FF2B5EF4-FFF2-40B4-BE49-F238E27FC236}">
                  <a16:creationId xmlns:a16="http://schemas.microsoft.com/office/drawing/2014/main" id="{E120D113-9478-4FF0-B263-F5F631183A96}"/>
                </a:ext>
              </a:extLst>
            </p:cNvPr>
            <p:cNvPicPr>
              <a:picLocks noChangeAspect="1" noChangeArrowheads="1"/>
            </p:cNvPicPr>
            <p:nvPr/>
          </p:nvPicPr>
          <p:blipFill rotWithShape="1">
            <a:blip r:embed="rId2">
              <a:clrChange>
                <a:clrFrom>
                  <a:srgbClr val="E6E6E6"/>
                </a:clrFrom>
                <a:clrTo>
                  <a:srgbClr val="E6E6E6">
                    <a:alpha val="0"/>
                  </a:srgbClr>
                </a:clrTo>
              </a:clrChange>
              <a:extLst>
                <a:ext uri="{BEBA8EAE-BF5A-486C-A8C5-ECC9F3942E4B}">
                  <a14:imgProps xmlns:a14="http://schemas.microsoft.com/office/drawing/2010/main">
                    <a14:imgLayer r:embed="rId3">
                      <a14:imgEffect>
                        <a14:backgroundRemoval t="27335" b="72437" l="42778" r="57000">
                          <a14:foregroundMark x1="56778" y1="34396" x2="57111" y2="47380"/>
                          <a14:foregroundMark x1="50111" y1="28246" x2="55222" y2="27563"/>
                          <a14:foregroundMark x1="45111" y1="72437" x2="42778" y2="66743"/>
                        </a14:backgroundRemoval>
                      </a14:imgEffect>
                    </a14:imgLayer>
                  </a14:imgProps>
                </a:ext>
                <a:ext uri="{28A0092B-C50C-407E-A947-70E740481C1C}">
                  <a14:useLocalDpi xmlns:a14="http://schemas.microsoft.com/office/drawing/2010/main" val="0"/>
                </a:ext>
              </a:extLst>
            </a:blip>
            <a:srcRect l="41613" t="21952" r="41227" b="23854"/>
            <a:stretch/>
          </p:blipFill>
          <p:spPr bwMode="auto">
            <a:xfrm>
              <a:off x="3956510" y="3023152"/>
              <a:ext cx="1176363" cy="1812234"/>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DF8D9475-817A-44E1-8A35-B2332A1B791E}"/>
                </a:ext>
              </a:extLst>
            </p:cNvPr>
            <p:cNvCxnSpPr>
              <a:cxnSpLocks/>
            </p:cNvCxnSpPr>
            <p:nvPr/>
          </p:nvCxnSpPr>
          <p:spPr>
            <a:xfrm>
              <a:off x="677334" y="2117035"/>
              <a:ext cx="8108857"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166069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72EF4-3502-451E-842C-650E9D244C29}"/>
              </a:ext>
            </a:extLst>
          </p:cNvPr>
          <p:cNvSpPr>
            <a:spLocks noGrp="1"/>
          </p:cNvSpPr>
          <p:nvPr>
            <p:ph type="title"/>
          </p:nvPr>
        </p:nvSpPr>
        <p:spPr/>
        <p:txBody>
          <a:bodyPr>
            <a:normAutofit/>
          </a:bodyPr>
          <a:lstStyle/>
          <a:p>
            <a:r>
              <a:rPr lang="en-US" sz="5400" dirty="0">
                <a:latin typeface="Comic Sans MS" panose="030F0702030302020204" pitchFamily="66" charset="0"/>
              </a:rPr>
              <a:t>Starter </a:t>
            </a:r>
            <a:endParaRPr lang="en-GB" sz="5400" dirty="0">
              <a:latin typeface="Comic Sans MS" panose="030F0702030302020204" pitchFamily="66" charset="0"/>
            </a:endParaRPr>
          </a:p>
        </p:txBody>
      </p:sp>
      <p:pic>
        <p:nvPicPr>
          <p:cNvPr id="6" name="Picture 5">
            <a:extLst>
              <a:ext uri="{FF2B5EF4-FFF2-40B4-BE49-F238E27FC236}">
                <a16:creationId xmlns:a16="http://schemas.microsoft.com/office/drawing/2014/main" id="{A83DD538-B27D-4C33-8A15-8DD7937F556B}"/>
              </a:ext>
            </a:extLst>
          </p:cNvPr>
          <p:cNvPicPr>
            <a:picLocks noChangeAspect="1"/>
          </p:cNvPicPr>
          <p:nvPr/>
        </p:nvPicPr>
        <p:blipFill rotWithShape="1">
          <a:blip r:embed="rId2"/>
          <a:srcRect l="23315" t="19130" r="23125" b="14347"/>
          <a:stretch/>
        </p:blipFill>
        <p:spPr>
          <a:xfrm>
            <a:off x="1198798" y="1580730"/>
            <a:ext cx="7553740" cy="5277270"/>
          </a:xfrm>
          <a:prstGeom prst="rect">
            <a:avLst/>
          </a:prstGeom>
        </p:spPr>
      </p:pic>
    </p:spTree>
    <p:extLst>
      <p:ext uri="{BB962C8B-B14F-4D97-AF65-F5344CB8AC3E}">
        <p14:creationId xmlns:p14="http://schemas.microsoft.com/office/powerpoint/2010/main" val="34792483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Box 1">
            <a:extLst>
              <a:ext uri="{FF2B5EF4-FFF2-40B4-BE49-F238E27FC236}">
                <a16:creationId xmlns:a16="http://schemas.microsoft.com/office/drawing/2014/main" id="{90CFF63A-65DC-45D2-B6F4-F35B355D6F23}"/>
              </a:ext>
            </a:extLst>
          </p:cNvPr>
          <p:cNvSpPr txBox="1">
            <a:spLocks noChangeArrowheads="1"/>
          </p:cNvSpPr>
          <p:nvPr/>
        </p:nvSpPr>
        <p:spPr bwMode="auto">
          <a:xfrm>
            <a:off x="1631950" y="512764"/>
            <a:ext cx="8504238"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800" dirty="0">
                <a:solidFill>
                  <a:schemeClr val="bg1"/>
                </a:solidFill>
                <a:latin typeface="Comic Sans MS" panose="030F0702030302020204" pitchFamily="66" charset="0"/>
              </a:rPr>
              <a:t>Commas should be used:</a:t>
            </a:r>
          </a:p>
        </p:txBody>
      </p:sp>
      <p:sp>
        <p:nvSpPr>
          <p:cNvPr id="5124" name="TextBox 4">
            <a:extLst>
              <a:ext uri="{FF2B5EF4-FFF2-40B4-BE49-F238E27FC236}">
                <a16:creationId xmlns:a16="http://schemas.microsoft.com/office/drawing/2014/main" id="{C42DB089-77A6-4C54-945C-01AB7DF78804}"/>
              </a:ext>
            </a:extLst>
          </p:cNvPr>
          <p:cNvSpPr txBox="1">
            <a:spLocks noChangeArrowheads="1"/>
          </p:cNvSpPr>
          <p:nvPr/>
        </p:nvSpPr>
        <p:spPr bwMode="auto">
          <a:xfrm>
            <a:off x="626165" y="2573339"/>
            <a:ext cx="9114183" cy="4462760"/>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r>
              <a:rPr lang="en-GB" altLang="en-US" sz="2400" b="1" dirty="0">
                <a:solidFill>
                  <a:schemeClr val="tx1">
                    <a:lumMod val="95000"/>
                    <a:lumOff val="5000"/>
                  </a:schemeClr>
                </a:solidFill>
                <a:latin typeface="Comic Sans MS" panose="030F0702030302020204" pitchFamily="66" charset="0"/>
              </a:rPr>
              <a:t>For example:</a:t>
            </a:r>
          </a:p>
          <a:p>
            <a:pPr>
              <a:lnSpc>
                <a:spcPct val="100000"/>
              </a:lnSpc>
              <a:spcBef>
                <a:spcPct val="0"/>
              </a:spcBef>
              <a:buFontTx/>
              <a:buNone/>
              <a:defRPr/>
            </a:pPr>
            <a:endParaRPr lang="en-GB"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GB" altLang="en-US" sz="2400" dirty="0">
                <a:solidFill>
                  <a:schemeClr val="tx1">
                    <a:lumMod val="95000"/>
                    <a:lumOff val="5000"/>
                  </a:schemeClr>
                </a:solidFill>
                <a:latin typeface="Comic Sans MS" panose="030F0702030302020204" pitchFamily="66" charset="0"/>
              </a:rPr>
              <a:t>His favourites puddings were apple pie, rhubarb crumble and ice cream.</a:t>
            </a:r>
          </a:p>
          <a:p>
            <a:pPr>
              <a:lnSpc>
                <a:spcPct val="100000"/>
              </a:lnSpc>
              <a:spcBef>
                <a:spcPct val="0"/>
              </a:spcBef>
              <a:buFontTx/>
              <a:buNone/>
              <a:defRPr/>
            </a:pPr>
            <a:endParaRPr lang="en-GB"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GB" altLang="en-US" sz="2400" dirty="0">
                <a:solidFill>
                  <a:schemeClr val="tx1">
                    <a:lumMod val="95000"/>
                    <a:lumOff val="5000"/>
                  </a:schemeClr>
                </a:solidFill>
                <a:latin typeface="Comic Sans MS" panose="030F0702030302020204" pitchFamily="66" charset="0"/>
              </a:rPr>
              <a:t>Monika wore a red, blue, purple and white jumper.</a:t>
            </a:r>
          </a:p>
          <a:p>
            <a:pPr>
              <a:lnSpc>
                <a:spcPct val="100000"/>
              </a:lnSpc>
              <a:spcBef>
                <a:spcPct val="0"/>
              </a:spcBef>
              <a:buFontTx/>
              <a:buNone/>
              <a:defRPr/>
            </a:pPr>
            <a:endParaRPr lang="en-US"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US" altLang="en-US" sz="2400" i="1" dirty="0">
                <a:solidFill>
                  <a:schemeClr val="accent2"/>
                </a:solidFill>
                <a:latin typeface="Comic Sans MS" panose="030F0702030302020204" pitchFamily="66" charset="0"/>
              </a:rPr>
              <a:t>Can you punctuate this list with commas?</a:t>
            </a:r>
          </a:p>
          <a:p>
            <a:pPr>
              <a:lnSpc>
                <a:spcPct val="100000"/>
              </a:lnSpc>
              <a:spcBef>
                <a:spcPct val="0"/>
              </a:spcBef>
              <a:buFontTx/>
              <a:buNone/>
              <a:defRPr/>
            </a:pPr>
            <a:endParaRPr lang="en-US" altLang="en-US" sz="2400" dirty="0">
              <a:solidFill>
                <a:schemeClr val="accent2"/>
              </a:solidFill>
              <a:latin typeface="Comic Sans MS" panose="030F0702030302020204" pitchFamily="66" charset="0"/>
            </a:endParaRPr>
          </a:p>
          <a:p>
            <a:pPr>
              <a:lnSpc>
                <a:spcPct val="100000"/>
              </a:lnSpc>
              <a:spcBef>
                <a:spcPct val="0"/>
              </a:spcBef>
              <a:buFontTx/>
              <a:buNone/>
              <a:defRPr/>
            </a:pPr>
            <a:r>
              <a:rPr lang="en-GB" altLang="en-US" sz="2400" dirty="0">
                <a:solidFill>
                  <a:schemeClr val="accent2"/>
                </a:solidFill>
                <a:latin typeface="Comic Sans MS" panose="030F0702030302020204" pitchFamily="66" charset="0"/>
              </a:rPr>
              <a:t>My three favourite foods are fish pie stir fry and pizza.</a:t>
            </a:r>
          </a:p>
          <a:p>
            <a:pPr>
              <a:lnSpc>
                <a:spcPct val="100000"/>
              </a:lnSpc>
              <a:spcBef>
                <a:spcPct val="0"/>
              </a:spcBef>
              <a:buFontTx/>
              <a:buNone/>
              <a:defRPr/>
            </a:pPr>
            <a:endParaRPr lang="en-GB"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endParaRPr lang="en-GB" altLang="en-US" sz="2000" b="1" dirty="0">
              <a:solidFill>
                <a:srgbClr val="4B9030"/>
              </a:solidFill>
              <a:latin typeface="Comic Sans MS" panose="030F0702030302020204" pitchFamily="66" charset="0"/>
            </a:endParaRPr>
          </a:p>
        </p:txBody>
      </p:sp>
      <p:sp>
        <p:nvSpPr>
          <p:cNvPr id="5125" name="TextBox 4">
            <a:extLst>
              <a:ext uri="{FF2B5EF4-FFF2-40B4-BE49-F238E27FC236}">
                <a16:creationId xmlns:a16="http://schemas.microsoft.com/office/drawing/2014/main" id="{408E4FC3-8FD7-411D-9A89-ED9D289AE0DE}"/>
              </a:ext>
            </a:extLst>
          </p:cNvPr>
          <p:cNvSpPr txBox="1">
            <a:spLocks noChangeArrowheads="1"/>
          </p:cNvSpPr>
          <p:nvPr/>
        </p:nvSpPr>
        <p:spPr bwMode="auto">
          <a:xfrm>
            <a:off x="2209801" y="1698626"/>
            <a:ext cx="76866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 typeface="Arial" panose="020B0604020202020204" pitchFamily="34" charset="0"/>
              <a:buNone/>
            </a:pPr>
            <a:r>
              <a:rPr lang="en-GB" altLang="en-US" dirty="0">
                <a:solidFill>
                  <a:srgbClr val="F49D00"/>
                </a:solidFill>
                <a:latin typeface="Comic Sans MS" panose="030F0702030302020204" pitchFamily="66" charset="0"/>
              </a:rPr>
              <a:t>1.  To separate items or adjectives in a list.</a:t>
            </a:r>
          </a:p>
          <a:p>
            <a:pPr>
              <a:lnSpc>
                <a:spcPct val="100000"/>
              </a:lnSpc>
              <a:spcBef>
                <a:spcPct val="0"/>
              </a:spcBef>
              <a:buFontTx/>
              <a:buNone/>
            </a:pPr>
            <a:endParaRPr lang="en-GB" altLang="en-US" sz="2000" b="1" dirty="0">
              <a:solidFill>
                <a:srgbClr val="4B9030"/>
              </a:solidFill>
              <a:latin typeface="Comic Sans MS" panose="030F0702030302020204" pitchFamily="66" charset="0"/>
            </a:endParaRPr>
          </a:p>
        </p:txBody>
      </p:sp>
      <p:pic>
        <p:nvPicPr>
          <p:cNvPr id="2" name="Picture 1">
            <a:extLst>
              <a:ext uri="{FF2B5EF4-FFF2-40B4-BE49-F238E27FC236}">
                <a16:creationId xmlns:a16="http://schemas.microsoft.com/office/drawing/2014/main" id="{B0740F48-5361-4880-AB04-64A45D10A94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316369" y="3130700"/>
            <a:ext cx="1776413" cy="334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4">
                                            <p:txEl>
                                              <p:pRg st="2" end="2"/>
                                            </p:txEl>
                                          </p:spTgt>
                                        </p:tgtEl>
                                        <p:attrNameLst>
                                          <p:attrName>style.visibility</p:attrName>
                                        </p:attrNameLst>
                                      </p:cBhvr>
                                      <p:to>
                                        <p:strVal val="visible"/>
                                      </p:to>
                                    </p:set>
                                    <p:anim calcmode="lin" valueType="num">
                                      <p:cBhvr additive="base">
                                        <p:cTn id="7" dur="500" fill="hold"/>
                                        <p:tgtEl>
                                          <p:spTgt spid="512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4">
                                            <p:txEl>
                                              <p:pRg st="2" end="2"/>
                                            </p:txEl>
                                          </p:spTgt>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4" fill="hold" nodeType="clickEffect">
                                  <p:stCondLst>
                                    <p:cond delay="0"/>
                                  </p:stCondLst>
                                  <p:childTnLst>
                                    <p:set>
                                      <p:cBhvr>
                                        <p:cTn id="15" dur="1" fill="hold">
                                          <p:stCondLst>
                                            <p:cond delay="0"/>
                                          </p:stCondLst>
                                        </p:cTn>
                                        <p:tgtEl>
                                          <p:spTgt spid="5124">
                                            <p:txEl>
                                              <p:pRg st="4" end="4"/>
                                            </p:txEl>
                                          </p:spTgt>
                                        </p:tgtEl>
                                        <p:attrNameLst>
                                          <p:attrName>style.visibility</p:attrName>
                                        </p:attrNameLst>
                                      </p:cBhvr>
                                      <p:to>
                                        <p:strVal val="visible"/>
                                      </p:to>
                                    </p:set>
                                    <p:anim calcmode="lin" valueType="num">
                                      <p:cBhvr additive="base">
                                        <p:cTn id="16" dur="500" fill="hold"/>
                                        <p:tgtEl>
                                          <p:spTgt spid="5124">
                                            <p:txEl>
                                              <p:pRg st="4" end="4"/>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512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5124">
                                            <p:txEl>
                                              <p:pRg st="6" end="6"/>
                                            </p:txEl>
                                          </p:spTgt>
                                        </p:tgtEl>
                                        <p:attrNameLst>
                                          <p:attrName>style.visibility</p:attrName>
                                        </p:attrNameLst>
                                      </p:cBhvr>
                                      <p:to>
                                        <p:strVal val="visible"/>
                                      </p:to>
                                    </p:set>
                                    <p:anim calcmode="lin" valueType="num">
                                      <p:cBhvr additive="base">
                                        <p:cTn id="22" dur="500" fill="hold"/>
                                        <p:tgtEl>
                                          <p:spTgt spid="5124">
                                            <p:txEl>
                                              <p:pRg st="6" end="6"/>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512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5124">
                                            <p:txEl>
                                              <p:pRg st="8" end="8"/>
                                            </p:txEl>
                                          </p:spTgt>
                                        </p:tgtEl>
                                        <p:attrNameLst>
                                          <p:attrName>style.visibility</p:attrName>
                                        </p:attrNameLst>
                                      </p:cBhvr>
                                      <p:to>
                                        <p:strVal val="visible"/>
                                      </p:to>
                                    </p:set>
                                    <p:anim calcmode="lin" valueType="num">
                                      <p:cBhvr additive="base">
                                        <p:cTn id="28" dur="500" fill="hold"/>
                                        <p:tgtEl>
                                          <p:spTgt spid="5124">
                                            <p:txEl>
                                              <p:pRg st="8" end="8"/>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512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TextBox 1">
            <a:extLst>
              <a:ext uri="{FF2B5EF4-FFF2-40B4-BE49-F238E27FC236}">
                <a16:creationId xmlns:a16="http://schemas.microsoft.com/office/drawing/2014/main" id="{1C5189FA-6929-44DF-B970-B1565ABE78EA}"/>
              </a:ext>
            </a:extLst>
          </p:cNvPr>
          <p:cNvSpPr txBox="1">
            <a:spLocks noChangeArrowheads="1"/>
          </p:cNvSpPr>
          <p:nvPr/>
        </p:nvSpPr>
        <p:spPr bwMode="auto">
          <a:xfrm>
            <a:off x="1631950" y="512764"/>
            <a:ext cx="8504238"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800" dirty="0">
                <a:solidFill>
                  <a:schemeClr val="bg1"/>
                </a:solidFill>
                <a:latin typeface="Comic Sans MS" panose="030F0702030302020204" pitchFamily="66" charset="0"/>
              </a:rPr>
              <a:t>Commas should be used:</a:t>
            </a:r>
          </a:p>
        </p:txBody>
      </p:sp>
      <p:sp>
        <p:nvSpPr>
          <p:cNvPr id="5124" name="TextBox 4">
            <a:extLst>
              <a:ext uri="{FF2B5EF4-FFF2-40B4-BE49-F238E27FC236}">
                <a16:creationId xmlns:a16="http://schemas.microsoft.com/office/drawing/2014/main" id="{DC92F855-F378-4970-8752-61EA8AF736FB}"/>
              </a:ext>
            </a:extLst>
          </p:cNvPr>
          <p:cNvSpPr txBox="1">
            <a:spLocks noChangeArrowheads="1"/>
          </p:cNvSpPr>
          <p:nvPr/>
        </p:nvSpPr>
        <p:spPr bwMode="auto">
          <a:xfrm>
            <a:off x="695739" y="3163888"/>
            <a:ext cx="11077161" cy="3724096"/>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r>
              <a:rPr lang="en-GB" altLang="en-US" sz="2400" b="1" dirty="0">
                <a:solidFill>
                  <a:schemeClr val="tx1">
                    <a:lumMod val="95000"/>
                    <a:lumOff val="5000"/>
                  </a:schemeClr>
                </a:solidFill>
                <a:latin typeface="Comic Sans MS" panose="030F0702030302020204" pitchFamily="66" charset="0"/>
              </a:rPr>
              <a:t>For example:</a:t>
            </a:r>
          </a:p>
          <a:p>
            <a:pPr>
              <a:lnSpc>
                <a:spcPct val="100000"/>
              </a:lnSpc>
              <a:spcBef>
                <a:spcPct val="0"/>
              </a:spcBef>
              <a:buFontTx/>
              <a:buNone/>
              <a:defRPr/>
            </a:pPr>
            <a:endParaRPr lang="en-GB" altLang="en-US" sz="2400" b="1"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GB" altLang="en-US" sz="2400" dirty="0">
                <a:solidFill>
                  <a:schemeClr val="tx1">
                    <a:lumMod val="95000"/>
                    <a:lumOff val="5000"/>
                  </a:schemeClr>
                </a:solidFill>
                <a:latin typeface="Comic Sans MS" panose="030F0702030302020204" pitchFamily="66" charset="0"/>
              </a:rPr>
              <a:t>She was a fantastic cook, but she would never be as good as her mother.</a:t>
            </a:r>
          </a:p>
          <a:p>
            <a:pPr>
              <a:lnSpc>
                <a:spcPct val="100000"/>
              </a:lnSpc>
              <a:spcBef>
                <a:spcPct val="0"/>
              </a:spcBef>
              <a:buFontTx/>
              <a:buNone/>
              <a:defRPr/>
            </a:pPr>
            <a:endParaRPr lang="en-GB"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GB" altLang="en-US" sz="2400" dirty="0">
                <a:solidFill>
                  <a:schemeClr val="tx1">
                    <a:lumMod val="95000"/>
                    <a:lumOff val="5000"/>
                  </a:schemeClr>
                </a:solidFill>
                <a:latin typeface="Comic Sans MS" panose="030F0702030302020204" pitchFamily="66" charset="0"/>
              </a:rPr>
              <a:t>He had a toothache, so he rang the dentist.</a:t>
            </a:r>
          </a:p>
          <a:p>
            <a:pPr>
              <a:lnSpc>
                <a:spcPct val="100000"/>
              </a:lnSpc>
              <a:spcBef>
                <a:spcPct val="0"/>
              </a:spcBef>
              <a:buFontTx/>
              <a:buNone/>
              <a:defRPr/>
            </a:pPr>
            <a:endParaRPr lang="en-US"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US" altLang="en-US" sz="2400" i="1" dirty="0">
                <a:solidFill>
                  <a:schemeClr val="accent2"/>
                </a:solidFill>
                <a:latin typeface="Comic Sans MS" panose="030F0702030302020204" pitchFamily="66" charset="0"/>
              </a:rPr>
              <a:t>Can you break up this sentence using a comma?</a:t>
            </a:r>
          </a:p>
          <a:p>
            <a:pPr>
              <a:lnSpc>
                <a:spcPct val="100000"/>
              </a:lnSpc>
              <a:spcBef>
                <a:spcPct val="0"/>
              </a:spcBef>
              <a:buFontTx/>
              <a:buNone/>
              <a:defRPr/>
            </a:pPr>
            <a:endParaRPr lang="en-US" altLang="en-US" sz="2400" i="1" dirty="0">
              <a:solidFill>
                <a:schemeClr val="accent2"/>
              </a:solidFill>
              <a:latin typeface="Comic Sans MS" panose="030F0702030302020204" pitchFamily="66" charset="0"/>
            </a:endParaRPr>
          </a:p>
          <a:p>
            <a:pPr>
              <a:lnSpc>
                <a:spcPct val="100000"/>
              </a:lnSpc>
              <a:spcBef>
                <a:spcPct val="0"/>
              </a:spcBef>
              <a:buFontTx/>
              <a:buNone/>
              <a:defRPr/>
            </a:pPr>
            <a:r>
              <a:rPr lang="en-US" altLang="en-US" sz="2400" i="1" dirty="0">
                <a:solidFill>
                  <a:schemeClr val="accent2"/>
                </a:solidFill>
                <a:latin typeface="Comic Sans MS" panose="030F0702030302020204" pitchFamily="66" charset="0"/>
              </a:rPr>
              <a:t>I wanted to the shops today but I decided to stay at home.</a:t>
            </a:r>
            <a:endParaRPr lang="en-GB" altLang="en-US" sz="2400" i="1" dirty="0">
              <a:solidFill>
                <a:schemeClr val="accent2"/>
              </a:solidFill>
              <a:latin typeface="Comic Sans MS" panose="030F0702030302020204" pitchFamily="66" charset="0"/>
            </a:endParaRPr>
          </a:p>
          <a:p>
            <a:pPr>
              <a:lnSpc>
                <a:spcPct val="100000"/>
              </a:lnSpc>
              <a:spcBef>
                <a:spcPct val="0"/>
              </a:spcBef>
              <a:buFontTx/>
              <a:buNone/>
              <a:defRPr/>
            </a:pPr>
            <a:endParaRPr lang="en-GB" altLang="en-US" sz="2000" b="1" dirty="0">
              <a:solidFill>
                <a:srgbClr val="4B9030"/>
              </a:solidFill>
              <a:latin typeface="Comic Sans MS" panose="030F0702030302020204" pitchFamily="66" charset="0"/>
            </a:endParaRPr>
          </a:p>
        </p:txBody>
      </p:sp>
      <p:sp>
        <p:nvSpPr>
          <p:cNvPr id="7173" name="TextBox 4">
            <a:extLst>
              <a:ext uri="{FF2B5EF4-FFF2-40B4-BE49-F238E27FC236}">
                <a16:creationId xmlns:a16="http://schemas.microsoft.com/office/drawing/2014/main" id="{724C1E36-6864-4583-A7CE-5C7B42DB062D}"/>
              </a:ext>
            </a:extLst>
          </p:cNvPr>
          <p:cNvSpPr txBox="1">
            <a:spLocks noChangeArrowheads="1"/>
          </p:cNvSpPr>
          <p:nvPr/>
        </p:nvSpPr>
        <p:spPr bwMode="auto">
          <a:xfrm>
            <a:off x="1631951" y="1698626"/>
            <a:ext cx="8264526"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 typeface="Arial" panose="020B0604020202020204" pitchFamily="34" charset="0"/>
              <a:buNone/>
            </a:pPr>
            <a:r>
              <a:rPr lang="en-GB" altLang="en-US" dirty="0">
                <a:solidFill>
                  <a:srgbClr val="F49D00"/>
                </a:solidFill>
                <a:latin typeface="Comic Sans MS" panose="030F0702030302020204" pitchFamily="66" charset="0"/>
              </a:rPr>
              <a:t>2.  Before these conjunctions: </a:t>
            </a:r>
            <a:r>
              <a:rPr lang="en-GB" altLang="en-US" i="1" dirty="0">
                <a:solidFill>
                  <a:srgbClr val="F49D00"/>
                </a:solidFill>
                <a:latin typeface="Comic Sans MS" panose="030F0702030302020204" pitchFamily="66" charset="0"/>
              </a:rPr>
              <a:t>for, and, nor, but, or, yet, so</a:t>
            </a:r>
            <a:r>
              <a:rPr lang="en-GB" altLang="en-US" dirty="0">
                <a:solidFill>
                  <a:srgbClr val="F49D00"/>
                </a:solidFill>
                <a:latin typeface="Comic Sans MS" panose="030F0702030302020204" pitchFamily="66" charset="0"/>
              </a:rPr>
              <a:t> to separate two independent clauses.</a:t>
            </a:r>
          </a:p>
          <a:p>
            <a:pPr>
              <a:lnSpc>
                <a:spcPct val="100000"/>
              </a:lnSpc>
              <a:spcBef>
                <a:spcPct val="0"/>
              </a:spcBef>
              <a:buFontTx/>
              <a:buNone/>
            </a:pPr>
            <a:endParaRPr lang="en-GB" altLang="en-US" sz="2000" b="1" dirty="0">
              <a:solidFill>
                <a:srgbClr val="4B9030"/>
              </a:solidFill>
              <a:latin typeface="Comic Sans MS" panose="030F0702030302020204" pitchFamily="66" charset="0"/>
            </a:endParaRPr>
          </a:p>
        </p:txBody>
      </p:sp>
      <p:pic>
        <p:nvPicPr>
          <p:cNvPr id="3" name="Picture 2">
            <a:extLst>
              <a:ext uri="{FF2B5EF4-FFF2-40B4-BE49-F238E27FC236}">
                <a16:creationId xmlns:a16="http://schemas.microsoft.com/office/drawing/2014/main" id="{1020A431-DF48-40A9-A484-1DD0E2BF8C2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639803" y="4430695"/>
            <a:ext cx="2330450" cy="231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4">
                                            <p:txEl>
                                              <p:pRg st="2" end="2"/>
                                            </p:txEl>
                                          </p:spTgt>
                                        </p:tgtEl>
                                        <p:attrNameLst>
                                          <p:attrName>style.visibility</p:attrName>
                                        </p:attrNameLst>
                                      </p:cBhvr>
                                      <p:to>
                                        <p:strVal val="visible"/>
                                      </p:to>
                                    </p:set>
                                    <p:anim calcmode="lin" valueType="num">
                                      <p:cBhvr additive="base">
                                        <p:cTn id="7" dur="500" fill="hold"/>
                                        <p:tgtEl>
                                          <p:spTgt spid="512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4">
                                            <p:txEl>
                                              <p:pRg st="2" end="2"/>
                                            </p:txEl>
                                          </p:spTgt>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4" fill="hold" nodeType="clickEffect">
                                  <p:stCondLst>
                                    <p:cond delay="0"/>
                                  </p:stCondLst>
                                  <p:childTnLst>
                                    <p:set>
                                      <p:cBhvr>
                                        <p:cTn id="15" dur="1" fill="hold">
                                          <p:stCondLst>
                                            <p:cond delay="0"/>
                                          </p:stCondLst>
                                        </p:cTn>
                                        <p:tgtEl>
                                          <p:spTgt spid="5124">
                                            <p:txEl>
                                              <p:pRg st="4" end="4"/>
                                            </p:txEl>
                                          </p:spTgt>
                                        </p:tgtEl>
                                        <p:attrNameLst>
                                          <p:attrName>style.visibility</p:attrName>
                                        </p:attrNameLst>
                                      </p:cBhvr>
                                      <p:to>
                                        <p:strVal val="visible"/>
                                      </p:to>
                                    </p:set>
                                    <p:anim calcmode="lin" valueType="num">
                                      <p:cBhvr additive="base">
                                        <p:cTn id="16" dur="500" fill="hold"/>
                                        <p:tgtEl>
                                          <p:spTgt spid="5124">
                                            <p:txEl>
                                              <p:pRg st="4" end="4"/>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512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5124">
                                            <p:txEl>
                                              <p:pRg st="6" end="6"/>
                                            </p:txEl>
                                          </p:spTgt>
                                        </p:tgtEl>
                                        <p:attrNameLst>
                                          <p:attrName>style.visibility</p:attrName>
                                        </p:attrNameLst>
                                      </p:cBhvr>
                                      <p:to>
                                        <p:strVal val="visible"/>
                                      </p:to>
                                    </p:set>
                                    <p:anim calcmode="lin" valueType="num">
                                      <p:cBhvr additive="base">
                                        <p:cTn id="22" dur="500" fill="hold"/>
                                        <p:tgtEl>
                                          <p:spTgt spid="5124">
                                            <p:txEl>
                                              <p:pRg st="6" end="6"/>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512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5124">
                                            <p:txEl>
                                              <p:pRg st="8" end="8"/>
                                            </p:txEl>
                                          </p:spTgt>
                                        </p:tgtEl>
                                        <p:attrNameLst>
                                          <p:attrName>style.visibility</p:attrName>
                                        </p:attrNameLst>
                                      </p:cBhvr>
                                      <p:to>
                                        <p:strVal val="visible"/>
                                      </p:to>
                                    </p:set>
                                    <p:anim calcmode="lin" valueType="num">
                                      <p:cBhvr additive="base">
                                        <p:cTn id="28" dur="500" fill="hold"/>
                                        <p:tgtEl>
                                          <p:spTgt spid="5124">
                                            <p:txEl>
                                              <p:pRg st="8" end="8"/>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512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4">
            <a:extLst>
              <a:ext uri="{FF2B5EF4-FFF2-40B4-BE49-F238E27FC236}">
                <a16:creationId xmlns:a16="http://schemas.microsoft.com/office/drawing/2014/main" id="{EB169949-EC7B-4CD8-A8AF-54B60990163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Box 4">
            <a:extLst>
              <a:ext uri="{FF2B5EF4-FFF2-40B4-BE49-F238E27FC236}">
                <a16:creationId xmlns:a16="http://schemas.microsoft.com/office/drawing/2014/main" id="{86BE81AF-416C-4B6C-B535-A3F2D47391FD}"/>
              </a:ext>
            </a:extLst>
          </p:cNvPr>
          <p:cNvSpPr txBox="1">
            <a:spLocks noChangeArrowheads="1"/>
          </p:cNvSpPr>
          <p:nvPr/>
        </p:nvSpPr>
        <p:spPr bwMode="auto">
          <a:xfrm>
            <a:off x="607559" y="2853689"/>
            <a:ext cx="10891158" cy="4093428"/>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r>
              <a:rPr lang="en-GB" altLang="en-US" sz="2400" b="1" dirty="0">
                <a:solidFill>
                  <a:schemeClr val="tx1">
                    <a:lumMod val="95000"/>
                    <a:lumOff val="5000"/>
                  </a:schemeClr>
                </a:solidFill>
                <a:latin typeface="Comic Sans MS" panose="030F0702030302020204" pitchFamily="66" charset="0"/>
              </a:rPr>
              <a:t>For example:</a:t>
            </a:r>
          </a:p>
          <a:p>
            <a:pPr>
              <a:lnSpc>
                <a:spcPct val="100000"/>
              </a:lnSpc>
              <a:spcBef>
                <a:spcPct val="0"/>
              </a:spcBef>
              <a:buFontTx/>
              <a:buNone/>
              <a:defRPr/>
            </a:pPr>
            <a:endParaRPr lang="en-GB" altLang="en-US" sz="2400" b="1"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GB" altLang="en-US" sz="2400" dirty="0">
                <a:solidFill>
                  <a:schemeClr val="tx1">
                    <a:lumMod val="95000"/>
                    <a:lumOff val="5000"/>
                  </a:schemeClr>
                </a:solidFill>
                <a:latin typeface="Comic Sans MS" panose="030F0702030302020204" pitchFamily="66" charset="0"/>
              </a:rPr>
              <a:t>Given the terrible weather conditions, the crew of the yacht were lucky to complete the race.</a:t>
            </a:r>
          </a:p>
          <a:p>
            <a:pPr>
              <a:lnSpc>
                <a:spcPct val="100000"/>
              </a:lnSpc>
              <a:spcBef>
                <a:spcPct val="0"/>
              </a:spcBef>
              <a:buFontTx/>
              <a:buNone/>
              <a:defRPr/>
            </a:pPr>
            <a:endParaRPr lang="en-GB"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GB" altLang="en-US" sz="2400" dirty="0">
                <a:solidFill>
                  <a:schemeClr val="tx1">
                    <a:lumMod val="95000"/>
                    <a:lumOff val="5000"/>
                  </a:schemeClr>
                </a:solidFill>
                <a:latin typeface="Comic Sans MS" panose="030F0702030302020204" pitchFamily="66" charset="0"/>
              </a:rPr>
              <a:t>As the last ray of sun disappeared, Yasmine crept silently out of the house.</a:t>
            </a:r>
          </a:p>
          <a:p>
            <a:pPr>
              <a:lnSpc>
                <a:spcPct val="100000"/>
              </a:lnSpc>
              <a:spcBef>
                <a:spcPct val="0"/>
              </a:spcBef>
              <a:buFontTx/>
              <a:buNone/>
              <a:defRPr/>
            </a:pPr>
            <a:endParaRPr lang="en-US"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US" altLang="en-US" sz="2400" i="1" dirty="0">
                <a:solidFill>
                  <a:schemeClr val="accent2"/>
                </a:solidFill>
                <a:latin typeface="Comic Sans MS" panose="030F0702030302020204" pitchFamily="66" charset="0"/>
              </a:rPr>
              <a:t>Can you insert a comma after the fronted adverbial?</a:t>
            </a:r>
          </a:p>
          <a:p>
            <a:pPr>
              <a:lnSpc>
                <a:spcPct val="100000"/>
              </a:lnSpc>
              <a:spcBef>
                <a:spcPct val="0"/>
              </a:spcBef>
              <a:buFontTx/>
              <a:buNone/>
              <a:defRPr/>
            </a:pPr>
            <a:endParaRPr lang="en-US" altLang="en-US" sz="2400" i="1" dirty="0">
              <a:solidFill>
                <a:schemeClr val="accent2"/>
              </a:solidFill>
              <a:latin typeface="Comic Sans MS" panose="030F0702030302020204" pitchFamily="66" charset="0"/>
            </a:endParaRPr>
          </a:p>
          <a:p>
            <a:pPr>
              <a:lnSpc>
                <a:spcPct val="100000"/>
              </a:lnSpc>
              <a:spcBef>
                <a:spcPct val="0"/>
              </a:spcBef>
              <a:buFontTx/>
              <a:buNone/>
              <a:defRPr/>
            </a:pPr>
            <a:r>
              <a:rPr lang="en-US" altLang="en-US" sz="2400" i="1" dirty="0">
                <a:solidFill>
                  <a:schemeClr val="accent2"/>
                </a:solidFill>
                <a:latin typeface="Comic Sans MS" panose="030F0702030302020204" pitchFamily="66" charset="0"/>
              </a:rPr>
              <a:t>Fortunately the next bus came five minute later. </a:t>
            </a:r>
            <a:endParaRPr lang="en-GB" altLang="en-US" sz="2400" i="1" dirty="0">
              <a:solidFill>
                <a:schemeClr val="accent2"/>
              </a:solidFill>
              <a:latin typeface="Comic Sans MS" panose="030F0702030302020204" pitchFamily="66" charset="0"/>
            </a:endParaRPr>
          </a:p>
          <a:p>
            <a:pPr>
              <a:lnSpc>
                <a:spcPct val="100000"/>
              </a:lnSpc>
              <a:spcBef>
                <a:spcPct val="0"/>
              </a:spcBef>
              <a:buFontTx/>
              <a:buNone/>
              <a:defRPr/>
            </a:pPr>
            <a:endParaRPr lang="en-GB" altLang="en-US" sz="2000" b="1" dirty="0">
              <a:solidFill>
                <a:srgbClr val="4B9030"/>
              </a:solidFill>
              <a:latin typeface="Comic Sans MS" panose="030F0702030302020204" pitchFamily="66" charset="0"/>
            </a:endParaRPr>
          </a:p>
        </p:txBody>
      </p:sp>
      <p:sp>
        <p:nvSpPr>
          <p:cNvPr id="8196" name="TextBox 4">
            <a:extLst>
              <a:ext uri="{FF2B5EF4-FFF2-40B4-BE49-F238E27FC236}">
                <a16:creationId xmlns:a16="http://schemas.microsoft.com/office/drawing/2014/main" id="{60FDB566-9448-4B42-91C6-827D22F26786}"/>
              </a:ext>
            </a:extLst>
          </p:cNvPr>
          <p:cNvSpPr txBox="1">
            <a:spLocks noChangeArrowheads="1"/>
          </p:cNvSpPr>
          <p:nvPr/>
        </p:nvSpPr>
        <p:spPr bwMode="auto">
          <a:xfrm>
            <a:off x="2209801" y="1698625"/>
            <a:ext cx="76866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 typeface="Arial" panose="020B0604020202020204" pitchFamily="34" charset="0"/>
              <a:buNone/>
            </a:pPr>
            <a:r>
              <a:rPr lang="en-GB" altLang="en-US" dirty="0">
                <a:solidFill>
                  <a:srgbClr val="F49D00"/>
                </a:solidFill>
                <a:latin typeface="Comic Sans MS" panose="030F0702030302020204" pitchFamily="66" charset="0"/>
              </a:rPr>
              <a:t>3. To separate a fronted adverbial from the rest of the sentence.</a:t>
            </a:r>
            <a:endParaRPr lang="en-GB" altLang="en-US" sz="2000" b="1" dirty="0">
              <a:solidFill>
                <a:srgbClr val="4B9030"/>
              </a:solidFill>
              <a:latin typeface="Comic Sans MS" panose="030F0702030302020204" pitchFamily="66" charset="0"/>
            </a:endParaRPr>
          </a:p>
        </p:txBody>
      </p:sp>
      <p:sp>
        <p:nvSpPr>
          <p:cNvPr id="8197" name="TextBox 1">
            <a:extLst>
              <a:ext uri="{FF2B5EF4-FFF2-40B4-BE49-F238E27FC236}">
                <a16:creationId xmlns:a16="http://schemas.microsoft.com/office/drawing/2014/main" id="{35840650-2B83-43BF-8937-4EE03D66C8BE}"/>
              </a:ext>
            </a:extLst>
          </p:cNvPr>
          <p:cNvSpPr txBox="1">
            <a:spLocks noChangeArrowheads="1"/>
          </p:cNvSpPr>
          <p:nvPr/>
        </p:nvSpPr>
        <p:spPr bwMode="auto">
          <a:xfrm>
            <a:off x="1631950" y="512764"/>
            <a:ext cx="8504238"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800" dirty="0">
                <a:solidFill>
                  <a:schemeClr val="bg1"/>
                </a:solidFill>
                <a:latin typeface="Comic Sans MS" panose="030F0702030302020204" pitchFamily="66" charset="0"/>
              </a:rPr>
              <a:t>Commas should be used: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4">
                                            <p:txEl>
                                              <p:pRg st="2" end="2"/>
                                            </p:txEl>
                                          </p:spTgt>
                                        </p:tgtEl>
                                        <p:attrNameLst>
                                          <p:attrName>style.visibility</p:attrName>
                                        </p:attrNameLst>
                                      </p:cBhvr>
                                      <p:to>
                                        <p:strVal val="visible"/>
                                      </p:to>
                                    </p:set>
                                    <p:anim calcmode="lin" valueType="num">
                                      <p:cBhvr additive="base">
                                        <p:cTn id="7" dur="500" fill="hold"/>
                                        <p:tgtEl>
                                          <p:spTgt spid="512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124">
                                            <p:txEl>
                                              <p:pRg st="4" end="4"/>
                                            </p:txEl>
                                          </p:spTgt>
                                        </p:tgtEl>
                                        <p:attrNameLst>
                                          <p:attrName>style.visibility</p:attrName>
                                        </p:attrNameLst>
                                      </p:cBhvr>
                                      <p:to>
                                        <p:strVal val="visible"/>
                                      </p:to>
                                    </p:set>
                                    <p:anim calcmode="lin" valueType="num">
                                      <p:cBhvr additive="base">
                                        <p:cTn id="13" dur="500" fill="hold"/>
                                        <p:tgtEl>
                                          <p:spTgt spid="5124">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2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124">
                                            <p:txEl>
                                              <p:pRg st="6" end="6"/>
                                            </p:txEl>
                                          </p:spTgt>
                                        </p:tgtEl>
                                        <p:attrNameLst>
                                          <p:attrName>style.visibility</p:attrName>
                                        </p:attrNameLst>
                                      </p:cBhvr>
                                      <p:to>
                                        <p:strVal val="visible"/>
                                      </p:to>
                                    </p:set>
                                    <p:anim calcmode="lin" valueType="num">
                                      <p:cBhvr additive="base">
                                        <p:cTn id="19" dur="500" fill="hold"/>
                                        <p:tgtEl>
                                          <p:spTgt spid="5124">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12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124">
                                            <p:txEl>
                                              <p:pRg st="8" end="8"/>
                                            </p:txEl>
                                          </p:spTgt>
                                        </p:tgtEl>
                                        <p:attrNameLst>
                                          <p:attrName>style.visibility</p:attrName>
                                        </p:attrNameLst>
                                      </p:cBhvr>
                                      <p:to>
                                        <p:strVal val="visible"/>
                                      </p:to>
                                    </p:set>
                                    <p:anim calcmode="lin" valueType="num">
                                      <p:cBhvr additive="base">
                                        <p:cTn id="25" dur="500" fill="hold"/>
                                        <p:tgtEl>
                                          <p:spTgt spid="5124">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12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4">
            <a:extLst>
              <a:ext uri="{FF2B5EF4-FFF2-40B4-BE49-F238E27FC236}">
                <a16:creationId xmlns:a16="http://schemas.microsoft.com/office/drawing/2014/main" id="{0504B5C6-786D-4FF6-A21C-54C0D8337F1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Box 4">
            <a:extLst>
              <a:ext uri="{FF2B5EF4-FFF2-40B4-BE49-F238E27FC236}">
                <a16:creationId xmlns:a16="http://schemas.microsoft.com/office/drawing/2014/main" id="{2D636363-FEDB-41F9-8A16-5B28AFA5B520}"/>
              </a:ext>
            </a:extLst>
          </p:cNvPr>
          <p:cNvSpPr txBox="1">
            <a:spLocks noChangeArrowheads="1"/>
          </p:cNvSpPr>
          <p:nvPr/>
        </p:nvSpPr>
        <p:spPr bwMode="auto">
          <a:xfrm>
            <a:off x="489857" y="2423478"/>
            <a:ext cx="10254343" cy="830263"/>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r>
              <a:rPr lang="en-GB" altLang="en-US" sz="2400" dirty="0">
                <a:solidFill>
                  <a:schemeClr val="tx1">
                    <a:lumMod val="95000"/>
                    <a:lumOff val="5000"/>
                  </a:schemeClr>
                </a:solidFill>
                <a:latin typeface="Comic Sans MS" panose="030F0702030302020204" pitchFamily="66" charset="0"/>
              </a:rPr>
              <a:t>Parenthesis in a sentence adds information and can be removed without changing the meaning.</a:t>
            </a:r>
          </a:p>
        </p:txBody>
      </p:sp>
      <p:sp>
        <p:nvSpPr>
          <p:cNvPr id="9220" name="TextBox 4">
            <a:extLst>
              <a:ext uri="{FF2B5EF4-FFF2-40B4-BE49-F238E27FC236}">
                <a16:creationId xmlns:a16="http://schemas.microsoft.com/office/drawing/2014/main" id="{0CDBDEE4-99AA-4262-98BD-CFD91550BD92}"/>
              </a:ext>
            </a:extLst>
          </p:cNvPr>
          <p:cNvSpPr txBox="1">
            <a:spLocks noChangeArrowheads="1"/>
          </p:cNvSpPr>
          <p:nvPr/>
        </p:nvSpPr>
        <p:spPr bwMode="auto">
          <a:xfrm>
            <a:off x="2209801" y="1698626"/>
            <a:ext cx="76866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 typeface="Arial" panose="020B0604020202020204" pitchFamily="34" charset="0"/>
              <a:buNone/>
            </a:pPr>
            <a:r>
              <a:rPr lang="en-GB" altLang="en-US" dirty="0">
                <a:solidFill>
                  <a:srgbClr val="F49D00"/>
                </a:solidFill>
                <a:latin typeface="Comic Sans MS" panose="030F0702030302020204" pitchFamily="66" charset="0"/>
              </a:rPr>
              <a:t>4. To indicate parenthesis. </a:t>
            </a:r>
            <a:endParaRPr lang="en-GB" altLang="en-US" sz="2000" b="1" dirty="0">
              <a:solidFill>
                <a:srgbClr val="4B9030"/>
              </a:solidFill>
              <a:latin typeface="Comic Sans MS" panose="030F0702030302020204" pitchFamily="66" charset="0"/>
            </a:endParaRPr>
          </a:p>
        </p:txBody>
      </p:sp>
      <p:sp>
        <p:nvSpPr>
          <p:cNvPr id="6" name="TextBox 4">
            <a:extLst>
              <a:ext uri="{FF2B5EF4-FFF2-40B4-BE49-F238E27FC236}">
                <a16:creationId xmlns:a16="http://schemas.microsoft.com/office/drawing/2014/main" id="{931565E7-9DF3-4CF7-8EB5-7F9E299B5660}"/>
              </a:ext>
            </a:extLst>
          </p:cNvPr>
          <p:cNvSpPr txBox="1">
            <a:spLocks noChangeArrowheads="1"/>
          </p:cNvSpPr>
          <p:nvPr/>
        </p:nvSpPr>
        <p:spPr bwMode="auto">
          <a:xfrm>
            <a:off x="489857" y="3357543"/>
            <a:ext cx="11038114" cy="3416320"/>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r>
              <a:rPr lang="en-GB" altLang="en-US" sz="2400" b="1" dirty="0">
                <a:solidFill>
                  <a:schemeClr val="tx1">
                    <a:lumMod val="95000"/>
                    <a:lumOff val="5000"/>
                  </a:schemeClr>
                </a:solidFill>
                <a:latin typeface="Comic Sans MS" panose="030F0702030302020204" pitchFamily="66" charset="0"/>
              </a:rPr>
              <a:t>For example:</a:t>
            </a:r>
          </a:p>
          <a:p>
            <a:pPr>
              <a:lnSpc>
                <a:spcPct val="100000"/>
              </a:lnSpc>
              <a:spcBef>
                <a:spcPct val="0"/>
              </a:spcBef>
              <a:buFontTx/>
              <a:buNone/>
              <a:defRPr/>
            </a:pPr>
            <a:endParaRPr lang="en-GB" altLang="en-US" sz="2400" b="1"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GB" altLang="en-US" sz="2400" dirty="0">
                <a:solidFill>
                  <a:schemeClr val="tx1">
                    <a:lumMod val="95000"/>
                    <a:lumOff val="5000"/>
                  </a:schemeClr>
                </a:solidFill>
                <a:latin typeface="Comic Sans MS" panose="030F0702030302020204" pitchFamily="66" charset="0"/>
              </a:rPr>
              <a:t>Milan, the cleverest boy in the class, was often late for school.</a:t>
            </a:r>
          </a:p>
          <a:p>
            <a:pPr>
              <a:lnSpc>
                <a:spcPct val="100000"/>
              </a:lnSpc>
              <a:spcBef>
                <a:spcPct val="0"/>
              </a:spcBef>
              <a:buFontTx/>
              <a:buNone/>
              <a:defRPr/>
            </a:pPr>
            <a:endParaRPr lang="en-GB"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GB" altLang="en-US" sz="2400" dirty="0">
                <a:solidFill>
                  <a:schemeClr val="tx1">
                    <a:lumMod val="95000"/>
                    <a:lumOff val="5000"/>
                  </a:schemeClr>
                </a:solidFill>
                <a:latin typeface="Comic Sans MS" panose="030F0702030302020204" pitchFamily="66" charset="0"/>
              </a:rPr>
              <a:t>CBBC, which is based in Manchester, is a popular children’s TV channel.</a:t>
            </a:r>
          </a:p>
          <a:p>
            <a:pPr>
              <a:lnSpc>
                <a:spcPct val="100000"/>
              </a:lnSpc>
              <a:spcBef>
                <a:spcPct val="0"/>
              </a:spcBef>
              <a:buFontTx/>
              <a:buNone/>
              <a:defRPr/>
            </a:pPr>
            <a:endParaRPr lang="en-US"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US" altLang="en-US" sz="2400" i="1" dirty="0">
                <a:solidFill>
                  <a:schemeClr val="accent2"/>
                </a:solidFill>
                <a:latin typeface="Comic Sans MS" panose="030F0702030302020204" pitchFamily="66" charset="0"/>
              </a:rPr>
              <a:t>Can you separate the extra information in this sentence?</a:t>
            </a:r>
          </a:p>
          <a:p>
            <a:pPr>
              <a:lnSpc>
                <a:spcPct val="100000"/>
              </a:lnSpc>
              <a:spcBef>
                <a:spcPct val="0"/>
              </a:spcBef>
              <a:buFontTx/>
              <a:buNone/>
              <a:defRPr/>
            </a:pPr>
            <a:endParaRPr lang="en-US" altLang="en-US" sz="2400" i="1" dirty="0">
              <a:solidFill>
                <a:schemeClr val="accent2"/>
              </a:solidFill>
              <a:latin typeface="Comic Sans MS" panose="030F0702030302020204" pitchFamily="66" charset="0"/>
            </a:endParaRPr>
          </a:p>
          <a:p>
            <a:pPr>
              <a:lnSpc>
                <a:spcPct val="100000"/>
              </a:lnSpc>
              <a:spcBef>
                <a:spcPct val="0"/>
              </a:spcBef>
              <a:buFontTx/>
              <a:buNone/>
              <a:defRPr/>
            </a:pPr>
            <a:r>
              <a:rPr lang="en-US" altLang="en-US" sz="2400" i="1" dirty="0">
                <a:solidFill>
                  <a:schemeClr val="accent2"/>
                </a:solidFill>
                <a:latin typeface="Comic Sans MS" panose="030F0702030302020204" pitchFamily="66" charset="0"/>
              </a:rPr>
              <a:t>The sandwich which was the only one left was delicious.</a:t>
            </a:r>
            <a:endParaRPr lang="en-GB" altLang="en-US" sz="2400" i="1" dirty="0">
              <a:solidFill>
                <a:schemeClr val="accent2"/>
              </a:solidFill>
              <a:latin typeface="Comic Sans MS" panose="030F0702030302020204" pitchFamily="66" charset="0"/>
            </a:endParaRPr>
          </a:p>
        </p:txBody>
      </p:sp>
      <p:sp>
        <p:nvSpPr>
          <p:cNvPr id="9222" name="TextBox 1">
            <a:extLst>
              <a:ext uri="{FF2B5EF4-FFF2-40B4-BE49-F238E27FC236}">
                <a16:creationId xmlns:a16="http://schemas.microsoft.com/office/drawing/2014/main" id="{FABD8477-ECCC-4870-9AB4-0981EFB813AD}"/>
              </a:ext>
            </a:extLst>
          </p:cNvPr>
          <p:cNvSpPr txBox="1">
            <a:spLocks noChangeArrowheads="1"/>
          </p:cNvSpPr>
          <p:nvPr/>
        </p:nvSpPr>
        <p:spPr bwMode="auto">
          <a:xfrm>
            <a:off x="1631950" y="512764"/>
            <a:ext cx="8504238"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800" dirty="0">
                <a:solidFill>
                  <a:schemeClr val="bg1"/>
                </a:solidFill>
                <a:latin typeface="Comic Sans MS" panose="030F0702030302020204" pitchFamily="66" charset="0"/>
              </a:rPr>
              <a:t>Commas should be used: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anim calcmode="lin" valueType="num">
                                      <p:cBhvr additive="base">
                                        <p:cTn id="13"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anim calcmode="lin" valueType="num">
                                      <p:cBhvr additive="base">
                                        <p:cTn id="19"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8" end="8"/>
                                            </p:txEl>
                                          </p:spTgt>
                                        </p:tgtEl>
                                        <p:attrNameLst>
                                          <p:attrName>style.visibility</p:attrName>
                                        </p:attrNameLst>
                                      </p:cBhvr>
                                      <p:to>
                                        <p:strVal val="visible"/>
                                      </p:to>
                                    </p:set>
                                    <p:anim calcmode="lin" valueType="num">
                                      <p:cBhvr additive="base">
                                        <p:cTn id="25"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a:extLst>
              <a:ext uri="{FF2B5EF4-FFF2-40B4-BE49-F238E27FC236}">
                <a16:creationId xmlns:a16="http://schemas.microsoft.com/office/drawing/2014/main" id="{DB59704C-8FC7-41D2-A2D4-6E45F29480C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4">
            <a:extLst>
              <a:ext uri="{FF2B5EF4-FFF2-40B4-BE49-F238E27FC236}">
                <a16:creationId xmlns:a16="http://schemas.microsoft.com/office/drawing/2014/main" id="{18FB81BF-5ED0-45E6-9EE0-3B2226EA4995}"/>
              </a:ext>
            </a:extLst>
          </p:cNvPr>
          <p:cNvSpPr txBox="1">
            <a:spLocks noChangeArrowheads="1"/>
          </p:cNvSpPr>
          <p:nvPr/>
        </p:nvSpPr>
        <p:spPr bwMode="auto">
          <a:xfrm>
            <a:off x="2209801" y="1698626"/>
            <a:ext cx="768667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 typeface="Arial" panose="020B0604020202020204" pitchFamily="34" charset="0"/>
              <a:buNone/>
            </a:pPr>
            <a:r>
              <a:rPr lang="en-GB" altLang="en-US" dirty="0">
                <a:solidFill>
                  <a:srgbClr val="F49D00"/>
                </a:solidFill>
                <a:latin typeface="Comic Sans MS" panose="030F0702030302020204" pitchFamily="66" charset="0"/>
              </a:rPr>
              <a:t>5. To separate direct speech from the rest of a sentence.</a:t>
            </a:r>
          </a:p>
          <a:p>
            <a:pPr algn="ctr">
              <a:lnSpc>
                <a:spcPct val="100000"/>
              </a:lnSpc>
              <a:spcBef>
                <a:spcPct val="0"/>
              </a:spcBef>
              <a:buFont typeface="Arial" panose="020B0604020202020204" pitchFamily="34" charset="0"/>
              <a:buNone/>
            </a:pPr>
            <a:endParaRPr lang="en-GB" altLang="en-US" sz="2000" b="1" dirty="0">
              <a:solidFill>
                <a:srgbClr val="4B9030"/>
              </a:solidFill>
              <a:latin typeface="Comic Sans MS" panose="030F0702030302020204" pitchFamily="66" charset="0"/>
            </a:endParaRPr>
          </a:p>
        </p:txBody>
      </p:sp>
      <p:sp>
        <p:nvSpPr>
          <p:cNvPr id="6" name="TextBox 4">
            <a:extLst>
              <a:ext uri="{FF2B5EF4-FFF2-40B4-BE49-F238E27FC236}">
                <a16:creationId xmlns:a16="http://schemas.microsoft.com/office/drawing/2014/main" id="{2544F1D3-5300-4D3E-8BA1-EFE7F4FD385C}"/>
              </a:ext>
            </a:extLst>
          </p:cNvPr>
          <p:cNvSpPr txBox="1">
            <a:spLocks noChangeArrowheads="1"/>
          </p:cNvSpPr>
          <p:nvPr/>
        </p:nvSpPr>
        <p:spPr bwMode="auto">
          <a:xfrm>
            <a:off x="487475" y="2794991"/>
            <a:ext cx="10793187" cy="3785652"/>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r>
              <a:rPr lang="en-GB" altLang="en-US" sz="2400" b="1" dirty="0">
                <a:solidFill>
                  <a:schemeClr val="tx1">
                    <a:lumMod val="95000"/>
                    <a:lumOff val="5000"/>
                  </a:schemeClr>
                </a:solidFill>
                <a:latin typeface="Comic Sans MS" panose="030F0702030302020204" pitchFamily="66" charset="0"/>
              </a:rPr>
              <a:t>For example:</a:t>
            </a:r>
          </a:p>
          <a:p>
            <a:pPr>
              <a:lnSpc>
                <a:spcPct val="100000"/>
              </a:lnSpc>
              <a:spcBef>
                <a:spcPct val="0"/>
              </a:spcBef>
              <a:buFontTx/>
              <a:buNone/>
              <a:defRPr/>
            </a:pPr>
            <a:endParaRPr lang="en-GB" altLang="en-US" sz="2400" b="1"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GB" altLang="en-US" sz="2400" dirty="0">
                <a:solidFill>
                  <a:schemeClr val="tx1">
                    <a:lumMod val="95000"/>
                    <a:lumOff val="5000"/>
                  </a:schemeClr>
                </a:solidFill>
                <a:latin typeface="Comic Sans MS" panose="030F0702030302020204" pitchFamily="66" charset="0"/>
              </a:rPr>
              <a:t>“Martina,” called Mum, “it’s time to leave for school.” </a:t>
            </a:r>
          </a:p>
          <a:p>
            <a:pPr>
              <a:lnSpc>
                <a:spcPct val="100000"/>
              </a:lnSpc>
              <a:spcBef>
                <a:spcPct val="0"/>
              </a:spcBef>
              <a:buFontTx/>
              <a:buNone/>
              <a:defRPr/>
            </a:pPr>
            <a:endParaRPr lang="en-GB"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GB" altLang="en-US" sz="2400" dirty="0">
                <a:solidFill>
                  <a:schemeClr val="tx1">
                    <a:lumMod val="95000"/>
                    <a:lumOff val="5000"/>
                  </a:schemeClr>
                </a:solidFill>
                <a:latin typeface="Comic Sans MS" panose="030F0702030302020204" pitchFamily="66" charset="0"/>
              </a:rPr>
              <a:t>“Stop right there,” the man commanded. “This is private property.”</a:t>
            </a:r>
          </a:p>
          <a:p>
            <a:pPr>
              <a:lnSpc>
                <a:spcPct val="100000"/>
              </a:lnSpc>
              <a:spcBef>
                <a:spcPct val="0"/>
              </a:spcBef>
              <a:buFontTx/>
              <a:buNone/>
              <a:defRPr/>
            </a:pPr>
            <a:endParaRPr lang="en-US"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US" altLang="en-US" sz="2400" i="1" dirty="0">
                <a:solidFill>
                  <a:schemeClr val="accent2"/>
                </a:solidFill>
                <a:latin typeface="Comic Sans MS" panose="030F0702030302020204" pitchFamily="66" charset="0"/>
              </a:rPr>
              <a:t>Can you separate direct speech from the rest of the sentence below using a comma?</a:t>
            </a:r>
          </a:p>
          <a:p>
            <a:pPr>
              <a:lnSpc>
                <a:spcPct val="100000"/>
              </a:lnSpc>
              <a:spcBef>
                <a:spcPct val="0"/>
              </a:spcBef>
              <a:buFontTx/>
              <a:buNone/>
              <a:defRPr/>
            </a:pPr>
            <a:endParaRPr lang="en-US" altLang="en-US" sz="2400" i="1" dirty="0">
              <a:solidFill>
                <a:schemeClr val="accent2"/>
              </a:solidFill>
              <a:latin typeface="Comic Sans MS" panose="030F0702030302020204" pitchFamily="66" charset="0"/>
            </a:endParaRPr>
          </a:p>
          <a:p>
            <a:pPr>
              <a:lnSpc>
                <a:spcPct val="100000"/>
              </a:lnSpc>
              <a:spcBef>
                <a:spcPct val="0"/>
              </a:spcBef>
              <a:buFontTx/>
              <a:buNone/>
              <a:defRPr/>
            </a:pPr>
            <a:r>
              <a:rPr lang="en-US" altLang="en-US" sz="2400" i="1" dirty="0">
                <a:solidFill>
                  <a:schemeClr val="accent2"/>
                </a:solidFill>
                <a:latin typeface="Comic Sans MS" panose="030F0702030302020204" pitchFamily="66" charset="0"/>
              </a:rPr>
              <a:t>Tommy shouted “Help me please, I’m stuck in here!”</a:t>
            </a:r>
          </a:p>
        </p:txBody>
      </p:sp>
      <p:sp>
        <p:nvSpPr>
          <p:cNvPr id="10245" name="TextBox 1">
            <a:extLst>
              <a:ext uri="{FF2B5EF4-FFF2-40B4-BE49-F238E27FC236}">
                <a16:creationId xmlns:a16="http://schemas.microsoft.com/office/drawing/2014/main" id="{EF96D8F9-CE27-4CA7-ABFE-51C0D52A25D7}"/>
              </a:ext>
            </a:extLst>
          </p:cNvPr>
          <p:cNvSpPr txBox="1">
            <a:spLocks noChangeArrowheads="1"/>
          </p:cNvSpPr>
          <p:nvPr/>
        </p:nvSpPr>
        <p:spPr bwMode="auto">
          <a:xfrm>
            <a:off x="1631950" y="512764"/>
            <a:ext cx="8504238"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800" dirty="0">
                <a:solidFill>
                  <a:schemeClr val="bg1"/>
                </a:solidFill>
                <a:latin typeface="Comic Sans MS" panose="030F0702030302020204" pitchFamily="66" charset="0"/>
              </a:rPr>
              <a:t>Commas should be used: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anim calcmode="lin" valueType="num">
                                      <p:cBhvr additive="base">
                                        <p:cTn id="13"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anim calcmode="lin" valueType="num">
                                      <p:cBhvr additive="base">
                                        <p:cTn id="19"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8" end="8"/>
                                            </p:txEl>
                                          </p:spTgt>
                                        </p:tgtEl>
                                        <p:attrNameLst>
                                          <p:attrName>style.visibility</p:attrName>
                                        </p:attrNameLst>
                                      </p:cBhvr>
                                      <p:to>
                                        <p:strVal val="visible"/>
                                      </p:to>
                                    </p:set>
                                    <p:anim calcmode="lin" valueType="num">
                                      <p:cBhvr additive="base">
                                        <p:cTn id="25"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Box 4">
            <a:extLst>
              <a:ext uri="{FF2B5EF4-FFF2-40B4-BE49-F238E27FC236}">
                <a16:creationId xmlns:a16="http://schemas.microsoft.com/office/drawing/2014/main" id="{9B4C8D89-2991-4B07-9078-E594B5479076}"/>
              </a:ext>
            </a:extLst>
          </p:cNvPr>
          <p:cNvSpPr txBox="1">
            <a:spLocks noChangeArrowheads="1"/>
          </p:cNvSpPr>
          <p:nvPr/>
        </p:nvSpPr>
        <p:spPr bwMode="auto">
          <a:xfrm>
            <a:off x="2209801" y="1698626"/>
            <a:ext cx="76866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 typeface="Arial" panose="020B0604020202020204" pitchFamily="34" charset="0"/>
              <a:buNone/>
            </a:pPr>
            <a:r>
              <a:rPr lang="en-GB" altLang="en-US" dirty="0">
                <a:solidFill>
                  <a:srgbClr val="F49D00"/>
                </a:solidFill>
                <a:latin typeface="Comic Sans MS" panose="030F0702030302020204" pitchFamily="66" charset="0"/>
              </a:rPr>
              <a:t>6. To separate main and subordinate clauses</a:t>
            </a:r>
          </a:p>
        </p:txBody>
      </p:sp>
      <p:sp>
        <p:nvSpPr>
          <p:cNvPr id="6" name="TextBox 4">
            <a:extLst>
              <a:ext uri="{FF2B5EF4-FFF2-40B4-BE49-F238E27FC236}">
                <a16:creationId xmlns:a16="http://schemas.microsoft.com/office/drawing/2014/main" id="{C97B5EFF-257D-415B-90DF-F97AE336E05A}"/>
              </a:ext>
            </a:extLst>
          </p:cNvPr>
          <p:cNvSpPr txBox="1">
            <a:spLocks noChangeArrowheads="1"/>
          </p:cNvSpPr>
          <p:nvPr/>
        </p:nvSpPr>
        <p:spPr bwMode="auto">
          <a:xfrm>
            <a:off x="555171" y="2787651"/>
            <a:ext cx="11136086" cy="3416320"/>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r>
              <a:rPr lang="en-GB" altLang="en-US" sz="2400" b="1" dirty="0">
                <a:solidFill>
                  <a:schemeClr val="tx1">
                    <a:lumMod val="95000"/>
                    <a:lumOff val="5000"/>
                  </a:schemeClr>
                </a:solidFill>
                <a:latin typeface="Comic Sans MS" panose="030F0702030302020204" pitchFamily="66" charset="0"/>
              </a:rPr>
              <a:t>For example:</a:t>
            </a:r>
          </a:p>
          <a:p>
            <a:pPr>
              <a:lnSpc>
                <a:spcPct val="100000"/>
              </a:lnSpc>
              <a:spcBef>
                <a:spcPct val="0"/>
              </a:spcBef>
              <a:buFontTx/>
              <a:buNone/>
              <a:defRPr/>
            </a:pPr>
            <a:endParaRPr lang="en-GB" altLang="en-US" sz="2400" b="1"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GB" altLang="en-US" sz="2400" dirty="0">
                <a:solidFill>
                  <a:schemeClr val="tx1">
                    <a:lumMod val="95000"/>
                    <a:lumOff val="5000"/>
                  </a:schemeClr>
                </a:solidFill>
                <a:latin typeface="Comic Sans MS" panose="030F0702030302020204" pitchFamily="66" charset="0"/>
              </a:rPr>
              <a:t>While you’re waiting, you can read a magazine.</a:t>
            </a:r>
          </a:p>
          <a:p>
            <a:pPr>
              <a:lnSpc>
                <a:spcPct val="100000"/>
              </a:lnSpc>
              <a:spcBef>
                <a:spcPct val="0"/>
              </a:spcBef>
              <a:buFontTx/>
              <a:buNone/>
              <a:defRPr/>
            </a:pPr>
            <a:endParaRPr lang="en-GB"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GB" altLang="en-US" sz="2400" dirty="0">
                <a:solidFill>
                  <a:schemeClr val="tx1">
                    <a:lumMod val="95000"/>
                    <a:lumOff val="5000"/>
                  </a:schemeClr>
                </a:solidFill>
                <a:latin typeface="Comic Sans MS" panose="030F0702030302020204" pitchFamily="66" charset="0"/>
              </a:rPr>
              <a:t>Although I love football, swimming is my favourite sport.</a:t>
            </a:r>
          </a:p>
          <a:p>
            <a:pPr>
              <a:lnSpc>
                <a:spcPct val="100000"/>
              </a:lnSpc>
              <a:spcBef>
                <a:spcPct val="0"/>
              </a:spcBef>
              <a:buFontTx/>
              <a:buNone/>
              <a:defRPr/>
            </a:pPr>
            <a:endParaRPr lang="en-US" altLang="en-US" sz="2400" dirty="0">
              <a:solidFill>
                <a:schemeClr val="tx1">
                  <a:lumMod val="95000"/>
                  <a:lumOff val="5000"/>
                </a:schemeClr>
              </a:solidFill>
              <a:latin typeface="Comic Sans MS" panose="030F0702030302020204" pitchFamily="66" charset="0"/>
            </a:endParaRPr>
          </a:p>
          <a:p>
            <a:pPr>
              <a:lnSpc>
                <a:spcPct val="100000"/>
              </a:lnSpc>
              <a:spcBef>
                <a:spcPct val="0"/>
              </a:spcBef>
              <a:buFontTx/>
              <a:buNone/>
              <a:defRPr/>
            </a:pPr>
            <a:r>
              <a:rPr lang="en-US" altLang="en-US" sz="2400" i="1" dirty="0">
                <a:solidFill>
                  <a:schemeClr val="accent2"/>
                </a:solidFill>
                <a:latin typeface="Comic Sans MS" panose="030F0702030302020204" pitchFamily="66" charset="0"/>
              </a:rPr>
              <a:t>Can you use a comma to separate the subordinate clause below?</a:t>
            </a:r>
          </a:p>
          <a:p>
            <a:pPr>
              <a:lnSpc>
                <a:spcPct val="100000"/>
              </a:lnSpc>
              <a:spcBef>
                <a:spcPct val="0"/>
              </a:spcBef>
              <a:buFontTx/>
              <a:buNone/>
              <a:defRPr/>
            </a:pPr>
            <a:endParaRPr lang="en-US" altLang="en-US" sz="2400" i="1" dirty="0">
              <a:solidFill>
                <a:schemeClr val="accent2"/>
              </a:solidFill>
              <a:latin typeface="Comic Sans MS" panose="030F0702030302020204" pitchFamily="66" charset="0"/>
            </a:endParaRPr>
          </a:p>
          <a:p>
            <a:pPr>
              <a:lnSpc>
                <a:spcPct val="100000"/>
              </a:lnSpc>
              <a:spcBef>
                <a:spcPct val="0"/>
              </a:spcBef>
              <a:buFontTx/>
              <a:buNone/>
              <a:defRPr/>
            </a:pPr>
            <a:r>
              <a:rPr lang="en-US" altLang="en-US" sz="2400" i="1" dirty="0">
                <a:solidFill>
                  <a:schemeClr val="accent2"/>
                </a:solidFill>
                <a:latin typeface="Comic Sans MS" panose="030F0702030302020204" pitchFamily="66" charset="0"/>
              </a:rPr>
              <a:t>After she picks me up mum is taking me to buy shoes.</a:t>
            </a:r>
            <a:endParaRPr lang="en-GB" altLang="en-US" sz="2400" i="1" dirty="0">
              <a:solidFill>
                <a:schemeClr val="accent2"/>
              </a:solidFill>
              <a:latin typeface="Comic Sans MS" panose="030F0702030302020204" pitchFamily="66" charset="0"/>
            </a:endParaRPr>
          </a:p>
        </p:txBody>
      </p:sp>
      <p:pic>
        <p:nvPicPr>
          <p:cNvPr id="2" name="Picture 1">
            <a:extLst>
              <a:ext uri="{FF2B5EF4-FFF2-40B4-BE49-F238E27FC236}">
                <a16:creationId xmlns:a16="http://schemas.microsoft.com/office/drawing/2014/main" id="{5B79D735-E9F3-423B-9420-240169DD1A7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65319" y="4938734"/>
            <a:ext cx="3741738" cy="183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TextBox 1">
            <a:extLst>
              <a:ext uri="{FF2B5EF4-FFF2-40B4-BE49-F238E27FC236}">
                <a16:creationId xmlns:a16="http://schemas.microsoft.com/office/drawing/2014/main" id="{A7F4A770-4A9D-4A0D-ABA5-C9580E9FD15C}"/>
              </a:ext>
            </a:extLst>
          </p:cNvPr>
          <p:cNvSpPr txBox="1">
            <a:spLocks noChangeArrowheads="1"/>
          </p:cNvSpPr>
          <p:nvPr/>
        </p:nvSpPr>
        <p:spPr bwMode="auto">
          <a:xfrm>
            <a:off x="1631950" y="512764"/>
            <a:ext cx="8504238"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800" dirty="0">
                <a:solidFill>
                  <a:schemeClr val="bg1"/>
                </a:solidFill>
                <a:latin typeface="Comic Sans MS" panose="030F0702030302020204" pitchFamily="66" charset="0"/>
              </a:rPr>
              <a:t>Commas should be used: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anim calcmode="lin" valueType="num">
                                      <p:cBhvr additive="base">
                                        <p:cTn id="13"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anim calcmode="lin" valueType="num">
                                      <p:cBhvr additive="base">
                                        <p:cTn id="19"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8" end="8"/>
                                            </p:txEl>
                                          </p:spTgt>
                                        </p:tgtEl>
                                        <p:attrNameLst>
                                          <p:attrName>style.visibility</p:attrName>
                                        </p:attrNameLst>
                                      </p:cBhvr>
                                      <p:to>
                                        <p:strVal val="visible"/>
                                      </p:to>
                                    </p:set>
                                    <p:anim calcmode="lin" valueType="num">
                                      <p:cBhvr additive="base">
                                        <p:cTn id="25"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8" end="8"/>
                                            </p:txEl>
                                          </p:spTgt>
                                        </p:tgtEl>
                                        <p:attrNameLst>
                                          <p:attrName>ppt_y</p:attrName>
                                        </p:attrNameLst>
                                      </p:cBhvr>
                                      <p:tavLst>
                                        <p:tav tm="0">
                                          <p:val>
                                            <p:strVal val="1+#ppt_h/2"/>
                                          </p:val>
                                        </p:tav>
                                        <p:tav tm="100000">
                                          <p:val>
                                            <p:strVal val="#ppt_y"/>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4">
            <a:extLst>
              <a:ext uri="{FF2B5EF4-FFF2-40B4-BE49-F238E27FC236}">
                <a16:creationId xmlns:a16="http://schemas.microsoft.com/office/drawing/2014/main" id="{99F369C1-5327-4C7F-962D-8854DC28B64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Box 1">
            <a:extLst>
              <a:ext uri="{FF2B5EF4-FFF2-40B4-BE49-F238E27FC236}">
                <a16:creationId xmlns:a16="http://schemas.microsoft.com/office/drawing/2014/main" id="{1701143D-D66A-47C0-B6DD-7679926FC64B}"/>
              </a:ext>
            </a:extLst>
          </p:cNvPr>
          <p:cNvSpPr txBox="1">
            <a:spLocks noChangeArrowheads="1"/>
          </p:cNvSpPr>
          <p:nvPr/>
        </p:nvSpPr>
        <p:spPr bwMode="auto">
          <a:xfrm>
            <a:off x="1970088" y="512763"/>
            <a:ext cx="8166100"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800" dirty="0">
                <a:solidFill>
                  <a:schemeClr val="bg1"/>
                </a:solidFill>
                <a:latin typeface="Comic Sans MS" panose="030F0702030302020204" pitchFamily="66" charset="0"/>
              </a:rPr>
              <a:t>Comma splices</a:t>
            </a:r>
          </a:p>
        </p:txBody>
      </p:sp>
      <p:sp>
        <p:nvSpPr>
          <p:cNvPr id="15364" name="TextBox 4">
            <a:extLst>
              <a:ext uri="{FF2B5EF4-FFF2-40B4-BE49-F238E27FC236}">
                <a16:creationId xmlns:a16="http://schemas.microsoft.com/office/drawing/2014/main" id="{C7CFD6F1-9B3B-437A-8255-9A4D61D4476C}"/>
              </a:ext>
            </a:extLst>
          </p:cNvPr>
          <p:cNvSpPr txBox="1">
            <a:spLocks noChangeArrowheads="1"/>
          </p:cNvSpPr>
          <p:nvPr/>
        </p:nvSpPr>
        <p:spPr bwMode="auto">
          <a:xfrm>
            <a:off x="2209801" y="1933575"/>
            <a:ext cx="76866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 typeface="Arial" panose="020B0604020202020204" pitchFamily="34" charset="0"/>
              <a:buNone/>
            </a:pPr>
            <a:r>
              <a:rPr lang="en-GB" altLang="en-US" sz="2400" b="1" dirty="0">
                <a:solidFill>
                  <a:srgbClr val="F49D00"/>
                </a:solidFill>
                <a:latin typeface="Comic Sans MS" panose="030F0702030302020204" pitchFamily="66" charset="0"/>
              </a:rPr>
              <a:t>Comma splices </a:t>
            </a:r>
            <a:r>
              <a:rPr lang="en-GB" altLang="en-US" sz="2400" dirty="0">
                <a:solidFill>
                  <a:srgbClr val="F49D00"/>
                </a:solidFill>
                <a:latin typeface="Comic Sans MS" panose="030F0702030302020204" pitchFamily="66" charset="0"/>
              </a:rPr>
              <a:t>occur when two independent clauses are joined by a comma. </a:t>
            </a:r>
            <a:r>
              <a:rPr lang="en-GB" altLang="en-US" sz="2400" b="1" dirty="0">
                <a:solidFill>
                  <a:srgbClr val="F49D00"/>
                </a:solidFill>
                <a:latin typeface="Comic Sans MS" panose="030F0702030302020204" pitchFamily="66" charset="0"/>
              </a:rPr>
              <a:t>Comma splicing is inaccurate</a:t>
            </a:r>
            <a:r>
              <a:rPr lang="en-GB" altLang="en-US" sz="2400" dirty="0">
                <a:solidFill>
                  <a:srgbClr val="F49D00"/>
                </a:solidFill>
                <a:latin typeface="Comic Sans MS" panose="030F0702030302020204" pitchFamily="66" charset="0"/>
              </a:rPr>
              <a:t> and should be avoided.</a:t>
            </a:r>
          </a:p>
        </p:txBody>
      </p:sp>
      <p:sp>
        <p:nvSpPr>
          <p:cNvPr id="5" name="TextBox 4">
            <a:extLst>
              <a:ext uri="{FF2B5EF4-FFF2-40B4-BE49-F238E27FC236}">
                <a16:creationId xmlns:a16="http://schemas.microsoft.com/office/drawing/2014/main" id="{F105EDC2-DE26-48FD-8000-8F50532E9129}"/>
              </a:ext>
            </a:extLst>
          </p:cNvPr>
          <p:cNvSpPr txBox="1">
            <a:spLocks noChangeArrowheads="1"/>
          </p:cNvSpPr>
          <p:nvPr/>
        </p:nvSpPr>
        <p:spPr bwMode="auto">
          <a:xfrm>
            <a:off x="2209801" y="3492500"/>
            <a:ext cx="7686675" cy="1631950"/>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Arial" panose="020B0604020202020204" pitchFamily="34" charset="0"/>
              <a:buNone/>
              <a:defRPr/>
            </a:pPr>
            <a:r>
              <a:rPr lang="en-GB" altLang="en-US" sz="2400" b="1" dirty="0">
                <a:solidFill>
                  <a:schemeClr val="tx1">
                    <a:lumMod val="95000"/>
                    <a:lumOff val="5000"/>
                  </a:schemeClr>
                </a:solidFill>
                <a:latin typeface="Comic Sans MS" panose="030F0702030302020204" pitchFamily="66" charset="0"/>
              </a:rPr>
              <a:t>For example:</a:t>
            </a:r>
          </a:p>
          <a:p>
            <a:pPr>
              <a:lnSpc>
                <a:spcPct val="100000"/>
              </a:lnSpc>
              <a:spcBef>
                <a:spcPct val="0"/>
              </a:spcBef>
              <a:buFont typeface="Arial" panose="020B0604020202020204" pitchFamily="34" charset="0"/>
              <a:buNone/>
              <a:defRPr/>
            </a:pPr>
            <a:endParaRPr lang="en-GB" altLang="en-US" sz="2400" dirty="0">
              <a:solidFill>
                <a:srgbClr val="F49D00"/>
              </a:solidFill>
              <a:latin typeface="Comic Sans MS" panose="030F0702030302020204" pitchFamily="66" charset="0"/>
            </a:endParaRPr>
          </a:p>
          <a:p>
            <a:pPr>
              <a:lnSpc>
                <a:spcPct val="100000"/>
              </a:lnSpc>
              <a:spcBef>
                <a:spcPct val="0"/>
              </a:spcBef>
              <a:buFont typeface="Arial" panose="020B0604020202020204" pitchFamily="34" charset="0"/>
              <a:buNone/>
              <a:defRPr/>
            </a:pPr>
            <a:r>
              <a:rPr lang="en-GB" altLang="en-US" sz="2400" dirty="0">
                <a:solidFill>
                  <a:schemeClr val="tx1">
                    <a:lumMod val="95000"/>
                    <a:lumOff val="5000"/>
                  </a:schemeClr>
                </a:solidFill>
                <a:latin typeface="Comic Sans MS" panose="030F0702030302020204" pitchFamily="66" charset="0"/>
              </a:rPr>
              <a:t>Julian usually gets on with everybody, he is an understanding person.</a:t>
            </a:r>
          </a:p>
        </p:txBody>
      </p:sp>
      <p:sp>
        <p:nvSpPr>
          <p:cNvPr id="3" name="Multiply 2">
            <a:extLst>
              <a:ext uri="{FF2B5EF4-FFF2-40B4-BE49-F238E27FC236}">
                <a16:creationId xmlns:a16="http://schemas.microsoft.com/office/drawing/2014/main" id="{C5611C02-C275-434B-9528-72135852EB95}"/>
              </a:ext>
            </a:extLst>
          </p:cNvPr>
          <p:cNvSpPr/>
          <p:nvPr/>
        </p:nvSpPr>
        <p:spPr>
          <a:xfrm>
            <a:off x="8782051" y="3881437"/>
            <a:ext cx="1243012" cy="1243013"/>
          </a:xfrm>
          <a:prstGeom prst="mathMultiply">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4">
            <a:extLst>
              <a:ext uri="{FF2B5EF4-FFF2-40B4-BE49-F238E27FC236}">
                <a16:creationId xmlns:a16="http://schemas.microsoft.com/office/drawing/2014/main" id="{219AF338-0664-4D20-8825-29EA459A5DA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extBox 1">
            <a:extLst>
              <a:ext uri="{FF2B5EF4-FFF2-40B4-BE49-F238E27FC236}">
                <a16:creationId xmlns:a16="http://schemas.microsoft.com/office/drawing/2014/main" id="{3909D577-0FA5-49EB-9DC8-3684AD384166}"/>
              </a:ext>
            </a:extLst>
          </p:cNvPr>
          <p:cNvSpPr txBox="1">
            <a:spLocks noChangeArrowheads="1"/>
          </p:cNvSpPr>
          <p:nvPr/>
        </p:nvSpPr>
        <p:spPr bwMode="auto">
          <a:xfrm>
            <a:off x="1970088" y="512763"/>
            <a:ext cx="8166100"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800" dirty="0">
                <a:solidFill>
                  <a:schemeClr val="bg1"/>
                </a:solidFill>
                <a:latin typeface="Comic Sans MS" panose="030F0702030302020204" pitchFamily="66" charset="0"/>
              </a:rPr>
              <a:t>Comma splices</a:t>
            </a:r>
          </a:p>
        </p:txBody>
      </p:sp>
      <p:sp>
        <p:nvSpPr>
          <p:cNvPr id="5126" name="TextBox 4">
            <a:extLst>
              <a:ext uri="{FF2B5EF4-FFF2-40B4-BE49-F238E27FC236}">
                <a16:creationId xmlns:a16="http://schemas.microsoft.com/office/drawing/2014/main" id="{87265D35-37E3-4CCC-93B1-0D801442F10C}"/>
              </a:ext>
            </a:extLst>
          </p:cNvPr>
          <p:cNvSpPr txBox="1">
            <a:spLocks noChangeArrowheads="1"/>
          </p:cNvSpPr>
          <p:nvPr/>
        </p:nvSpPr>
        <p:spPr bwMode="auto">
          <a:xfrm>
            <a:off x="2209801" y="1933575"/>
            <a:ext cx="7686675" cy="3416300"/>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 typeface="Arial" panose="020B0604020202020204" pitchFamily="34" charset="0"/>
              <a:buNone/>
              <a:defRPr/>
            </a:pPr>
            <a:r>
              <a:rPr lang="en-GB" altLang="en-US" sz="2400" dirty="0">
                <a:solidFill>
                  <a:schemeClr val="tx1">
                    <a:lumMod val="95000"/>
                    <a:lumOff val="5000"/>
                  </a:schemeClr>
                </a:solidFill>
                <a:latin typeface="Comic Sans MS" panose="030F0702030302020204" pitchFamily="66" charset="0"/>
              </a:rPr>
              <a:t>Instead of a comma splice, the writer could use:</a:t>
            </a:r>
          </a:p>
          <a:p>
            <a:pPr algn="ctr">
              <a:lnSpc>
                <a:spcPct val="100000"/>
              </a:lnSpc>
              <a:spcBef>
                <a:spcPct val="0"/>
              </a:spcBef>
              <a:buFont typeface="Arial" panose="020B0604020202020204" pitchFamily="34" charset="0"/>
              <a:buNone/>
              <a:defRPr/>
            </a:pPr>
            <a:endParaRPr lang="en-GB" altLang="en-US" sz="2400" i="1" dirty="0">
              <a:solidFill>
                <a:schemeClr val="tx1">
                  <a:lumMod val="95000"/>
                  <a:lumOff val="5000"/>
                </a:schemeClr>
              </a:solidFill>
              <a:latin typeface="Comic Sans MS" panose="030F0702030302020204" pitchFamily="66" charset="0"/>
            </a:endParaRPr>
          </a:p>
          <a:p>
            <a:pPr algn="ctr">
              <a:lnSpc>
                <a:spcPct val="100000"/>
              </a:lnSpc>
              <a:spcBef>
                <a:spcPct val="0"/>
              </a:spcBef>
              <a:buFont typeface="Arial" panose="020B0604020202020204" pitchFamily="34" charset="0"/>
              <a:buNone/>
              <a:defRPr/>
            </a:pPr>
            <a:r>
              <a:rPr lang="en-GB" altLang="en-US" sz="2400" b="1" i="1" dirty="0">
                <a:solidFill>
                  <a:schemeClr val="tx1">
                    <a:lumMod val="95000"/>
                    <a:lumOff val="5000"/>
                  </a:schemeClr>
                </a:solidFill>
                <a:latin typeface="Comic Sans MS" panose="030F0702030302020204" pitchFamily="66" charset="0"/>
              </a:rPr>
              <a:t>a semi colon:</a:t>
            </a:r>
            <a:endParaRPr lang="en-GB" altLang="en-US" sz="2400" b="1" dirty="0">
              <a:solidFill>
                <a:schemeClr val="tx1">
                  <a:lumMod val="95000"/>
                  <a:lumOff val="5000"/>
                </a:schemeClr>
              </a:solidFill>
              <a:latin typeface="Comic Sans MS" panose="030F0702030302020204" pitchFamily="66" charset="0"/>
            </a:endParaRPr>
          </a:p>
          <a:p>
            <a:pPr algn="ctr">
              <a:lnSpc>
                <a:spcPct val="100000"/>
              </a:lnSpc>
              <a:spcBef>
                <a:spcPct val="0"/>
              </a:spcBef>
              <a:buFont typeface="Arial" panose="020B0604020202020204" pitchFamily="34" charset="0"/>
              <a:buNone/>
              <a:defRPr/>
            </a:pPr>
            <a:r>
              <a:rPr lang="en-GB" altLang="en-US" sz="2400" dirty="0">
                <a:solidFill>
                  <a:schemeClr val="tx1">
                    <a:lumMod val="95000"/>
                    <a:lumOff val="5000"/>
                  </a:schemeClr>
                </a:solidFill>
                <a:latin typeface="Comic Sans MS" panose="030F0702030302020204" pitchFamily="66" charset="0"/>
              </a:rPr>
              <a:t>Julian usually gets on with everybody; he is an understanding person.</a:t>
            </a:r>
          </a:p>
          <a:p>
            <a:pPr algn="ctr">
              <a:lnSpc>
                <a:spcPct val="100000"/>
              </a:lnSpc>
              <a:spcBef>
                <a:spcPct val="0"/>
              </a:spcBef>
              <a:buFont typeface="Arial" panose="020B0604020202020204" pitchFamily="34" charset="0"/>
              <a:buNone/>
              <a:defRPr/>
            </a:pPr>
            <a:endParaRPr lang="en-GB" altLang="en-US" sz="2400" i="1" dirty="0">
              <a:solidFill>
                <a:schemeClr val="tx1">
                  <a:lumMod val="95000"/>
                  <a:lumOff val="5000"/>
                </a:schemeClr>
              </a:solidFill>
              <a:latin typeface="Comic Sans MS" panose="030F0702030302020204" pitchFamily="66" charset="0"/>
            </a:endParaRPr>
          </a:p>
          <a:p>
            <a:pPr algn="ctr">
              <a:lnSpc>
                <a:spcPct val="100000"/>
              </a:lnSpc>
              <a:spcBef>
                <a:spcPct val="0"/>
              </a:spcBef>
              <a:buFont typeface="Arial" panose="020B0604020202020204" pitchFamily="34" charset="0"/>
              <a:buNone/>
              <a:defRPr/>
            </a:pPr>
            <a:r>
              <a:rPr lang="en-GB" altLang="en-US" sz="2400" b="1" i="1" dirty="0">
                <a:solidFill>
                  <a:schemeClr val="tx1">
                    <a:lumMod val="95000"/>
                    <a:lumOff val="5000"/>
                  </a:schemeClr>
                </a:solidFill>
                <a:latin typeface="Comic Sans MS" panose="030F0702030302020204" pitchFamily="66" charset="0"/>
              </a:rPr>
              <a:t>or a full stop:</a:t>
            </a:r>
          </a:p>
          <a:p>
            <a:pPr algn="ctr">
              <a:lnSpc>
                <a:spcPct val="100000"/>
              </a:lnSpc>
              <a:spcBef>
                <a:spcPct val="0"/>
              </a:spcBef>
              <a:buFont typeface="Arial" panose="020B0604020202020204" pitchFamily="34" charset="0"/>
              <a:buNone/>
              <a:defRPr/>
            </a:pPr>
            <a:r>
              <a:rPr lang="en-GB" altLang="en-US" sz="2400" dirty="0">
                <a:solidFill>
                  <a:schemeClr val="tx1">
                    <a:lumMod val="95000"/>
                    <a:lumOff val="5000"/>
                  </a:schemeClr>
                </a:solidFill>
                <a:latin typeface="Comic Sans MS" panose="030F0702030302020204" pitchFamily="66" charset="0"/>
              </a:rPr>
              <a:t>Julian usually gets on with everybody. He is an understanding person.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6">
                                            <p:txEl>
                                              <p:pRg st="0" end="0"/>
                                            </p:txEl>
                                          </p:spTgt>
                                        </p:tgtEl>
                                        <p:attrNameLst>
                                          <p:attrName>style.visibility</p:attrName>
                                        </p:attrNameLst>
                                      </p:cBhvr>
                                      <p:to>
                                        <p:strVal val="visible"/>
                                      </p:to>
                                    </p:set>
                                    <p:anim calcmode="lin" valueType="num">
                                      <p:cBhvr additive="base">
                                        <p:cTn id="7" dur="500" fill="hold"/>
                                        <p:tgtEl>
                                          <p:spTgt spid="512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126">
                                            <p:txEl>
                                              <p:pRg st="2" end="2"/>
                                            </p:txEl>
                                          </p:spTgt>
                                        </p:tgtEl>
                                        <p:attrNameLst>
                                          <p:attrName>style.visibility</p:attrName>
                                        </p:attrNameLst>
                                      </p:cBhvr>
                                      <p:to>
                                        <p:strVal val="visible"/>
                                      </p:to>
                                    </p:set>
                                    <p:anim calcmode="lin" valueType="num">
                                      <p:cBhvr additive="base">
                                        <p:cTn id="13" dur="500" fill="hold"/>
                                        <p:tgtEl>
                                          <p:spTgt spid="512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26">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126">
                                            <p:txEl>
                                              <p:pRg st="3" end="3"/>
                                            </p:txEl>
                                          </p:spTgt>
                                        </p:tgtEl>
                                        <p:attrNameLst>
                                          <p:attrName>style.visibility</p:attrName>
                                        </p:attrNameLst>
                                      </p:cBhvr>
                                      <p:to>
                                        <p:strVal val="visible"/>
                                      </p:to>
                                    </p:set>
                                    <p:anim calcmode="lin" valueType="num">
                                      <p:cBhvr additive="base">
                                        <p:cTn id="17" dur="500" fill="hold"/>
                                        <p:tgtEl>
                                          <p:spTgt spid="5126">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12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5126">
                                            <p:txEl>
                                              <p:pRg st="5" end="5"/>
                                            </p:txEl>
                                          </p:spTgt>
                                        </p:tgtEl>
                                        <p:attrNameLst>
                                          <p:attrName>style.visibility</p:attrName>
                                        </p:attrNameLst>
                                      </p:cBhvr>
                                      <p:to>
                                        <p:strVal val="visible"/>
                                      </p:to>
                                    </p:set>
                                    <p:anim calcmode="lin" valueType="num">
                                      <p:cBhvr additive="base">
                                        <p:cTn id="23" dur="500" fill="hold"/>
                                        <p:tgtEl>
                                          <p:spTgt spid="5126">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126">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5126">
                                            <p:txEl>
                                              <p:pRg st="6" end="6"/>
                                            </p:txEl>
                                          </p:spTgt>
                                        </p:tgtEl>
                                        <p:attrNameLst>
                                          <p:attrName>style.visibility</p:attrName>
                                        </p:attrNameLst>
                                      </p:cBhvr>
                                      <p:to>
                                        <p:strVal val="visible"/>
                                      </p:to>
                                    </p:set>
                                    <p:anim calcmode="lin" valueType="num">
                                      <p:cBhvr additive="base">
                                        <p:cTn id="27" dur="500" fill="hold"/>
                                        <p:tgtEl>
                                          <p:spTgt spid="5126">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12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4">
            <a:extLst>
              <a:ext uri="{FF2B5EF4-FFF2-40B4-BE49-F238E27FC236}">
                <a16:creationId xmlns:a16="http://schemas.microsoft.com/office/drawing/2014/main" id="{219AF338-0664-4D20-8825-29EA459A5DA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extBox 1">
            <a:extLst>
              <a:ext uri="{FF2B5EF4-FFF2-40B4-BE49-F238E27FC236}">
                <a16:creationId xmlns:a16="http://schemas.microsoft.com/office/drawing/2014/main" id="{3909D577-0FA5-49EB-9DC8-3684AD384166}"/>
              </a:ext>
            </a:extLst>
          </p:cNvPr>
          <p:cNvSpPr txBox="1">
            <a:spLocks noChangeArrowheads="1"/>
          </p:cNvSpPr>
          <p:nvPr/>
        </p:nvSpPr>
        <p:spPr bwMode="auto">
          <a:xfrm>
            <a:off x="1970088" y="512763"/>
            <a:ext cx="8166100"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800" dirty="0">
                <a:solidFill>
                  <a:schemeClr val="bg1"/>
                </a:solidFill>
                <a:latin typeface="Comic Sans MS" panose="030F0702030302020204" pitchFamily="66" charset="0"/>
              </a:rPr>
              <a:t>Comma splices</a:t>
            </a:r>
          </a:p>
        </p:txBody>
      </p:sp>
      <p:sp>
        <p:nvSpPr>
          <p:cNvPr id="5126" name="TextBox 4">
            <a:extLst>
              <a:ext uri="{FF2B5EF4-FFF2-40B4-BE49-F238E27FC236}">
                <a16:creationId xmlns:a16="http://schemas.microsoft.com/office/drawing/2014/main" id="{87265D35-37E3-4CCC-93B1-0D801442F10C}"/>
              </a:ext>
            </a:extLst>
          </p:cNvPr>
          <p:cNvSpPr txBox="1">
            <a:spLocks noChangeArrowheads="1"/>
          </p:cNvSpPr>
          <p:nvPr/>
        </p:nvSpPr>
        <p:spPr bwMode="auto">
          <a:xfrm>
            <a:off x="1466573" y="2569875"/>
            <a:ext cx="9141102" cy="3046988"/>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 typeface="Arial" panose="020B0604020202020204" pitchFamily="34" charset="0"/>
              <a:buNone/>
              <a:defRPr/>
            </a:pPr>
            <a:r>
              <a:rPr lang="en-GB" altLang="en-US" sz="2400" dirty="0">
                <a:solidFill>
                  <a:schemeClr val="tx1">
                    <a:lumMod val="95000"/>
                    <a:lumOff val="5000"/>
                  </a:schemeClr>
                </a:solidFill>
                <a:latin typeface="Comic Sans MS" panose="030F0702030302020204" pitchFamily="66" charset="0"/>
              </a:rPr>
              <a:t>Can you correct the sentences?</a:t>
            </a:r>
          </a:p>
          <a:p>
            <a:pPr algn="ctr">
              <a:lnSpc>
                <a:spcPct val="100000"/>
              </a:lnSpc>
              <a:spcBef>
                <a:spcPct val="0"/>
              </a:spcBef>
              <a:buFont typeface="Arial" panose="020B0604020202020204" pitchFamily="34" charset="0"/>
              <a:buNone/>
              <a:defRPr/>
            </a:pPr>
            <a:endParaRPr lang="en-GB" altLang="en-US" sz="2400" dirty="0">
              <a:solidFill>
                <a:schemeClr val="tx1">
                  <a:lumMod val="95000"/>
                  <a:lumOff val="5000"/>
                </a:schemeClr>
              </a:solidFill>
              <a:latin typeface="Comic Sans MS" panose="030F0702030302020204" pitchFamily="66" charset="0"/>
            </a:endParaRPr>
          </a:p>
          <a:p>
            <a:pPr algn="ctr">
              <a:lnSpc>
                <a:spcPct val="100000"/>
              </a:lnSpc>
              <a:spcBef>
                <a:spcPct val="0"/>
              </a:spcBef>
              <a:buFont typeface="Arial" panose="020B0604020202020204" pitchFamily="34" charset="0"/>
              <a:buNone/>
              <a:defRPr/>
            </a:pPr>
            <a:endParaRPr lang="en-US" altLang="en-US" sz="2400" dirty="0">
              <a:solidFill>
                <a:schemeClr val="tx1">
                  <a:lumMod val="95000"/>
                  <a:lumOff val="5000"/>
                </a:schemeClr>
              </a:solidFill>
              <a:latin typeface="Comic Sans MS" panose="030F0702030302020204" pitchFamily="66" charset="0"/>
            </a:endParaRPr>
          </a:p>
          <a:p>
            <a:pPr algn="ctr">
              <a:lnSpc>
                <a:spcPct val="100000"/>
              </a:lnSpc>
              <a:spcBef>
                <a:spcPct val="0"/>
              </a:spcBef>
              <a:buFont typeface="Arial" panose="020B0604020202020204" pitchFamily="34" charset="0"/>
              <a:buNone/>
              <a:defRPr/>
            </a:pPr>
            <a:r>
              <a:rPr lang="en-US" altLang="en-US" sz="2400" i="1" dirty="0">
                <a:solidFill>
                  <a:schemeClr val="tx1">
                    <a:lumMod val="95000"/>
                    <a:lumOff val="5000"/>
                  </a:schemeClr>
                </a:solidFill>
                <a:latin typeface="Comic Sans MS" panose="030F0702030302020204" pitchFamily="66" charset="0"/>
              </a:rPr>
              <a:t>Tom read the novel, his friend saw the movie.</a:t>
            </a:r>
          </a:p>
          <a:p>
            <a:pPr algn="ctr">
              <a:lnSpc>
                <a:spcPct val="100000"/>
              </a:lnSpc>
              <a:spcBef>
                <a:spcPct val="0"/>
              </a:spcBef>
              <a:buFont typeface="Arial" panose="020B0604020202020204" pitchFamily="34" charset="0"/>
              <a:buNone/>
              <a:defRPr/>
            </a:pPr>
            <a:endParaRPr lang="en-US" altLang="en-US" sz="2400" i="1" dirty="0">
              <a:solidFill>
                <a:schemeClr val="tx1">
                  <a:lumMod val="95000"/>
                  <a:lumOff val="5000"/>
                </a:schemeClr>
              </a:solidFill>
              <a:latin typeface="Comic Sans MS" panose="030F0702030302020204" pitchFamily="66" charset="0"/>
            </a:endParaRPr>
          </a:p>
          <a:p>
            <a:pPr algn="ctr">
              <a:lnSpc>
                <a:spcPct val="100000"/>
              </a:lnSpc>
              <a:spcBef>
                <a:spcPct val="0"/>
              </a:spcBef>
              <a:buFont typeface="Arial" panose="020B0604020202020204" pitchFamily="34" charset="0"/>
              <a:buNone/>
              <a:defRPr/>
            </a:pPr>
            <a:r>
              <a:rPr lang="en-US" altLang="en-US" sz="2400" i="1" dirty="0">
                <a:solidFill>
                  <a:schemeClr val="tx1">
                    <a:lumMod val="95000"/>
                    <a:lumOff val="5000"/>
                  </a:schemeClr>
                </a:solidFill>
                <a:latin typeface="Comic Sans MS" panose="030F0702030302020204" pitchFamily="66" charset="0"/>
              </a:rPr>
              <a:t>The dancers were beautiful, they were very well coordinated.</a:t>
            </a:r>
          </a:p>
          <a:p>
            <a:pPr algn="ctr">
              <a:lnSpc>
                <a:spcPct val="100000"/>
              </a:lnSpc>
              <a:spcBef>
                <a:spcPct val="0"/>
              </a:spcBef>
              <a:buFont typeface="Arial" panose="020B0604020202020204" pitchFamily="34" charset="0"/>
              <a:buNone/>
              <a:defRPr/>
            </a:pPr>
            <a:endParaRPr lang="en-US" altLang="en-US" sz="2400" i="1" dirty="0">
              <a:solidFill>
                <a:schemeClr val="tx1">
                  <a:lumMod val="95000"/>
                  <a:lumOff val="5000"/>
                </a:schemeClr>
              </a:solidFill>
              <a:latin typeface="Comic Sans MS" panose="030F0702030302020204" pitchFamily="66" charset="0"/>
            </a:endParaRPr>
          </a:p>
          <a:p>
            <a:pPr algn="ctr">
              <a:lnSpc>
                <a:spcPct val="100000"/>
              </a:lnSpc>
              <a:spcBef>
                <a:spcPct val="0"/>
              </a:spcBef>
              <a:buFont typeface="Arial" panose="020B0604020202020204" pitchFamily="34" charset="0"/>
              <a:buNone/>
              <a:defRPr/>
            </a:pPr>
            <a:r>
              <a:rPr lang="en-US" altLang="en-US" sz="2400" i="1" dirty="0">
                <a:solidFill>
                  <a:schemeClr val="tx1">
                    <a:lumMod val="95000"/>
                    <a:lumOff val="5000"/>
                  </a:schemeClr>
                </a:solidFill>
                <a:latin typeface="Comic Sans MS" panose="030F0702030302020204" pitchFamily="66" charset="0"/>
              </a:rPr>
              <a:t>I am tired, I have to go to school. </a:t>
            </a:r>
            <a:endParaRPr lang="en-GB" altLang="en-US" sz="2400" i="1" dirty="0">
              <a:solidFill>
                <a:schemeClr val="tx1">
                  <a:lumMod val="95000"/>
                  <a:lumOff val="5000"/>
                </a:schemeClr>
              </a:solidFill>
              <a:latin typeface="Comic Sans MS" panose="030F0702030302020204" pitchFamily="66" charset="0"/>
            </a:endParaRPr>
          </a:p>
        </p:txBody>
      </p:sp>
    </p:spTree>
    <p:extLst>
      <p:ext uri="{BB962C8B-B14F-4D97-AF65-F5344CB8AC3E}">
        <p14:creationId xmlns:p14="http://schemas.microsoft.com/office/powerpoint/2010/main" val="38091467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6">
                                            <p:txEl>
                                              <p:pRg st="0" end="0"/>
                                            </p:txEl>
                                          </p:spTgt>
                                        </p:tgtEl>
                                        <p:attrNameLst>
                                          <p:attrName>style.visibility</p:attrName>
                                        </p:attrNameLst>
                                      </p:cBhvr>
                                      <p:to>
                                        <p:strVal val="visible"/>
                                      </p:to>
                                    </p:set>
                                    <p:anim calcmode="lin" valueType="num">
                                      <p:cBhvr additive="base">
                                        <p:cTn id="7" dur="500" fill="hold"/>
                                        <p:tgtEl>
                                          <p:spTgt spid="512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126">
                                            <p:txEl>
                                              <p:pRg st="3" end="3"/>
                                            </p:txEl>
                                          </p:spTgt>
                                        </p:tgtEl>
                                        <p:attrNameLst>
                                          <p:attrName>style.visibility</p:attrName>
                                        </p:attrNameLst>
                                      </p:cBhvr>
                                      <p:to>
                                        <p:strVal val="visible"/>
                                      </p:to>
                                    </p:set>
                                    <p:anim calcmode="lin" valueType="num">
                                      <p:cBhvr additive="base">
                                        <p:cTn id="13" dur="500" fill="hold"/>
                                        <p:tgtEl>
                                          <p:spTgt spid="512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2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126">
                                            <p:txEl>
                                              <p:pRg st="5" end="5"/>
                                            </p:txEl>
                                          </p:spTgt>
                                        </p:tgtEl>
                                        <p:attrNameLst>
                                          <p:attrName>style.visibility</p:attrName>
                                        </p:attrNameLst>
                                      </p:cBhvr>
                                      <p:to>
                                        <p:strVal val="visible"/>
                                      </p:to>
                                    </p:set>
                                    <p:anim calcmode="lin" valueType="num">
                                      <p:cBhvr additive="base">
                                        <p:cTn id="19" dur="500" fill="hold"/>
                                        <p:tgtEl>
                                          <p:spTgt spid="5126">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12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126">
                                            <p:txEl>
                                              <p:pRg st="7" end="7"/>
                                            </p:txEl>
                                          </p:spTgt>
                                        </p:tgtEl>
                                        <p:attrNameLst>
                                          <p:attrName>style.visibility</p:attrName>
                                        </p:attrNameLst>
                                      </p:cBhvr>
                                      <p:to>
                                        <p:strVal val="visible"/>
                                      </p:to>
                                    </p:set>
                                    <p:anim calcmode="lin" valueType="num">
                                      <p:cBhvr additive="base">
                                        <p:cTn id="25" dur="500" fill="hold"/>
                                        <p:tgtEl>
                                          <p:spTgt spid="5126">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126">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03C725-9B89-4E3F-90C1-CCA9B8000FC2}"/>
              </a:ext>
            </a:extLst>
          </p:cNvPr>
          <p:cNvSpPr/>
          <p:nvPr/>
        </p:nvSpPr>
        <p:spPr>
          <a:xfrm>
            <a:off x="2242458" y="1764681"/>
            <a:ext cx="7707084" cy="276999"/>
          </a:xfrm>
          <a:prstGeom prst="rect">
            <a:avLst/>
          </a:prstGeom>
        </p:spPr>
        <p:txBody>
          <a:bodyPr wrap="square" lIns="0" tIns="0" rIns="0" bIns="0">
            <a:spAutoFit/>
          </a:bodyPr>
          <a:lstStyle/>
          <a:p>
            <a:pPr algn="ctr">
              <a:spcBef>
                <a:spcPct val="0"/>
              </a:spcBef>
              <a:buFontTx/>
              <a:buNone/>
            </a:pPr>
            <a:r>
              <a:rPr lang="en-GB" altLang="en-US" dirty="0">
                <a:latin typeface="Comic Sans MS" panose="030F0702030302020204" pitchFamily="66" charset="0"/>
                <a:ea typeface="Sassoon Infant Rg" pitchFamily="50" charset="0"/>
                <a:cs typeface="Sassoon Infant Rg" pitchFamily="50" charset="0"/>
              </a:rPr>
              <a:t>Why are these commas in the sentences?</a:t>
            </a:r>
          </a:p>
        </p:txBody>
      </p:sp>
      <p:sp>
        <p:nvSpPr>
          <p:cNvPr id="3" name="Rectangle 2">
            <a:extLst>
              <a:ext uri="{FF2B5EF4-FFF2-40B4-BE49-F238E27FC236}">
                <a16:creationId xmlns:a16="http://schemas.microsoft.com/office/drawing/2014/main" id="{9EB0E53A-22C1-491C-AE8D-07688420BB0E}"/>
              </a:ext>
            </a:extLst>
          </p:cNvPr>
          <p:cNvSpPr/>
          <p:nvPr/>
        </p:nvSpPr>
        <p:spPr>
          <a:xfrm>
            <a:off x="5794729" y="3619109"/>
            <a:ext cx="4410896" cy="505096"/>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ct val="0"/>
              </a:spcBef>
              <a:buFontTx/>
              <a:buNone/>
            </a:pPr>
            <a:r>
              <a:rPr lang="en-GB" altLang="en-US" dirty="0">
                <a:solidFill>
                  <a:schemeClr val="tx1"/>
                </a:solidFill>
                <a:latin typeface="Comic Sans MS" panose="030F0702030302020204" pitchFamily="66" charset="0"/>
                <a:ea typeface="Sassoon Infant Rg" pitchFamily="50" charset="0"/>
                <a:cs typeface="Sassoon Infant Rg" pitchFamily="50" charset="0"/>
              </a:rPr>
              <a:t>Michael said, “I’m not going.”</a:t>
            </a:r>
          </a:p>
        </p:txBody>
      </p:sp>
      <p:sp>
        <p:nvSpPr>
          <p:cNvPr id="4" name="Rectangle 3">
            <a:extLst>
              <a:ext uri="{FF2B5EF4-FFF2-40B4-BE49-F238E27FC236}">
                <a16:creationId xmlns:a16="http://schemas.microsoft.com/office/drawing/2014/main" id="{B874B035-5894-46C7-8512-8663B2E4DDE4}"/>
              </a:ext>
            </a:extLst>
          </p:cNvPr>
          <p:cNvSpPr/>
          <p:nvPr/>
        </p:nvSpPr>
        <p:spPr>
          <a:xfrm>
            <a:off x="1959423" y="2553620"/>
            <a:ext cx="4680862" cy="502329"/>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ct val="0"/>
              </a:spcBef>
              <a:buFontTx/>
              <a:buNone/>
            </a:pPr>
            <a:r>
              <a:rPr lang="en-GB" altLang="en-US" dirty="0">
                <a:solidFill>
                  <a:schemeClr val="tx1"/>
                </a:solidFill>
                <a:latin typeface="Comic Sans MS" panose="030F0702030302020204" pitchFamily="66" charset="0"/>
                <a:ea typeface="Sassoon Infant Rg" pitchFamily="50" charset="0"/>
                <a:cs typeface="Sassoon Infant Rg" pitchFamily="50" charset="0"/>
              </a:rPr>
              <a:t>On Saturday, I’m going to the water park.</a:t>
            </a:r>
          </a:p>
        </p:txBody>
      </p:sp>
      <p:pic>
        <p:nvPicPr>
          <p:cNvPr id="5" name="Picture 4">
            <a:extLst>
              <a:ext uri="{FF2B5EF4-FFF2-40B4-BE49-F238E27FC236}">
                <a16:creationId xmlns:a16="http://schemas.microsoft.com/office/drawing/2014/main" id="{40542311-4F35-40E2-8824-0E566B5E836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8364" y="2327434"/>
            <a:ext cx="1166950" cy="954698"/>
          </a:xfrm>
          <a:prstGeom prst="roundRect">
            <a:avLst/>
          </a:prstGeom>
          <a:ln w="28575">
            <a:noFill/>
          </a:ln>
        </p:spPr>
      </p:pic>
      <p:sp>
        <p:nvSpPr>
          <p:cNvPr id="6" name="Rectangle 5">
            <a:extLst>
              <a:ext uri="{FF2B5EF4-FFF2-40B4-BE49-F238E27FC236}">
                <a16:creationId xmlns:a16="http://schemas.microsoft.com/office/drawing/2014/main" id="{BD45E737-F26F-490E-9C39-34DFBC8F69E8}"/>
              </a:ext>
            </a:extLst>
          </p:cNvPr>
          <p:cNvSpPr/>
          <p:nvPr/>
        </p:nvSpPr>
        <p:spPr>
          <a:xfrm>
            <a:off x="5464627" y="5814407"/>
            <a:ext cx="4740998" cy="505096"/>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ct val="0"/>
              </a:spcBef>
              <a:buFontTx/>
              <a:buNone/>
            </a:pPr>
            <a:r>
              <a:rPr lang="en-GB" altLang="en-US" dirty="0">
                <a:solidFill>
                  <a:schemeClr val="tx1"/>
                </a:solidFill>
                <a:latin typeface="Comic Sans MS" panose="030F0702030302020204" pitchFamily="66" charset="0"/>
                <a:ea typeface="Sassoon Infant Rg" pitchFamily="50" charset="0"/>
                <a:cs typeface="Sassoon Infant Rg" pitchFamily="50" charset="0"/>
              </a:rPr>
              <a:t>I knew it was wrong, but I did it anyway.</a:t>
            </a:r>
          </a:p>
        </p:txBody>
      </p:sp>
      <p:sp>
        <p:nvSpPr>
          <p:cNvPr id="7" name="Rectangle 6">
            <a:extLst>
              <a:ext uri="{FF2B5EF4-FFF2-40B4-BE49-F238E27FC236}">
                <a16:creationId xmlns:a16="http://schemas.microsoft.com/office/drawing/2014/main" id="{64016720-D64D-40FD-A6E3-AF02493B9E39}"/>
              </a:ext>
            </a:extLst>
          </p:cNvPr>
          <p:cNvSpPr/>
          <p:nvPr/>
        </p:nvSpPr>
        <p:spPr>
          <a:xfrm>
            <a:off x="1630017" y="4687366"/>
            <a:ext cx="7143868" cy="505096"/>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ct val="0"/>
              </a:spcBef>
              <a:buFontTx/>
              <a:buNone/>
            </a:pPr>
            <a:r>
              <a:rPr lang="en-GB" altLang="en-US" dirty="0">
                <a:solidFill>
                  <a:schemeClr val="tx1"/>
                </a:solidFill>
                <a:latin typeface="Comic Sans MS" panose="030F0702030302020204" pitchFamily="66" charset="0"/>
                <a:ea typeface="Sassoon Infant Rg" pitchFamily="50" charset="0"/>
                <a:cs typeface="Sassoon Infant Rg" pitchFamily="50" charset="0"/>
              </a:rPr>
              <a:t>You can have your potatoes boiled, steamed, mashed or roasted.</a:t>
            </a:r>
          </a:p>
        </p:txBody>
      </p:sp>
      <p:pic>
        <p:nvPicPr>
          <p:cNvPr id="8" name="Picture 7">
            <a:extLst>
              <a:ext uri="{FF2B5EF4-FFF2-40B4-BE49-F238E27FC236}">
                <a16:creationId xmlns:a16="http://schemas.microsoft.com/office/drawing/2014/main" id="{77F37280-9AFD-4AF3-A9DE-CBDCD1E4AF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34052" y="4178300"/>
            <a:ext cx="1001888" cy="1505435"/>
          </a:xfrm>
          <a:prstGeom prst="rect">
            <a:avLst/>
          </a:prstGeom>
        </p:spPr>
      </p:pic>
    </p:spTree>
    <p:extLst>
      <p:ext uri="{BB962C8B-B14F-4D97-AF65-F5344CB8AC3E}">
        <p14:creationId xmlns:p14="http://schemas.microsoft.com/office/powerpoint/2010/main" val="2884294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fltVal val="0"/>
                                          </p:val>
                                        </p:tav>
                                        <p:tav tm="100000">
                                          <p:val>
                                            <p:strVal val="#ppt_w"/>
                                          </p:val>
                                        </p:tav>
                                      </p:tavLst>
                                    </p:anim>
                                    <p:anim calcmode="lin" valueType="num">
                                      <p:cBhvr>
                                        <p:cTn id="20" dur="1000" fill="hold"/>
                                        <p:tgtEl>
                                          <p:spTgt spid="8"/>
                                        </p:tgtEl>
                                        <p:attrNameLst>
                                          <p:attrName>ppt_h</p:attrName>
                                        </p:attrNameLst>
                                      </p:cBhvr>
                                      <p:tavLst>
                                        <p:tav tm="0">
                                          <p:val>
                                            <p:fltVal val="0"/>
                                          </p:val>
                                        </p:tav>
                                        <p:tav tm="100000">
                                          <p:val>
                                            <p:strVal val="#ppt_h"/>
                                          </p:val>
                                        </p:tav>
                                      </p:tavLst>
                                    </p:anim>
                                    <p:anim calcmode="lin" valueType="num">
                                      <p:cBhvr>
                                        <p:cTn id="21" dur="1000" fill="hold"/>
                                        <p:tgtEl>
                                          <p:spTgt spid="8"/>
                                        </p:tgtEl>
                                        <p:attrNameLst>
                                          <p:attrName>style.rotation</p:attrName>
                                        </p:attrNameLst>
                                      </p:cBhvr>
                                      <p:tavLst>
                                        <p:tav tm="0">
                                          <p:val>
                                            <p:fltVal val="90"/>
                                          </p:val>
                                        </p:tav>
                                        <p:tav tm="100000">
                                          <p:val>
                                            <p:fltVal val="0"/>
                                          </p:val>
                                        </p:tav>
                                      </p:tavLst>
                                    </p:anim>
                                    <p:animEffect transition="in" filter="fade">
                                      <p:cBhvr>
                                        <p:cTn id="22" dur="1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04D10-2825-4836-9777-90DACD85608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3F0EB7C-D5C6-495F-A465-63E10E09F1E4}"/>
              </a:ext>
            </a:extLst>
          </p:cNvPr>
          <p:cNvSpPr>
            <a:spLocks noGrp="1"/>
          </p:cNvSpPr>
          <p:nvPr>
            <p:ph idx="1"/>
          </p:nvPr>
        </p:nvSpPr>
        <p:spPr>
          <a:xfrm>
            <a:off x="677334" y="2160589"/>
            <a:ext cx="6926101" cy="3880773"/>
          </a:xfrm>
        </p:spPr>
        <p:txBody>
          <a:bodyPr>
            <a:normAutofit/>
          </a:bodyPr>
          <a:lstStyle/>
          <a:p>
            <a:r>
              <a:rPr lang="en-US" sz="2100" dirty="0">
                <a:latin typeface="Comic Sans MS" panose="030F0702030302020204" pitchFamily="66" charset="0"/>
              </a:rPr>
              <a:t>Commas can be used to aid clarity, prevent ambiguity and indicate where you need to pause.</a:t>
            </a:r>
          </a:p>
          <a:p>
            <a:r>
              <a:rPr lang="en-US" sz="2100" dirty="0">
                <a:latin typeface="Comic Sans MS" panose="030F0702030302020204" pitchFamily="66" charset="0"/>
              </a:rPr>
              <a:t>At times, commas – or the lack of them – can change the meaning. </a:t>
            </a:r>
          </a:p>
          <a:p>
            <a:r>
              <a:rPr lang="en-US" sz="2100" u="sng" dirty="0">
                <a:latin typeface="Comic Sans MS" panose="030F0702030302020204" pitchFamily="66" charset="0"/>
                <a:hlinkClick r:id="rId2"/>
              </a:rPr>
              <a:t>https://www.youtube.com/watch?v=mjv5Vp7tHsU&amp;t=110s</a:t>
            </a:r>
            <a:r>
              <a:rPr lang="en-US" sz="2100" u="sng" dirty="0">
                <a:latin typeface="Comic Sans MS" panose="030F0702030302020204" pitchFamily="66" charset="0"/>
              </a:rPr>
              <a:t> </a:t>
            </a:r>
            <a:endParaRPr lang="en-GB" sz="2100" dirty="0">
              <a:latin typeface="Comic Sans MS" panose="030F0702030302020204" pitchFamily="66" charset="0"/>
            </a:endParaRPr>
          </a:p>
        </p:txBody>
      </p:sp>
      <p:pic>
        <p:nvPicPr>
          <p:cNvPr id="20482" name="Picture 2" descr="QUOTE OF THE WEEK – Silverthorn Collegiate Library">
            <a:extLst>
              <a:ext uri="{FF2B5EF4-FFF2-40B4-BE49-F238E27FC236}">
                <a16:creationId xmlns:a16="http://schemas.microsoft.com/office/drawing/2014/main" id="{750B4BA5-1516-464E-A3A0-AC04A29C91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2705" y="878802"/>
            <a:ext cx="4238211" cy="53695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150905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5F5C4-B5F6-4255-898C-1CE4954A0EA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6EF68A2-FC04-45A4-8C69-61DC25A169A8}"/>
              </a:ext>
            </a:extLst>
          </p:cNvPr>
          <p:cNvSpPr>
            <a:spLocks noGrp="1"/>
          </p:cNvSpPr>
          <p:nvPr>
            <p:ph idx="1"/>
          </p:nvPr>
        </p:nvSpPr>
        <p:spPr/>
        <p:txBody>
          <a:bodyPr>
            <a:normAutofit/>
          </a:bodyPr>
          <a:lstStyle/>
          <a:p>
            <a:r>
              <a:rPr lang="en-US" sz="2100" dirty="0">
                <a:solidFill>
                  <a:schemeClr val="tx1"/>
                </a:solidFill>
                <a:latin typeface="Comic Sans MS" panose="030F0702030302020204" pitchFamily="66" charset="0"/>
              </a:rPr>
              <a:t>How is the meaning of the sentence changed by the addition of the comma?</a:t>
            </a:r>
          </a:p>
        </p:txBody>
      </p:sp>
      <p:pic>
        <p:nvPicPr>
          <p:cNvPr id="4" name="Picture 3">
            <a:extLst>
              <a:ext uri="{FF2B5EF4-FFF2-40B4-BE49-F238E27FC236}">
                <a16:creationId xmlns:a16="http://schemas.microsoft.com/office/drawing/2014/main" id="{D749A369-1810-4A8E-AC3C-C34841DAC0DF}"/>
              </a:ext>
            </a:extLst>
          </p:cNvPr>
          <p:cNvPicPr>
            <a:picLocks noChangeAspect="1"/>
          </p:cNvPicPr>
          <p:nvPr/>
        </p:nvPicPr>
        <p:blipFill rotWithShape="1">
          <a:blip r:embed="rId2"/>
          <a:srcRect l="7989" t="43414" r="27201" b="19564"/>
          <a:stretch/>
        </p:blipFill>
        <p:spPr>
          <a:xfrm>
            <a:off x="1024863" y="3502371"/>
            <a:ext cx="7901609" cy="2538991"/>
          </a:xfrm>
          <a:prstGeom prst="rect">
            <a:avLst/>
          </a:prstGeom>
        </p:spPr>
      </p:pic>
    </p:spTree>
    <p:extLst>
      <p:ext uri="{BB962C8B-B14F-4D97-AF65-F5344CB8AC3E}">
        <p14:creationId xmlns:p14="http://schemas.microsoft.com/office/powerpoint/2010/main" val="188926896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EF68A2-FC04-45A4-8C69-61DC25A169A8}"/>
              </a:ext>
            </a:extLst>
          </p:cNvPr>
          <p:cNvSpPr>
            <a:spLocks noGrp="1"/>
          </p:cNvSpPr>
          <p:nvPr>
            <p:ph idx="1"/>
          </p:nvPr>
        </p:nvSpPr>
        <p:spPr>
          <a:xfrm>
            <a:off x="344714" y="321850"/>
            <a:ext cx="8596668" cy="3880773"/>
          </a:xfrm>
        </p:spPr>
        <p:txBody>
          <a:bodyPr>
            <a:normAutofit/>
          </a:bodyPr>
          <a:lstStyle/>
          <a:p>
            <a:r>
              <a:rPr lang="en-US" sz="2100" dirty="0">
                <a:solidFill>
                  <a:schemeClr val="tx1"/>
                </a:solidFill>
                <a:latin typeface="Comic Sans MS" panose="030F0702030302020204" pitchFamily="66" charset="0"/>
              </a:rPr>
              <a:t>How is the meaning of the sentence changed by the addition of the comma?</a:t>
            </a:r>
          </a:p>
          <a:p>
            <a:endParaRPr lang="en-US" sz="2100" dirty="0">
              <a:solidFill>
                <a:schemeClr val="tx1"/>
              </a:solidFill>
              <a:latin typeface="Comic Sans MS" panose="030F0702030302020204" pitchFamily="66" charset="0"/>
            </a:endParaRPr>
          </a:p>
          <a:p>
            <a:r>
              <a:rPr lang="en-GB" sz="2100" i="1" dirty="0">
                <a:solidFill>
                  <a:schemeClr val="tx1"/>
                </a:solidFill>
                <a:latin typeface="Comic Sans MS" panose="030F0702030302020204" pitchFamily="66" charset="0"/>
              </a:rPr>
              <a:t>The female humpback, said the diver, was at least fifteen metres long. </a:t>
            </a:r>
          </a:p>
          <a:p>
            <a:endParaRPr lang="en-GB" sz="2100" i="1" dirty="0">
              <a:solidFill>
                <a:schemeClr val="tx1"/>
              </a:solidFill>
              <a:latin typeface="Comic Sans MS" panose="030F0702030302020204" pitchFamily="66" charset="0"/>
            </a:endParaRPr>
          </a:p>
          <a:p>
            <a:r>
              <a:rPr lang="en-GB" sz="2100" i="1" dirty="0">
                <a:solidFill>
                  <a:schemeClr val="tx1"/>
                </a:solidFill>
                <a:latin typeface="Comic Sans MS" panose="030F0702030302020204" pitchFamily="66" charset="0"/>
              </a:rPr>
              <a:t>The female humpback said the diver was at least fifteen metres long.</a:t>
            </a:r>
            <a:endParaRPr lang="en-US" sz="2100" i="1" dirty="0">
              <a:solidFill>
                <a:schemeClr val="tx1"/>
              </a:solidFill>
              <a:latin typeface="Comic Sans MS" panose="030F0702030302020204" pitchFamily="66" charset="0"/>
            </a:endParaRPr>
          </a:p>
        </p:txBody>
      </p:sp>
      <p:pic>
        <p:nvPicPr>
          <p:cNvPr id="24578" name="Picture 2" descr="The whale sentinel: two decades of watching humpback numbers boom | Whales  | The Guardian">
            <a:extLst>
              <a:ext uri="{FF2B5EF4-FFF2-40B4-BE49-F238E27FC236}">
                <a16:creationId xmlns:a16="http://schemas.microsoft.com/office/drawing/2014/main" id="{374671DA-118C-439E-A5AD-8BA012B4CD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6895" y="3230217"/>
            <a:ext cx="3558209" cy="3558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0064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AAB1E1-B99C-4E19-83B7-75E0B375A3DC}"/>
              </a:ext>
            </a:extLst>
          </p:cNvPr>
          <p:cNvSpPr>
            <a:spLocks noGrp="1"/>
          </p:cNvSpPr>
          <p:nvPr>
            <p:ph idx="1"/>
          </p:nvPr>
        </p:nvSpPr>
        <p:spPr>
          <a:xfrm>
            <a:off x="477078" y="2220224"/>
            <a:ext cx="9730409" cy="3880773"/>
          </a:xfrm>
        </p:spPr>
        <p:txBody>
          <a:bodyPr>
            <a:noAutofit/>
          </a:bodyPr>
          <a:lstStyle/>
          <a:p>
            <a:r>
              <a:rPr lang="en-US" sz="2100" dirty="0">
                <a:latin typeface="Comic Sans MS" panose="030F0702030302020204" pitchFamily="66" charset="0"/>
              </a:rPr>
              <a:t>How could you use commas to clarify meaning and avoid ambiguity in your Pandora’s Box myth?</a:t>
            </a:r>
          </a:p>
          <a:p>
            <a:endParaRPr lang="en-US" sz="2100" dirty="0">
              <a:latin typeface="Comic Sans MS" panose="030F0702030302020204" pitchFamily="66" charset="0"/>
            </a:endParaRPr>
          </a:p>
          <a:p>
            <a:r>
              <a:rPr lang="en-US" sz="2100" dirty="0">
                <a:latin typeface="Comic Sans MS" panose="030F0702030302020204" pitchFamily="66" charset="0"/>
              </a:rPr>
              <a:t>Remember to use expanded noun phrases and prepositional phrases in your sentences.</a:t>
            </a:r>
          </a:p>
          <a:p>
            <a:endParaRPr lang="en-US" sz="2100" dirty="0">
              <a:latin typeface="Comic Sans MS" panose="030F0702030302020204" pitchFamily="66" charset="0"/>
            </a:endParaRPr>
          </a:p>
          <a:p>
            <a:r>
              <a:rPr lang="en-US" sz="2100" dirty="0">
                <a:latin typeface="Comic Sans MS" panose="030F0702030302020204" pitchFamily="66" charset="0"/>
              </a:rPr>
              <a:t>Examples:</a:t>
            </a:r>
          </a:p>
          <a:p>
            <a:r>
              <a:rPr lang="en-US" sz="2100" i="1" dirty="0">
                <a:latin typeface="Comic Sans MS" panose="030F0702030302020204" pitchFamily="66" charset="0"/>
              </a:rPr>
              <a:t>Zeus punished Prometheus</a:t>
            </a:r>
            <a:r>
              <a:rPr lang="en-US" sz="2100" i="1" dirty="0">
                <a:solidFill>
                  <a:srgbClr val="FF0000"/>
                </a:solidFill>
                <a:latin typeface="Comic Sans MS" panose="030F0702030302020204" pitchFamily="66" charset="0"/>
              </a:rPr>
              <a:t>,</a:t>
            </a:r>
            <a:r>
              <a:rPr lang="en-US" sz="2100" i="1" dirty="0">
                <a:latin typeface="Comic Sans MS" panose="030F0702030302020204" pitchFamily="66" charset="0"/>
              </a:rPr>
              <a:t> with a cruel plan. </a:t>
            </a:r>
          </a:p>
          <a:p>
            <a:r>
              <a:rPr lang="en-US" sz="2100" i="1" dirty="0">
                <a:latin typeface="Comic Sans MS" panose="030F0702030302020204" pitchFamily="66" charset="0"/>
              </a:rPr>
              <a:t>As the humans shivered in the dark eating</a:t>
            </a:r>
            <a:r>
              <a:rPr lang="en-US" sz="2100" i="1" dirty="0">
                <a:solidFill>
                  <a:srgbClr val="FF0000"/>
                </a:solidFill>
                <a:latin typeface="Comic Sans MS" panose="030F0702030302020204" pitchFamily="66" charset="0"/>
              </a:rPr>
              <a:t>,</a:t>
            </a:r>
            <a:r>
              <a:rPr lang="en-US" sz="2100" i="1" dirty="0">
                <a:latin typeface="Comic Sans MS" panose="030F0702030302020204" pitchFamily="66" charset="0"/>
              </a:rPr>
              <a:t> Prometheus broke off a blazing beam of sun for his suffering people.</a:t>
            </a:r>
          </a:p>
          <a:p>
            <a:r>
              <a:rPr lang="en-US" sz="2100" i="1" dirty="0">
                <a:latin typeface="Comic Sans MS" panose="030F0702030302020204" pitchFamily="66" charset="0"/>
              </a:rPr>
              <a:t>Zeus</a:t>
            </a:r>
            <a:r>
              <a:rPr lang="en-US" sz="2100" i="1" dirty="0">
                <a:solidFill>
                  <a:srgbClr val="FF0000"/>
                </a:solidFill>
                <a:latin typeface="Comic Sans MS" panose="030F0702030302020204" pitchFamily="66" charset="0"/>
              </a:rPr>
              <a:t>,</a:t>
            </a:r>
            <a:r>
              <a:rPr lang="en-US" sz="2100" i="1" dirty="0">
                <a:latin typeface="Comic Sans MS" panose="030F0702030302020204" pitchFamily="66" charset="0"/>
              </a:rPr>
              <a:t> said Prometheus</a:t>
            </a:r>
            <a:r>
              <a:rPr lang="en-US" sz="2100" i="1" dirty="0">
                <a:solidFill>
                  <a:srgbClr val="FF0000"/>
                </a:solidFill>
                <a:latin typeface="Comic Sans MS" panose="030F0702030302020204" pitchFamily="66" charset="0"/>
              </a:rPr>
              <a:t>,</a:t>
            </a:r>
            <a:r>
              <a:rPr lang="en-US" sz="2100" i="1" dirty="0">
                <a:latin typeface="Comic Sans MS" panose="030F0702030302020204" pitchFamily="66" charset="0"/>
              </a:rPr>
              <a:t> was enraged. </a:t>
            </a:r>
            <a:endParaRPr lang="en-GB" sz="2100" i="1" dirty="0">
              <a:latin typeface="Comic Sans MS" panose="030F0702030302020204" pitchFamily="66" charset="0"/>
            </a:endParaRPr>
          </a:p>
        </p:txBody>
      </p:sp>
      <p:pic>
        <p:nvPicPr>
          <p:cNvPr id="4" name="Picture 2" descr="Brain Strain With Dave &amp;amp; Mandy - Cartoon Brain Thinking Png , Free  Transparent Clipart - ClipartKey">
            <a:extLst>
              <a:ext uri="{FF2B5EF4-FFF2-40B4-BE49-F238E27FC236}">
                <a16:creationId xmlns:a16="http://schemas.microsoft.com/office/drawing/2014/main" id="{4EE8BD73-B026-48FB-9D26-B333390FD1DD}"/>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4174040" y="252276"/>
            <a:ext cx="2336483" cy="1967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47404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2BE3B-7E68-4E6F-938F-802330C311FF}"/>
              </a:ext>
            </a:extLst>
          </p:cNvPr>
          <p:cNvSpPr>
            <a:spLocks noGrp="1"/>
          </p:cNvSpPr>
          <p:nvPr>
            <p:ph type="title"/>
          </p:nvPr>
        </p:nvSpPr>
        <p:spPr>
          <a:xfrm>
            <a:off x="506894" y="440635"/>
            <a:ext cx="8596668" cy="1320800"/>
          </a:xfrm>
        </p:spPr>
        <p:txBody>
          <a:bodyPr>
            <a:normAutofit/>
          </a:bodyPr>
          <a:lstStyle/>
          <a:p>
            <a:r>
              <a:rPr lang="en-US" sz="5400" b="1" dirty="0">
                <a:latin typeface="Comic Sans MS" panose="030F0702030302020204" pitchFamily="66" charset="0"/>
              </a:rPr>
              <a:t>Activity </a:t>
            </a:r>
            <a:endParaRPr lang="en-GB" sz="5400" b="1"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C284917-7BA1-43CB-BA87-E7A8E5DCA614}"/>
              </a:ext>
            </a:extLst>
          </p:cNvPr>
          <p:cNvSpPr>
            <a:spLocks noGrp="1"/>
          </p:cNvSpPr>
          <p:nvPr>
            <p:ph idx="1"/>
          </p:nvPr>
        </p:nvSpPr>
        <p:spPr>
          <a:xfrm>
            <a:off x="453886" y="1488613"/>
            <a:ext cx="9819861" cy="3880773"/>
          </a:xfrm>
        </p:spPr>
        <p:txBody>
          <a:bodyPr>
            <a:noAutofit/>
          </a:bodyPr>
          <a:lstStyle/>
          <a:p>
            <a:r>
              <a:rPr lang="en-US" sz="2100" dirty="0">
                <a:latin typeface="Comic Sans MS" panose="030F0702030302020204" pitchFamily="66" charset="0"/>
              </a:rPr>
              <a:t>1. Complete the comma grammar </a:t>
            </a:r>
            <a:br>
              <a:rPr lang="en-US" sz="2100" dirty="0">
                <a:latin typeface="Comic Sans MS" panose="030F0702030302020204" pitchFamily="66" charset="0"/>
              </a:rPr>
            </a:br>
            <a:r>
              <a:rPr lang="en-US" sz="2100" dirty="0">
                <a:latin typeface="Comic Sans MS" panose="030F0702030302020204" pitchFamily="66" charset="0"/>
              </a:rPr>
              <a:t>questions.</a:t>
            </a:r>
          </a:p>
          <a:p>
            <a:endParaRPr lang="en-US" sz="2100" dirty="0">
              <a:latin typeface="Comic Sans MS" panose="030F0702030302020204" pitchFamily="66" charset="0"/>
            </a:endParaRPr>
          </a:p>
          <a:p>
            <a:endParaRPr lang="en-US" sz="2100" dirty="0">
              <a:latin typeface="Comic Sans MS" panose="030F0702030302020204" pitchFamily="66" charset="0"/>
            </a:endParaRPr>
          </a:p>
          <a:p>
            <a:r>
              <a:rPr lang="en-US" sz="2100" dirty="0">
                <a:latin typeface="Comic Sans MS" panose="030F0702030302020204" pitchFamily="66" charset="0"/>
              </a:rPr>
              <a:t>2. Write sentences linked to </a:t>
            </a:r>
            <a:br>
              <a:rPr lang="en-US" sz="2100" dirty="0">
                <a:latin typeface="Comic Sans MS" panose="030F0702030302020204" pitchFamily="66" charset="0"/>
              </a:rPr>
            </a:br>
            <a:r>
              <a:rPr lang="en-US" sz="2100" dirty="0">
                <a:latin typeface="Comic Sans MS" panose="030F0702030302020204" pitchFamily="66" charset="0"/>
              </a:rPr>
              <a:t>Pandora’s Box using commas to </a:t>
            </a:r>
            <a:br>
              <a:rPr lang="en-US" sz="2100" dirty="0">
                <a:latin typeface="Comic Sans MS" panose="030F0702030302020204" pitchFamily="66" charset="0"/>
              </a:rPr>
            </a:br>
            <a:r>
              <a:rPr lang="en-US" sz="2100" dirty="0">
                <a:latin typeface="Comic Sans MS" panose="030F0702030302020204" pitchFamily="66" charset="0"/>
              </a:rPr>
              <a:t>clarify meaning/avoid ambiguity.</a:t>
            </a:r>
          </a:p>
          <a:p>
            <a:endParaRPr lang="en-US" sz="2100" dirty="0">
              <a:latin typeface="Comic Sans MS" panose="030F0702030302020204" pitchFamily="66" charset="0"/>
            </a:endParaRPr>
          </a:p>
          <a:p>
            <a:r>
              <a:rPr lang="en-US" sz="2100" b="1" dirty="0">
                <a:latin typeface="Comic Sans MS" panose="030F0702030302020204" pitchFamily="66" charset="0"/>
              </a:rPr>
              <a:t>Paddling: </a:t>
            </a:r>
            <a:r>
              <a:rPr lang="en-US" sz="2100" dirty="0">
                <a:latin typeface="Comic Sans MS" panose="030F0702030302020204" pitchFamily="66" charset="0"/>
              </a:rPr>
              <a:t>complete the sentence starters given</a:t>
            </a:r>
          </a:p>
          <a:p>
            <a:r>
              <a:rPr lang="en-US" sz="2100" b="1" dirty="0" err="1">
                <a:latin typeface="Comic Sans MS" panose="030F0702030302020204" pitchFamily="66" charset="0"/>
              </a:rPr>
              <a:t>Snorkelling</a:t>
            </a:r>
            <a:r>
              <a:rPr lang="en-US" sz="2100" b="1" dirty="0">
                <a:latin typeface="Comic Sans MS" panose="030F0702030302020204" pitchFamily="66" charset="0"/>
              </a:rPr>
              <a:t>: </a:t>
            </a:r>
            <a:r>
              <a:rPr lang="en-US" sz="2100" dirty="0">
                <a:latin typeface="Comic Sans MS" panose="030F0702030302020204" pitchFamily="66" charset="0"/>
              </a:rPr>
              <a:t>ensure you use commas correctly in your writing.</a:t>
            </a:r>
          </a:p>
          <a:p>
            <a:r>
              <a:rPr lang="en-US" sz="2100" b="1" dirty="0">
                <a:latin typeface="Comic Sans MS" panose="030F0702030302020204" pitchFamily="66" charset="0"/>
              </a:rPr>
              <a:t>Diving: </a:t>
            </a:r>
            <a:r>
              <a:rPr lang="en-US" sz="2100" dirty="0">
                <a:latin typeface="Comic Sans MS" panose="030F0702030302020204" pitchFamily="66" charset="0"/>
              </a:rPr>
              <a:t>ensure you use correctly commas </a:t>
            </a:r>
            <a:r>
              <a:rPr lang="en-US" sz="2100" b="1" u="sng" dirty="0">
                <a:latin typeface="Comic Sans MS" panose="030F0702030302020204" pitchFamily="66" charset="0"/>
              </a:rPr>
              <a:t>and semi-colons</a:t>
            </a:r>
            <a:r>
              <a:rPr lang="en-US" sz="2100" dirty="0">
                <a:latin typeface="Comic Sans MS" panose="030F0702030302020204" pitchFamily="66" charset="0"/>
              </a:rPr>
              <a:t> in your writing.</a:t>
            </a:r>
          </a:p>
          <a:p>
            <a:endParaRPr lang="en-US" sz="2100" b="1" dirty="0">
              <a:latin typeface="Comic Sans MS" panose="030F0702030302020204" pitchFamily="66" charset="0"/>
            </a:endParaRPr>
          </a:p>
        </p:txBody>
      </p:sp>
      <p:pic>
        <p:nvPicPr>
          <p:cNvPr id="4" name="Picture 3">
            <a:extLst>
              <a:ext uri="{FF2B5EF4-FFF2-40B4-BE49-F238E27FC236}">
                <a16:creationId xmlns:a16="http://schemas.microsoft.com/office/drawing/2014/main" id="{9706662C-428A-4A9E-A811-CB6811711AEE}"/>
              </a:ext>
            </a:extLst>
          </p:cNvPr>
          <p:cNvPicPr>
            <a:picLocks noChangeAspect="1"/>
          </p:cNvPicPr>
          <p:nvPr/>
        </p:nvPicPr>
        <p:blipFill rotWithShape="1">
          <a:blip r:embed="rId2"/>
          <a:srcRect l="38967" t="18695" r="5027" b="15363"/>
          <a:stretch/>
        </p:blipFill>
        <p:spPr>
          <a:xfrm>
            <a:off x="5183733" y="0"/>
            <a:ext cx="7008268" cy="4641574"/>
          </a:xfrm>
          <a:prstGeom prst="rect">
            <a:avLst/>
          </a:prstGeom>
        </p:spPr>
      </p:pic>
    </p:spTree>
    <p:extLst>
      <p:ext uri="{BB962C8B-B14F-4D97-AF65-F5344CB8AC3E}">
        <p14:creationId xmlns:p14="http://schemas.microsoft.com/office/powerpoint/2010/main" val="36297712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A30EE-3890-48EA-BA84-F4B404902A36}"/>
              </a:ext>
            </a:extLst>
          </p:cNvPr>
          <p:cNvSpPr>
            <a:spLocks noGrp="1"/>
          </p:cNvSpPr>
          <p:nvPr>
            <p:ph type="title"/>
          </p:nvPr>
        </p:nvSpPr>
        <p:spPr/>
        <p:txBody>
          <a:bodyPr>
            <a:normAutofit/>
          </a:bodyPr>
          <a:lstStyle/>
          <a:p>
            <a:r>
              <a:rPr lang="en-US" sz="5400" dirty="0">
                <a:solidFill>
                  <a:srgbClr val="FF0000"/>
                </a:solidFill>
                <a:latin typeface="Comic Sans MS" panose="030F0702030302020204" pitchFamily="66" charset="0"/>
              </a:rPr>
              <a:t>Red Pen:</a:t>
            </a:r>
            <a:endParaRPr lang="en-GB" sz="5400"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E95B1216-DEDA-41F9-9684-C804419B110B}"/>
              </a:ext>
            </a:extLst>
          </p:cNvPr>
          <p:cNvSpPr>
            <a:spLocks noGrp="1"/>
          </p:cNvSpPr>
          <p:nvPr>
            <p:ph idx="1"/>
          </p:nvPr>
        </p:nvSpPr>
        <p:spPr>
          <a:xfrm>
            <a:off x="6261651" y="1772963"/>
            <a:ext cx="3397823" cy="3880773"/>
          </a:xfrm>
        </p:spPr>
        <p:txBody>
          <a:bodyPr/>
          <a:lstStyle/>
          <a:p>
            <a:r>
              <a:rPr lang="en-US" dirty="0">
                <a:solidFill>
                  <a:srgbClr val="FF0000"/>
                </a:solidFill>
                <a:latin typeface="Comic Sans MS" panose="030F0702030302020204" pitchFamily="66" charset="0"/>
              </a:rPr>
              <a:t>Can you include expanded noun phrases with prepositional phrases in your writing? </a:t>
            </a:r>
          </a:p>
          <a:p>
            <a:r>
              <a:rPr lang="en-US" dirty="0">
                <a:solidFill>
                  <a:srgbClr val="FF0000"/>
                </a:solidFill>
                <a:latin typeface="Comic Sans MS" panose="030F0702030302020204" pitchFamily="66" charset="0"/>
              </a:rPr>
              <a:t>What about adverbial phrases?</a:t>
            </a:r>
            <a:endParaRPr lang="en-GB" b="1" dirty="0">
              <a:solidFill>
                <a:srgbClr val="FF0000"/>
              </a:solidFill>
              <a:latin typeface="Comic Sans MS" panose="030F0702030302020204" pitchFamily="66" charset="0"/>
            </a:endParaRPr>
          </a:p>
          <a:p>
            <a:endParaRPr lang="en-GB" dirty="0"/>
          </a:p>
        </p:txBody>
      </p:sp>
      <p:pic>
        <p:nvPicPr>
          <p:cNvPr id="4" name="Picture 3">
            <a:extLst>
              <a:ext uri="{FF2B5EF4-FFF2-40B4-BE49-F238E27FC236}">
                <a16:creationId xmlns:a16="http://schemas.microsoft.com/office/drawing/2014/main" id="{607C4D8A-6CE9-45A7-950A-E8EE18D8167B}"/>
              </a:ext>
            </a:extLst>
          </p:cNvPr>
          <p:cNvPicPr>
            <a:picLocks noChangeAspect="1"/>
          </p:cNvPicPr>
          <p:nvPr/>
        </p:nvPicPr>
        <p:blipFill rotWithShape="1">
          <a:blip r:embed="rId2"/>
          <a:srcRect l="41250" t="34783" r="8288" b="20579"/>
          <a:stretch/>
        </p:blipFill>
        <p:spPr>
          <a:xfrm>
            <a:off x="258460" y="1624141"/>
            <a:ext cx="5907114" cy="2939243"/>
          </a:xfrm>
          <a:prstGeom prst="rect">
            <a:avLst/>
          </a:prstGeom>
        </p:spPr>
      </p:pic>
      <p:pic>
        <p:nvPicPr>
          <p:cNvPr id="5" name="Picture 4">
            <a:extLst>
              <a:ext uri="{FF2B5EF4-FFF2-40B4-BE49-F238E27FC236}">
                <a16:creationId xmlns:a16="http://schemas.microsoft.com/office/drawing/2014/main" id="{13F9DB4F-F2E6-4B9B-BFE6-85A9819E6033}"/>
              </a:ext>
            </a:extLst>
          </p:cNvPr>
          <p:cNvPicPr>
            <a:picLocks noChangeAspect="1"/>
          </p:cNvPicPr>
          <p:nvPr/>
        </p:nvPicPr>
        <p:blipFill rotWithShape="1">
          <a:blip r:embed="rId3"/>
          <a:srcRect l="12880" t="33718" r="31929" b="39849"/>
          <a:stretch/>
        </p:blipFill>
        <p:spPr>
          <a:xfrm>
            <a:off x="3752361" y="4563432"/>
            <a:ext cx="8517154" cy="2294568"/>
          </a:xfrm>
          <a:prstGeom prst="rect">
            <a:avLst/>
          </a:prstGeom>
        </p:spPr>
      </p:pic>
    </p:spTree>
    <p:extLst>
      <p:ext uri="{BB962C8B-B14F-4D97-AF65-F5344CB8AC3E}">
        <p14:creationId xmlns:p14="http://schemas.microsoft.com/office/powerpoint/2010/main" val="26191883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FA0D1-7987-4855-93DA-2B21F473CF9B}"/>
              </a:ext>
            </a:extLst>
          </p:cNvPr>
          <p:cNvSpPr>
            <a:spLocks noGrp="1"/>
          </p:cNvSpPr>
          <p:nvPr>
            <p:ph type="title"/>
          </p:nvPr>
        </p:nvSpPr>
        <p:spPr/>
        <p:txBody>
          <a:bodyPr>
            <a:normAutofit/>
          </a:bodyPr>
          <a:lstStyle/>
          <a:p>
            <a:r>
              <a:rPr lang="en-US" sz="5400" dirty="0">
                <a:latin typeface="Comic Sans MS" panose="030F0702030302020204" pitchFamily="66" charset="0"/>
              </a:rPr>
              <a:t>Divers</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CB516D9-F7B4-4EA6-B3AC-570205E41E01}"/>
              </a:ext>
            </a:extLst>
          </p:cNvPr>
          <p:cNvSpPr>
            <a:spLocks noGrp="1"/>
          </p:cNvSpPr>
          <p:nvPr>
            <p:ph idx="1"/>
          </p:nvPr>
        </p:nvSpPr>
        <p:spPr/>
        <p:txBody>
          <a:bodyPr>
            <a:normAutofit/>
          </a:bodyPr>
          <a:lstStyle/>
          <a:p>
            <a:r>
              <a:rPr lang="en-US" sz="2100" dirty="0">
                <a:latin typeface="Comic Sans MS" panose="030F0702030302020204" pitchFamily="66" charset="0"/>
              </a:rPr>
              <a:t>What can you remember about semi-colons?</a:t>
            </a:r>
            <a:endParaRPr lang="en-GB" sz="2100" dirty="0">
              <a:latin typeface="Comic Sans MS" panose="030F0702030302020204" pitchFamily="66" charset="0"/>
            </a:endParaRPr>
          </a:p>
        </p:txBody>
      </p:sp>
      <p:pic>
        <p:nvPicPr>
          <p:cNvPr id="22530" name="Picture 2" descr="Remember Stock Illustrations – 41,884 Remember Stock Illustrations, Vectors  &amp;amp; Clipart - Dreamstime">
            <a:extLst>
              <a:ext uri="{FF2B5EF4-FFF2-40B4-BE49-F238E27FC236}">
                <a16:creationId xmlns:a16="http://schemas.microsoft.com/office/drawing/2014/main" id="{3284610A-08D7-4D96-AC4C-6B4DF795709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089311" y="1691861"/>
            <a:ext cx="4778175" cy="492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126501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8E9C0-DA28-4303-8BF2-C2734CFA14D3}"/>
              </a:ext>
            </a:extLst>
          </p:cNvPr>
          <p:cNvSpPr>
            <a:spLocks noGrp="1"/>
          </p:cNvSpPr>
          <p:nvPr>
            <p:ph type="title"/>
          </p:nvPr>
        </p:nvSpPr>
        <p:spPr>
          <a:xfrm>
            <a:off x="488490" y="167813"/>
            <a:ext cx="8596668" cy="1320800"/>
          </a:xfrm>
        </p:spPr>
        <p:txBody>
          <a:bodyPr>
            <a:normAutofit/>
          </a:bodyPr>
          <a:lstStyle/>
          <a:p>
            <a:r>
              <a:rPr lang="en-US" sz="5400" dirty="0">
                <a:latin typeface="Comic Sans MS" panose="030F0702030302020204" pitchFamily="66" charset="0"/>
              </a:rPr>
              <a:t>Divers</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7B3E3-2B2F-4E18-B916-7F1520D41BD5}"/>
              </a:ext>
            </a:extLst>
          </p:cNvPr>
          <p:cNvSpPr>
            <a:spLocks noGrp="1"/>
          </p:cNvSpPr>
          <p:nvPr>
            <p:ph idx="1"/>
          </p:nvPr>
        </p:nvSpPr>
        <p:spPr>
          <a:xfrm>
            <a:off x="308113" y="1339526"/>
            <a:ext cx="4717774" cy="3880773"/>
          </a:xfrm>
        </p:spPr>
        <p:txBody>
          <a:bodyPr>
            <a:noAutofit/>
          </a:bodyPr>
          <a:lstStyle/>
          <a:p>
            <a:r>
              <a:rPr lang="en-US" sz="2100" dirty="0">
                <a:latin typeface="Comic Sans MS" panose="030F0702030302020204" pitchFamily="66" charset="0"/>
              </a:rPr>
              <a:t>Semi-colons are to separate two independent (main) clauses that are closely related.</a:t>
            </a:r>
            <a:r>
              <a:rPr lang="en-GB" sz="2100" dirty="0">
                <a:latin typeface="Comic Sans MS" panose="030F0702030302020204" pitchFamily="66" charset="0"/>
              </a:rPr>
              <a:t> </a:t>
            </a:r>
          </a:p>
          <a:p>
            <a:r>
              <a:rPr lang="en-US" sz="2100" dirty="0">
                <a:latin typeface="Comic Sans MS" panose="030F0702030302020204" pitchFamily="66" charset="0"/>
              </a:rPr>
              <a:t>Semi-colons are mainly used within a sentence to separate clauses. The clauses must be on the same theme and not be joined together with a conjunction; the semi-colon takes the place of the conjunction within the sentence.</a:t>
            </a:r>
            <a:endParaRPr lang="en-GB" sz="2100" dirty="0">
              <a:latin typeface="Comic Sans MS" panose="030F0702030302020204" pitchFamily="66" charset="0"/>
            </a:endParaRPr>
          </a:p>
          <a:p>
            <a:r>
              <a:rPr lang="en-US" sz="2100" dirty="0">
                <a:latin typeface="Comic Sans MS" panose="030F0702030302020204" pitchFamily="66" charset="0"/>
              </a:rPr>
              <a:t>A semi-colon can sometimes replace a coordinating conjunction in a sentence - words like and, but, because or so that are used to link two clauses.</a:t>
            </a:r>
            <a:endParaRPr lang="en-GB" sz="2100" dirty="0">
              <a:latin typeface="Comic Sans MS" panose="030F0702030302020204" pitchFamily="66" charset="0"/>
            </a:endParaRP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0E0CC7FC-56F9-4B85-9A77-4E0413C0EE38}"/>
              </a:ext>
            </a:extLst>
          </p:cNvPr>
          <p:cNvPicPr>
            <a:picLocks noChangeAspect="1"/>
          </p:cNvPicPr>
          <p:nvPr/>
        </p:nvPicPr>
        <p:blipFill rotWithShape="1">
          <a:blip r:embed="rId2"/>
          <a:srcRect l="20625" t="19275" r="20598" b="7101"/>
          <a:stretch/>
        </p:blipFill>
        <p:spPr>
          <a:xfrm>
            <a:off x="5025887" y="1488613"/>
            <a:ext cx="7166113" cy="5049079"/>
          </a:xfrm>
          <a:prstGeom prst="rect">
            <a:avLst/>
          </a:prstGeom>
        </p:spPr>
      </p:pic>
    </p:spTree>
    <p:extLst>
      <p:ext uri="{BB962C8B-B14F-4D97-AF65-F5344CB8AC3E}">
        <p14:creationId xmlns:p14="http://schemas.microsoft.com/office/powerpoint/2010/main" val="18139028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42BEF-AB8F-4E8E-A07B-3DC1AE9A95AD}"/>
              </a:ext>
            </a:extLst>
          </p:cNvPr>
          <p:cNvSpPr>
            <a:spLocks noGrp="1"/>
          </p:cNvSpPr>
          <p:nvPr>
            <p:ph type="title"/>
          </p:nvPr>
        </p:nvSpPr>
        <p:spPr>
          <a:xfrm>
            <a:off x="457201" y="172278"/>
            <a:ext cx="8596668" cy="1320800"/>
          </a:xfrm>
        </p:spPr>
        <p:txBody>
          <a:bodyPr>
            <a:normAutofit/>
          </a:bodyPr>
          <a:lstStyle/>
          <a:p>
            <a:r>
              <a:rPr lang="en-US" sz="5400" dirty="0">
                <a:latin typeface="Comic Sans MS" panose="030F0702030302020204" pitchFamily="66" charset="0"/>
              </a:rPr>
              <a:t>Divers</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F578B3B0-DCA5-42F6-8DDB-66715BC1F6DD}"/>
              </a:ext>
            </a:extLst>
          </p:cNvPr>
          <p:cNvSpPr>
            <a:spLocks noGrp="1"/>
          </p:cNvSpPr>
          <p:nvPr>
            <p:ph idx="1"/>
          </p:nvPr>
        </p:nvSpPr>
        <p:spPr>
          <a:xfrm>
            <a:off x="457201" y="1488613"/>
            <a:ext cx="9551504" cy="3880773"/>
          </a:xfrm>
        </p:spPr>
        <p:txBody>
          <a:bodyPr>
            <a:noAutofit/>
          </a:bodyPr>
          <a:lstStyle/>
          <a:p>
            <a:r>
              <a:rPr lang="en-US" sz="2100" dirty="0">
                <a:latin typeface="Comic Sans MS" panose="030F0702030302020204" pitchFamily="66" charset="0"/>
              </a:rPr>
              <a:t>How could you use semi-colons in our Pandora’s Box myth?</a:t>
            </a:r>
          </a:p>
          <a:p>
            <a:endParaRPr lang="en-US" sz="2100" dirty="0">
              <a:latin typeface="Comic Sans MS" panose="030F0702030302020204" pitchFamily="66" charset="0"/>
            </a:endParaRPr>
          </a:p>
          <a:p>
            <a:r>
              <a:rPr lang="en-US" sz="2100" dirty="0">
                <a:latin typeface="Comic Sans MS" panose="030F0702030302020204" pitchFamily="66" charset="0"/>
              </a:rPr>
              <a:t>Remember to use expanded noun phrases and prepositional phrases in your sentences.</a:t>
            </a:r>
          </a:p>
          <a:p>
            <a:endParaRPr lang="en-US" sz="2100" dirty="0">
              <a:latin typeface="Comic Sans MS" panose="030F0702030302020204" pitchFamily="66" charset="0"/>
            </a:endParaRPr>
          </a:p>
          <a:p>
            <a:r>
              <a:rPr lang="en-US" sz="2100" dirty="0">
                <a:latin typeface="Comic Sans MS" panose="030F0702030302020204" pitchFamily="66" charset="0"/>
              </a:rPr>
              <a:t>Examples:</a:t>
            </a:r>
          </a:p>
          <a:p>
            <a:r>
              <a:rPr lang="en-US" sz="2100" i="1" dirty="0">
                <a:latin typeface="Comic Sans MS" panose="030F0702030302020204" pitchFamily="66" charset="0"/>
              </a:rPr>
              <a:t>Pandora clutched the delicate, sealed box to her chest; she was desperate to open it.</a:t>
            </a:r>
            <a:endParaRPr lang="en-GB" sz="2100" dirty="0">
              <a:latin typeface="Comic Sans MS" panose="030F0702030302020204" pitchFamily="66" charset="0"/>
            </a:endParaRPr>
          </a:p>
          <a:p>
            <a:r>
              <a:rPr lang="en-US" sz="2100" i="1" dirty="0">
                <a:latin typeface="Comic Sans MS" panose="030F0702030302020204" pitchFamily="66" charset="0"/>
              </a:rPr>
              <a:t>Zeus roared wildly with anger; Prometheus must be punished. </a:t>
            </a:r>
            <a:endParaRPr lang="en-GB" sz="2100" dirty="0">
              <a:latin typeface="Comic Sans MS" panose="030F0702030302020204" pitchFamily="66" charset="0"/>
            </a:endParaRPr>
          </a:p>
          <a:p>
            <a:r>
              <a:rPr lang="en-US" sz="2100" i="1" dirty="0">
                <a:latin typeface="Comic Sans MS" panose="030F0702030302020204" pitchFamily="66" charset="0"/>
              </a:rPr>
              <a:t>The house was silent and absolutely still; Pandora </a:t>
            </a:r>
            <a:r>
              <a:rPr lang="en-US" sz="2100" i="1" dirty="0" err="1">
                <a:latin typeface="Comic Sans MS" panose="030F0702030302020204" pitchFamily="66" charset="0"/>
              </a:rPr>
              <a:t>realised</a:t>
            </a:r>
            <a:r>
              <a:rPr lang="en-US" sz="2100" i="1" dirty="0">
                <a:latin typeface="Comic Sans MS" panose="030F0702030302020204" pitchFamily="66" charset="0"/>
              </a:rPr>
              <a:t> this was her chance to open the curious, detailed box.</a:t>
            </a:r>
            <a:endParaRPr lang="en-GB" sz="2100" dirty="0">
              <a:latin typeface="Comic Sans MS" panose="030F0702030302020204" pitchFamily="66" charset="0"/>
            </a:endParaRPr>
          </a:p>
          <a:p>
            <a:r>
              <a:rPr lang="en-US" sz="2100" i="1" dirty="0">
                <a:latin typeface="Comic Sans MS" panose="030F0702030302020204" pitchFamily="66" charset="0"/>
              </a:rPr>
              <a:t>Pandora was determined; she believed the jar contained a bountiful treasure of jewels.</a:t>
            </a:r>
            <a:endParaRPr lang="en-GB" sz="2100" dirty="0">
              <a:latin typeface="Comic Sans MS" panose="030F0702030302020204" pitchFamily="66" charset="0"/>
            </a:endParaRPr>
          </a:p>
        </p:txBody>
      </p:sp>
    </p:spTree>
    <p:extLst>
      <p:ext uri="{BB962C8B-B14F-4D97-AF65-F5344CB8AC3E}">
        <p14:creationId xmlns:p14="http://schemas.microsoft.com/office/powerpoint/2010/main" val="405809795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4158</TotalTime>
  <Words>4011</Words>
  <Application>Microsoft Office PowerPoint</Application>
  <PresentationFormat>Widescreen</PresentationFormat>
  <Paragraphs>330</Paragraphs>
  <Slides>59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59</vt:i4>
      </vt:variant>
    </vt:vector>
  </HeadingPairs>
  <TitlesOfParts>
    <vt:vector size="65" baseType="lpstr">
      <vt:lpstr>Arial</vt:lpstr>
      <vt:lpstr>Comic Sans MS</vt:lpstr>
      <vt:lpstr>Sassoon Infant Rg</vt:lpstr>
      <vt:lpstr>Trebuchet MS</vt:lpstr>
      <vt:lpstr>Wingdings 3</vt:lpstr>
      <vt:lpstr>Facet</vt:lpstr>
      <vt:lpstr>Monday 6th September 2021</vt:lpstr>
      <vt:lpstr>Starter </vt:lpstr>
      <vt:lpstr>Starter </vt:lpstr>
      <vt:lpstr>Pandora’s Box</vt:lpstr>
      <vt:lpstr>Pandora’s Box</vt:lpstr>
      <vt:lpstr>Pandora’s Box</vt:lpstr>
      <vt:lpstr>PowerPoint Presentation</vt:lpstr>
      <vt:lpstr>PowerPoint Presentation</vt:lpstr>
      <vt:lpstr>PowerPoint Presentation</vt:lpstr>
      <vt:lpstr>PowerPoint Presentation</vt:lpstr>
      <vt:lpstr>PowerPoint Presentation</vt:lpstr>
      <vt:lpstr>There are three main purposes of Greek myths:</vt:lpstr>
      <vt:lpstr>PowerPoint Presentation</vt:lpstr>
      <vt:lpstr>PowerPoint Presentation</vt:lpstr>
      <vt:lpstr>PowerPoint Presentation</vt:lpstr>
      <vt:lpstr>Activity </vt:lpstr>
      <vt:lpstr>Tuesday 7th September 2021</vt:lpstr>
      <vt:lpstr>PowerPoint Presentation</vt:lpstr>
      <vt:lpstr>PowerPoint Presentation</vt:lpstr>
      <vt:lpstr>PowerPoint Presentation</vt:lpstr>
      <vt:lpstr>PowerPoint Presentation</vt:lpstr>
      <vt:lpstr>Activity </vt:lpstr>
      <vt:lpstr>Wednesday 8th September 2021</vt:lpstr>
      <vt:lpstr>Starter </vt:lpstr>
      <vt:lpstr>Remember: </vt:lpstr>
      <vt:lpstr>PowerPoint Presentation</vt:lpstr>
      <vt:lpstr>How does the different packaging affect your interest?</vt:lpstr>
      <vt:lpstr>PowerPoint Presentation</vt:lpstr>
      <vt:lpstr>Are there any clues in the text which tell us what Pandora’s Box might have looked like?</vt:lpstr>
      <vt:lpstr>PowerPoint Presentation</vt:lpstr>
      <vt:lpstr>PowerPoint Presentation</vt:lpstr>
      <vt:lpstr>PowerPoint Presentation</vt:lpstr>
      <vt:lpstr>PowerPoint Presentation</vt:lpstr>
      <vt:lpstr>Adverbial Phrases</vt:lpstr>
      <vt:lpstr>PowerPoint Presentation</vt:lpstr>
      <vt:lpstr>Activity </vt:lpstr>
      <vt:lpstr>Red Pen</vt:lpstr>
      <vt:lpstr>Thursday 9th September 2021 </vt:lpstr>
      <vt:lpstr>Starter </vt:lpstr>
      <vt:lpstr>Starter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vt:lpstr>
      <vt:lpstr>Red Pen:</vt:lpstr>
      <vt:lpstr>Divers</vt:lpstr>
      <vt:lpstr>Divers</vt:lpstr>
      <vt:lpstr>Divers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6th September 2021</dc:title>
  <dc:creator>Emily Fenner</dc:creator>
  <cp:lastModifiedBy>Emily Fenner</cp:lastModifiedBy>
  <cp:revision>23</cp:revision>
  <dcterms:created xsi:type="dcterms:W3CDTF">2021-08-24T13:14:37Z</dcterms:created>
  <dcterms:modified xsi:type="dcterms:W3CDTF">2021-09-03T14:24:28Z</dcterms:modified>
</cp:coreProperties>
</file>