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4" r:id="rId3"/>
    <p:sldId id="276" r:id="rId4"/>
    <p:sldId id="265" r:id="rId5"/>
    <p:sldId id="266" r:id="rId6"/>
    <p:sldId id="257" r:id="rId7"/>
    <p:sldId id="258" r:id="rId8"/>
    <p:sldId id="267" r:id="rId9"/>
    <p:sldId id="277" r:id="rId10"/>
    <p:sldId id="268" r:id="rId11"/>
    <p:sldId id="269" r:id="rId12"/>
    <p:sldId id="270" r:id="rId13"/>
    <p:sldId id="259" r:id="rId14"/>
    <p:sldId id="262" r:id="rId15"/>
    <p:sldId id="271" r:id="rId16"/>
    <p:sldId id="278" r:id="rId17"/>
    <p:sldId id="272" r:id="rId18"/>
    <p:sldId id="260" r:id="rId19"/>
    <p:sldId id="273" r:id="rId20"/>
    <p:sldId id="274"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snapToGrid="0">
      <p:cViewPr>
        <p:scale>
          <a:sx n="70" d="100"/>
          <a:sy n="70" d="100"/>
        </p:scale>
        <p:origin x="75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326AA8-B684-46AA-91E4-74F42DD1A63E}"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14EEC-9363-461D-9029-CAF82FB463C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5518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326AA8-B684-46AA-91E4-74F42DD1A63E}"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3932082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8326AA8-B684-46AA-91E4-74F42DD1A63E}"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14EEC-9363-461D-9029-CAF82FB463C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3333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326AA8-B684-46AA-91E4-74F42DD1A63E}"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778456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326AA8-B684-46AA-91E4-74F42DD1A63E}" type="datetimeFigureOut">
              <a:rPr lang="en-GB" smtClean="0"/>
              <a:t>01/10/2020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3739540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326AA8-B684-46AA-91E4-74F42DD1A63E}" type="datetimeFigureOut">
              <a:rPr lang="en-GB" smtClean="0"/>
              <a:t>01/10/2020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4010769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8326AA8-B684-46AA-91E4-74F42DD1A63E}" type="datetimeFigureOut">
              <a:rPr lang="en-GB" smtClean="0"/>
              <a:t>01/10/2020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1729917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8326AA8-B684-46AA-91E4-74F42DD1A63E}" type="datetimeFigureOut">
              <a:rPr lang="en-GB" smtClean="0"/>
              <a:t>01/10/2020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3D14EEC-9363-461D-9029-CAF82FB463C2}" type="slidenum">
              <a:rPr lang="en-GB" smtClean="0"/>
              <a:t>‹#›</a:t>
            </a:fld>
            <a:endParaRPr lang="en-GB"/>
          </a:p>
        </p:txBody>
      </p:sp>
    </p:spTree>
    <p:extLst>
      <p:ext uri="{BB962C8B-B14F-4D97-AF65-F5344CB8AC3E}">
        <p14:creationId xmlns:p14="http://schemas.microsoft.com/office/powerpoint/2010/main" val="3305370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8326AA8-B684-46AA-91E4-74F42DD1A63E}" type="datetimeFigureOut">
              <a:rPr lang="en-GB" smtClean="0"/>
              <a:t>01/10/2020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3096504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326AA8-B684-46AA-91E4-74F42DD1A63E}"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3922798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326AA8-B684-46AA-91E4-74F42DD1A63E}" type="datetimeFigureOut">
              <a:rPr lang="en-GB" smtClean="0"/>
              <a:t>01/10/2020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14EEC-9363-461D-9029-CAF82FB463C2}" type="slidenum">
              <a:rPr lang="en-GB" smtClean="0"/>
              <a:t>‹#›</a:t>
            </a:fld>
            <a:endParaRPr lang="en-GB"/>
          </a:p>
        </p:txBody>
      </p:sp>
    </p:spTree>
    <p:extLst>
      <p:ext uri="{BB962C8B-B14F-4D97-AF65-F5344CB8AC3E}">
        <p14:creationId xmlns:p14="http://schemas.microsoft.com/office/powerpoint/2010/main" val="4280471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8326AA8-B684-46AA-91E4-74F42DD1A63E}" type="datetimeFigureOut">
              <a:rPr lang="en-GB" smtClean="0"/>
              <a:t>01/10/2020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3D14EEC-9363-461D-9029-CAF82FB463C2}"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129333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2D9FD-DAF4-46AD-BEAA-A352A29B683B}"/>
              </a:ext>
            </a:extLst>
          </p:cNvPr>
          <p:cNvSpPr>
            <a:spLocks noGrp="1"/>
          </p:cNvSpPr>
          <p:nvPr>
            <p:ph type="ctrTitle"/>
          </p:nvPr>
        </p:nvSpPr>
        <p:spPr/>
        <p:txBody>
          <a:bodyPr>
            <a:normAutofit/>
          </a:bodyPr>
          <a:lstStyle/>
          <a:p>
            <a:r>
              <a:rPr lang="en-GB" sz="6000" dirty="0">
                <a:latin typeface="Comic Sans MS" panose="030F0702030302020204" pitchFamily="66" charset="0"/>
              </a:rPr>
              <a:t>Monday 5</a:t>
            </a:r>
            <a:r>
              <a:rPr lang="en-GB" sz="6000" baseline="30000" dirty="0">
                <a:latin typeface="Comic Sans MS" panose="030F0702030302020204" pitchFamily="66" charset="0"/>
              </a:rPr>
              <a:t>th</a:t>
            </a:r>
            <a:r>
              <a:rPr lang="en-GB" sz="6000" dirty="0">
                <a:latin typeface="Comic Sans MS" panose="030F0702030302020204" pitchFamily="66" charset="0"/>
              </a:rPr>
              <a:t> October 2020</a:t>
            </a:r>
          </a:p>
        </p:txBody>
      </p:sp>
      <p:sp>
        <p:nvSpPr>
          <p:cNvPr id="3" name="Subtitle 2">
            <a:extLst>
              <a:ext uri="{FF2B5EF4-FFF2-40B4-BE49-F238E27FC236}">
                <a16:creationId xmlns:a16="http://schemas.microsoft.com/office/drawing/2014/main" id="{0835C653-4C12-467C-A158-604528F49534}"/>
              </a:ext>
            </a:extLst>
          </p:cNvPr>
          <p:cNvSpPr>
            <a:spLocks noGrp="1"/>
          </p:cNvSpPr>
          <p:nvPr>
            <p:ph type="subTitle" idx="1"/>
          </p:nvPr>
        </p:nvSpPr>
        <p:spPr/>
        <p:txBody>
          <a:bodyPr/>
          <a:lstStyle/>
          <a:p>
            <a:r>
              <a:rPr lang="en-GB" cap="none" dirty="0">
                <a:latin typeface="Comic Sans MS" panose="030F0702030302020204" pitchFamily="66" charset="0"/>
              </a:rPr>
              <a:t>LO: plan, write, edit and improve. </a:t>
            </a:r>
          </a:p>
          <a:p>
            <a:r>
              <a:rPr lang="en-GB" cap="none" dirty="0">
                <a:latin typeface="Comic Sans MS" panose="030F0702030302020204" pitchFamily="66" charset="0"/>
              </a:rPr>
              <a:t>C: Harvest</a:t>
            </a:r>
          </a:p>
        </p:txBody>
      </p:sp>
    </p:spTree>
    <p:extLst>
      <p:ext uri="{BB962C8B-B14F-4D97-AF65-F5344CB8AC3E}">
        <p14:creationId xmlns:p14="http://schemas.microsoft.com/office/powerpoint/2010/main" val="1437275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3B5D0-4DAC-4C53-A626-A22F9CF7AC0F}"/>
              </a:ext>
            </a:extLst>
          </p:cNvPr>
          <p:cNvSpPr>
            <a:spLocks noGrp="1"/>
          </p:cNvSpPr>
          <p:nvPr>
            <p:ph type="title"/>
          </p:nvPr>
        </p:nvSpPr>
        <p:spPr/>
        <p:txBody>
          <a:bodyPr>
            <a:normAutofit/>
          </a:bodyPr>
          <a:lstStyle/>
          <a:p>
            <a:r>
              <a:rPr lang="en-GB" sz="4000" dirty="0">
                <a:latin typeface="Comic Sans MS" panose="030F0702030302020204" pitchFamily="66" charset="0"/>
              </a:rPr>
              <a:t>Look back at your plans from last week.</a:t>
            </a:r>
          </a:p>
        </p:txBody>
      </p:sp>
      <p:sp>
        <p:nvSpPr>
          <p:cNvPr id="3" name="Content Placeholder 2">
            <a:extLst>
              <a:ext uri="{FF2B5EF4-FFF2-40B4-BE49-F238E27FC236}">
                <a16:creationId xmlns:a16="http://schemas.microsoft.com/office/drawing/2014/main" id="{46AD9662-04EB-4668-956F-1526C09E3169}"/>
              </a:ext>
            </a:extLst>
          </p:cNvPr>
          <p:cNvSpPr>
            <a:spLocks noGrp="1"/>
          </p:cNvSpPr>
          <p:nvPr>
            <p:ph idx="1"/>
          </p:nvPr>
        </p:nvSpPr>
        <p:spPr>
          <a:xfrm>
            <a:off x="4259490" y="1845734"/>
            <a:ext cx="3737590" cy="4023360"/>
          </a:xfrm>
        </p:spPr>
        <p:txBody>
          <a:bodyPr/>
          <a:lstStyle/>
          <a:p>
            <a:pPr algn="ctr"/>
            <a:r>
              <a:rPr lang="en-GB" dirty="0">
                <a:latin typeface="Comic Sans MS" panose="030F0702030302020204" pitchFamily="66" charset="0"/>
              </a:rPr>
              <a:t>Today you are going to draft your first two paragraphs.</a:t>
            </a:r>
          </a:p>
          <a:p>
            <a:pPr algn="ctr"/>
            <a:r>
              <a:rPr lang="en-GB" dirty="0">
                <a:latin typeface="Comic Sans MS" panose="030F0702030302020204" pitchFamily="66" charset="0"/>
              </a:rPr>
              <a:t>What does </a:t>
            </a:r>
            <a:r>
              <a:rPr lang="en-GB" i="1" dirty="0">
                <a:latin typeface="Comic Sans MS" panose="030F0702030302020204" pitchFamily="66" charset="0"/>
              </a:rPr>
              <a:t>‘draft’</a:t>
            </a:r>
            <a:r>
              <a:rPr lang="en-GB" dirty="0">
                <a:latin typeface="Comic Sans MS" panose="030F0702030302020204" pitchFamily="66" charset="0"/>
              </a:rPr>
              <a:t> mean?</a:t>
            </a:r>
          </a:p>
          <a:p>
            <a:pPr algn="ct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450A8914-4171-4E4C-9240-C9CF7DAEB9B6}"/>
              </a:ext>
            </a:extLst>
          </p:cNvPr>
          <p:cNvPicPr>
            <a:picLocks noChangeAspect="1"/>
          </p:cNvPicPr>
          <p:nvPr/>
        </p:nvPicPr>
        <p:blipFill rotWithShape="1">
          <a:blip r:embed="rId2"/>
          <a:srcRect l="54291" t="23470" r="20970" b="12619"/>
          <a:stretch/>
        </p:blipFill>
        <p:spPr>
          <a:xfrm>
            <a:off x="7997080" y="1756418"/>
            <a:ext cx="3158600" cy="4536488"/>
          </a:xfrm>
          <a:prstGeom prst="rect">
            <a:avLst/>
          </a:prstGeom>
        </p:spPr>
      </p:pic>
      <p:pic>
        <p:nvPicPr>
          <p:cNvPr id="5" name="Picture 4">
            <a:extLst>
              <a:ext uri="{FF2B5EF4-FFF2-40B4-BE49-F238E27FC236}">
                <a16:creationId xmlns:a16="http://schemas.microsoft.com/office/drawing/2014/main" id="{F75C828B-D47D-4A61-B651-357BE58C2E44}"/>
              </a:ext>
            </a:extLst>
          </p:cNvPr>
          <p:cNvPicPr>
            <a:picLocks noChangeAspect="1"/>
          </p:cNvPicPr>
          <p:nvPr/>
        </p:nvPicPr>
        <p:blipFill rotWithShape="1">
          <a:blip r:embed="rId3"/>
          <a:srcRect l="53060" t="19686" r="19738" b="10030"/>
          <a:stretch/>
        </p:blipFill>
        <p:spPr>
          <a:xfrm>
            <a:off x="1097280" y="1756418"/>
            <a:ext cx="3162210" cy="4574604"/>
          </a:xfrm>
          <a:prstGeom prst="rect">
            <a:avLst/>
          </a:prstGeom>
        </p:spPr>
      </p:pic>
    </p:spTree>
    <p:extLst>
      <p:ext uri="{BB962C8B-B14F-4D97-AF65-F5344CB8AC3E}">
        <p14:creationId xmlns:p14="http://schemas.microsoft.com/office/powerpoint/2010/main" val="1321986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riting Process {Posters &amp; Graphic Organizers}!">
            <a:extLst>
              <a:ext uri="{FF2B5EF4-FFF2-40B4-BE49-F238E27FC236}">
                <a16:creationId xmlns:a16="http://schemas.microsoft.com/office/drawing/2014/main" id="{01B326B4-E380-4816-AA85-C65C29F217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1079" y="-1"/>
            <a:ext cx="8189843" cy="6324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318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A33F3-5B86-4B81-B18F-FBA3B1C3D7B0}"/>
              </a:ext>
            </a:extLst>
          </p:cNvPr>
          <p:cNvSpPr>
            <a:spLocks noGrp="1"/>
          </p:cNvSpPr>
          <p:nvPr>
            <p:ph type="title"/>
          </p:nvPr>
        </p:nvSpPr>
        <p:spPr/>
        <p:txBody>
          <a:bodyPr>
            <a:normAutofit/>
          </a:bodyPr>
          <a:lstStyle/>
          <a:p>
            <a:r>
              <a:rPr lang="en-GB" sz="4400" dirty="0">
                <a:latin typeface="Comic Sans MS" panose="030F0702030302020204" pitchFamily="66" charset="0"/>
              </a:rPr>
              <a:t>Let’s look at this example together.</a:t>
            </a:r>
          </a:p>
        </p:txBody>
      </p:sp>
      <p:sp>
        <p:nvSpPr>
          <p:cNvPr id="3" name="Content Placeholder 2">
            <a:extLst>
              <a:ext uri="{FF2B5EF4-FFF2-40B4-BE49-F238E27FC236}">
                <a16:creationId xmlns:a16="http://schemas.microsoft.com/office/drawing/2014/main" id="{0EFFDCED-5DE0-49CF-9C05-8F65039F8363}"/>
              </a:ext>
            </a:extLst>
          </p:cNvPr>
          <p:cNvSpPr>
            <a:spLocks noGrp="1"/>
          </p:cNvSpPr>
          <p:nvPr>
            <p:ph idx="1"/>
          </p:nvPr>
        </p:nvSpPr>
        <p:spPr>
          <a:xfrm>
            <a:off x="1097280" y="1845733"/>
            <a:ext cx="10058400" cy="4295759"/>
          </a:xfrm>
        </p:spPr>
        <p:txBody>
          <a:bodyPr>
            <a:normAutofit/>
          </a:bodyPr>
          <a:lstStyle/>
          <a:p>
            <a:r>
              <a:rPr lang="en-GB" dirty="0">
                <a:latin typeface="Comic Sans MS" panose="030F0702030302020204" pitchFamily="66" charset="0"/>
              </a:rPr>
              <a:t>If you were the teacher, what would you highlight in pink?</a:t>
            </a:r>
          </a:p>
          <a:p>
            <a:r>
              <a:rPr lang="en-GB" dirty="0">
                <a:latin typeface="Comic Sans MS" panose="030F0702030302020204" pitchFamily="66" charset="0"/>
              </a:rPr>
              <a:t>Is there anything you might like to magpie for your own work?</a:t>
            </a:r>
          </a:p>
          <a:p>
            <a:endParaRPr lang="en-GB" dirty="0">
              <a:latin typeface="Comic Sans MS" panose="030F0702030302020204" pitchFamily="66" charset="0"/>
            </a:endParaRPr>
          </a:p>
          <a:p>
            <a:endParaRPr lang="en-GB" dirty="0">
              <a:latin typeface="Comic Sans MS" panose="030F0702030302020204" pitchFamily="66" charset="0"/>
            </a:endParaRPr>
          </a:p>
          <a:p>
            <a:r>
              <a:rPr lang="en-GB" b="1" i="1" u="sng" dirty="0">
                <a:latin typeface="Comic Sans MS" panose="030F0702030302020204" pitchFamily="66" charset="0"/>
              </a:rPr>
              <a:t>What are charity shops?</a:t>
            </a:r>
          </a:p>
          <a:p>
            <a:r>
              <a:rPr lang="en-GB" dirty="0">
                <a:latin typeface="Comic Sans MS" panose="030F0702030302020204" pitchFamily="66" charset="0"/>
              </a:rPr>
              <a:t>A Charity Shop is a special shop that sells new and used items to raise money and awareness for the charity they represent. There are over 11,200 charity shops in the UK raising money for various charities including: The British Heart Foundation, Dogs Trust, Cancer Research and Oxfam. Every year charity shops raise more than £295 million for a range of causes in the UK. This money funds medical research, supporting sick children, homeless people, for animal welfare and many other causes. </a:t>
            </a:r>
          </a:p>
        </p:txBody>
      </p:sp>
      <p:pic>
        <p:nvPicPr>
          <p:cNvPr id="6146" name="Picture 2" descr="Magpie Bird Facts | Pica Pica - The RSPB">
            <a:extLst>
              <a:ext uri="{FF2B5EF4-FFF2-40B4-BE49-F238E27FC236}">
                <a16:creationId xmlns:a16="http://schemas.microsoft.com/office/drawing/2014/main" id="{A75AF41B-E1C9-4022-918F-EF11967B94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488" t="23689" r="21901" b="19274"/>
          <a:stretch/>
        </p:blipFill>
        <p:spPr bwMode="auto">
          <a:xfrm flipH="1">
            <a:off x="9020488" y="1817163"/>
            <a:ext cx="2511187" cy="150279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con Right And Wrong , Png Download - Right And Wrong Transparent, Png  Download - kindpng">
            <a:extLst>
              <a:ext uri="{FF2B5EF4-FFF2-40B4-BE49-F238E27FC236}">
                <a16:creationId xmlns:a16="http://schemas.microsoft.com/office/drawing/2014/main" id="{027B728E-A50D-48A7-A515-3B628FFA47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05" t="8014" r="52443" b="4695"/>
          <a:stretch/>
        </p:blipFill>
        <p:spPr bwMode="auto">
          <a:xfrm>
            <a:off x="10985993" y="5120641"/>
            <a:ext cx="1091365" cy="1049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524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6F2A6-23EF-4295-A3CB-FB5195ED2D3E}"/>
              </a:ext>
            </a:extLst>
          </p:cNvPr>
          <p:cNvSpPr>
            <a:spLocks noGrp="1"/>
          </p:cNvSpPr>
          <p:nvPr>
            <p:ph type="title"/>
          </p:nvPr>
        </p:nvSpPr>
        <p:spPr/>
        <p:txBody>
          <a:bodyPr/>
          <a:lstStyle/>
          <a:p>
            <a:r>
              <a:rPr lang="en-GB" dirty="0">
                <a:latin typeface="Comic Sans MS" panose="030F0702030302020204" pitchFamily="66" charset="0"/>
              </a:rPr>
              <a:t>What is wrong with this example?</a:t>
            </a:r>
          </a:p>
        </p:txBody>
      </p:sp>
      <p:sp>
        <p:nvSpPr>
          <p:cNvPr id="3" name="Content Placeholder 2">
            <a:extLst>
              <a:ext uri="{FF2B5EF4-FFF2-40B4-BE49-F238E27FC236}">
                <a16:creationId xmlns:a16="http://schemas.microsoft.com/office/drawing/2014/main" id="{DB035AD3-C67A-4214-93AB-20323A06830A}"/>
              </a:ext>
            </a:extLst>
          </p:cNvPr>
          <p:cNvSpPr>
            <a:spLocks noGrp="1"/>
          </p:cNvSpPr>
          <p:nvPr>
            <p:ph idx="1"/>
          </p:nvPr>
        </p:nvSpPr>
        <p:spPr/>
        <p:txBody>
          <a:bodyPr/>
          <a:lstStyle/>
          <a:p>
            <a:r>
              <a:rPr lang="en-GB" dirty="0">
                <a:latin typeface="Comic Sans MS" panose="030F0702030302020204" pitchFamily="66" charset="0"/>
              </a:rPr>
              <a:t>If you were the teacher, what would you highlight in green?</a:t>
            </a:r>
          </a:p>
          <a:p>
            <a:endParaRPr lang="en-GB" dirty="0">
              <a:latin typeface="Comic Sans MS" panose="030F0702030302020204" pitchFamily="66" charset="0"/>
            </a:endParaRPr>
          </a:p>
          <a:p>
            <a:endParaRPr lang="en-GB" dirty="0">
              <a:latin typeface="Comic Sans MS" panose="030F0702030302020204" pitchFamily="66" charset="0"/>
            </a:endParaRPr>
          </a:p>
          <a:p>
            <a:r>
              <a:rPr lang="en-GB" b="1" i="1" u="sng" dirty="0">
                <a:latin typeface="Comic Sans MS" panose="030F0702030302020204" pitchFamily="66" charset="0"/>
              </a:rPr>
              <a:t>What are charity shops?</a:t>
            </a:r>
            <a:endParaRPr lang="en-GB" u="sng" dirty="0">
              <a:latin typeface="Comic Sans MS" panose="030F0702030302020204" pitchFamily="66" charset="0"/>
            </a:endParaRPr>
          </a:p>
          <a:p>
            <a:r>
              <a:rPr lang="en-GB" dirty="0">
                <a:latin typeface="Comic Sans MS" panose="030F0702030302020204" pitchFamily="66" charset="0"/>
              </a:rPr>
              <a:t>there are lots of charity shops </a:t>
            </a:r>
            <a:r>
              <a:rPr lang="en-GB" dirty="0" err="1">
                <a:latin typeface="Comic Sans MS" panose="030F0702030302020204" pitchFamily="66" charset="0"/>
              </a:rPr>
              <a:t>neer</a:t>
            </a:r>
            <a:r>
              <a:rPr lang="en-GB" dirty="0">
                <a:latin typeface="Comic Sans MS" panose="030F0702030302020204" pitchFamily="66" charset="0"/>
              </a:rPr>
              <a:t> me. There is a charity called Dogs Trust that looks after dogs. I </a:t>
            </a:r>
            <a:r>
              <a:rPr lang="en-GB" dirty="0" err="1">
                <a:latin typeface="Comic Sans MS" panose="030F0702030302020204" pitchFamily="66" charset="0"/>
              </a:rPr>
              <a:t>lik</a:t>
            </a:r>
            <a:r>
              <a:rPr lang="en-GB" dirty="0">
                <a:latin typeface="Comic Sans MS" panose="030F0702030302020204" pitchFamily="66" charset="0"/>
              </a:rPr>
              <a:t> dogs. My favourite dog is a Labrador. I like </a:t>
            </a:r>
            <a:r>
              <a:rPr lang="en-GB" dirty="0" err="1">
                <a:latin typeface="Comic Sans MS" panose="030F0702030302020204" pitchFamily="66" charset="0"/>
              </a:rPr>
              <a:t>gowng</a:t>
            </a:r>
            <a:r>
              <a:rPr lang="en-GB" dirty="0">
                <a:latin typeface="Comic Sans MS" panose="030F0702030302020204" pitchFamily="66" charset="0"/>
              </a:rPr>
              <a:t> to charity shops because I like shopping. Shops are fun and they sell lots of fun stuff. </a:t>
            </a:r>
          </a:p>
        </p:txBody>
      </p:sp>
      <p:pic>
        <p:nvPicPr>
          <p:cNvPr id="4" name="Picture 4" descr="Icon Right And Wrong , Png Download - Right And Wrong Transparent, Png  Download - kindpng">
            <a:extLst>
              <a:ext uri="{FF2B5EF4-FFF2-40B4-BE49-F238E27FC236}">
                <a16:creationId xmlns:a16="http://schemas.microsoft.com/office/drawing/2014/main" id="{73D93C96-003B-4510-9834-18D393DFA7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659" t="8014" r="-1" b="4695"/>
          <a:stretch/>
        </p:blipFill>
        <p:spPr bwMode="auto">
          <a:xfrm>
            <a:off x="10876811" y="5120641"/>
            <a:ext cx="1206007" cy="1049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620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BEFD-81B2-4FF2-95C2-855449A9E725}"/>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14AD3ED4-D07F-4378-9DDD-C9F367782989}"/>
              </a:ext>
            </a:extLst>
          </p:cNvPr>
          <p:cNvSpPr>
            <a:spLocks noGrp="1"/>
          </p:cNvSpPr>
          <p:nvPr>
            <p:ph idx="1"/>
          </p:nvPr>
        </p:nvSpPr>
        <p:spPr/>
        <p:txBody>
          <a:bodyPr/>
          <a:lstStyle/>
          <a:p>
            <a:r>
              <a:rPr lang="en-GB" dirty="0">
                <a:latin typeface="Comic Sans MS" panose="030F0702030302020204" pitchFamily="66" charset="0"/>
              </a:rPr>
              <a:t>Use the fact page to help you draft your first two sub-headings.</a:t>
            </a:r>
          </a:p>
          <a:p>
            <a:r>
              <a:rPr lang="en-GB" dirty="0">
                <a:latin typeface="Comic Sans MS" panose="030F0702030302020204" pitchFamily="66" charset="0"/>
              </a:rPr>
              <a:t>Remember: a paragraph should have 6-8 sentences in it.</a:t>
            </a:r>
          </a:p>
          <a:p>
            <a:r>
              <a:rPr lang="en-GB" dirty="0">
                <a:latin typeface="Comic Sans MS" panose="030F0702030302020204" pitchFamily="66" charset="0"/>
              </a:rPr>
              <a:t>Your facts should link to your sub-headings. </a:t>
            </a:r>
          </a:p>
          <a:p>
            <a:r>
              <a:rPr lang="en-GB" dirty="0">
                <a:latin typeface="Comic Sans MS" panose="030F0702030302020204" pitchFamily="66" charset="0"/>
              </a:rPr>
              <a:t>Your facts must also be </a:t>
            </a:r>
            <a:r>
              <a:rPr lang="en-GB" b="1" u="sng" dirty="0">
                <a:latin typeface="Comic Sans MS" panose="030F0702030302020204" pitchFamily="66" charset="0"/>
              </a:rPr>
              <a:t>true.</a:t>
            </a:r>
            <a:endParaRPr lang="en-GB" dirty="0">
              <a:latin typeface="Comic Sans MS" panose="030F0702030302020204" pitchFamily="66" charset="0"/>
            </a:endParaRPr>
          </a:p>
        </p:txBody>
      </p:sp>
    </p:spTree>
    <p:extLst>
      <p:ext uri="{BB962C8B-B14F-4D97-AF65-F5344CB8AC3E}">
        <p14:creationId xmlns:p14="http://schemas.microsoft.com/office/powerpoint/2010/main" val="2362415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2D9FD-DAF4-46AD-BEAA-A352A29B683B}"/>
              </a:ext>
            </a:extLst>
          </p:cNvPr>
          <p:cNvSpPr>
            <a:spLocks noGrp="1"/>
          </p:cNvSpPr>
          <p:nvPr>
            <p:ph type="ctrTitle"/>
          </p:nvPr>
        </p:nvSpPr>
        <p:spPr/>
        <p:txBody>
          <a:bodyPr>
            <a:normAutofit/>
          </a:bodyPr>
          <a:lstStyle/>
          <a:p>
            <a:r>
              <a:rPr lang="en-GB" sz="6000" dirty="0">
                <a:latin typeface="Comic Sans MS" panose="030F0702030302020204" pitchFamily="66" charset="0"/>
              </a:rPr>
              <a:t>Tuesday 6</a:t>
            </a:r>
            <a:r>
              <a:rPr lang="en-GB" sz="6000" baseline="30000" dirty="0">
                <a:latin typeface="Comic Sans MS" panose="030F0702030302020204" pitchFamily="66" charset="0"/>
              </a:rPr>
              <a:t>th</a:t>
            </a:r>
            <a:r>
              <a:rPr lang="en-GB" sz="6000" dirty="0">
                <a:latin typeface="Comic Sans MS" panose="030F0702030302020204" pitchFamily="66" charset="0"/>
              </a:rPr>
              <a:t> October 2020</a:t>
            </a:r>
          </a:p>
        </p:txBody>
      </p:sp>
      <p:sp>
        <p:nvSpPr>
          <p:cNvPr id="3" name="Subtitle 2">
            <a:extLst>
              <a:ext uri="{FF2B5EF4-FFF2-40B4-BE49-F238E27FC236}">
                <a16:creationId xmlns:a16="http://schemas.microsoft.com/office/drawing/2014/main" id="{0835C653-4C12-467C-A158-604528F49534}"/>
              </a:ext>
            </a:extLst>
          </p:cNvPr>
          <p:cNvSpPr>
            <a:spLocks noGrp="1"/>
          </p:cNvSpPr>
          <p:nvPr>
            <p:ph type="subTitle" idx="1"/>
          </p:nvPr>
        </p:nvSpPr>
        <p:spPr/>
        <p:txBody>
          <a:bodyPr/>
          <a:lstStyle/>
          <a:p>
            <a:r>
              <a:rPr lang="en-GB" cap="none" dirty="0">
                <a:latin typeface="Comic Sans MS" panose="030F0702030302020204" pitchFamily="66" charset="0"/>
              </a:rPr>
              <a:t>LO: plan, write, edit and improve. </a:t>
            </a:r>
          </a:p>
          <a:p>
            <a:r>
              <a:rPr lang="en-GB" cap="none" dirty="0">
                <a:latin typeface="Comic Sans MS" panose="030F0702030302020204" pitchFamily="66" charset="0"/>
              </a:rPr>
              <a:t>C: Harvest</a:t>
            </a:r>
          </a:p>
          <a:p>
            <a:endParaRPr lang="en-GB" dirty="0"/>
          </a:p>
        </p:txBody>
      </p:sp>
    </p:spTree>
    <p:extLst>
      <p:ext uri="{BB962C8B-B14F-4D97-AF65-F5344CB8AC3E}">
        <p14:creationId xmlns:p14="http://schemas.microsoft.com/office/powerpoint/2010/main" val="2614978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3B5D0-4DAC-4C53-A626-A22F9CF7AC0F}"/>
              </a:ext>
            </a:extLst>
          </p:cNvPr>
          <p:cNvSpPr>
            <a:spLocks noGrp="1"/>
          </p:cNvSpPr>
          <p:nvPr>
            <p:ph type="title"/>
          </p:nvPr>
        </p:nvSpPr>
        <p:spPr/>
        <p:txBody>
          <a:bodyPr>
            <a:normAutofit/>
          </a:bodyPr>
          <a:lstStyle/>
          <a:p>
            <a:r>
              <a:rPr lang="en-GB" sz="4000" dirty="0">
                <a:latin typeface="Comic Sans MS" panose="030F0702030302020204" pitchFamily="66" charset="0"/>
              </a:rPr>
              <a:t>Look back at your plans from last week.</a:t>
            </a:r>
          </a:p>
        </p:txBody>
      </p:sp>
      <p:sp>
        <p:nvSpPr>
          <p:cNvPr id="3" name="Content Placeholder 2">
            <a:extLst>
              <a:ext uri="{FF2B5EF4-FFF2-40B4-BE49-F238E27FC236}">
                <a16:creationId xmlns:a16="http://schemas.microsoft.com/office/drawing/2014/main" id="{46AD9662-04EB-4668-956F-1526C09E3169}"/>
              </a:ext>
            </a:extLst>
          </p:cNvPr>
          <p:cNvSpPr>
            <a:spLocks noGrp="1"/>
          </p:cNvSpPr>
          <p:nvPr>
            <p:ph idx="1"/>
          </p:nvPr>
        </p:nvSpPr>
        <p:spPr>
          <a:xfrm>
            <a:off x="4259490" y="1845734"/>
            <a:ext cx="3737590" cy="4023360"/>
          </a:xfrm>
        </p:spPr>
        <p:txBody>
          <a:bodyPr/>
          <a:lstStyle/>
          <a:p>
            <a:r>
              <a:rPr lang="en-GB" dirty="0">
                <a:latin typeface="Comic Sans MS" panose="030F0702030302020204" pitchFamily="66" charset="0"/>
              </a:rPr>
              <a:t>Today you are going to draft your final paragraph and your did you know? fact box.</a:t>
            </a:r>
          </a:p>
          <a:p>
            <a:r>
              <a:rPr lang="en-GB" dirty="0">
                <a:latin typeface="Comic Sans MS" panose="030F0702030302020204" pitchFamily="66" charset="0"/>
              </a:rPr>
              <a:t>Who can remember what </a:t>
            </a:r>
            <a:r>
              <a:rPr lang="en-GB" i="1" dirty="0">
                <a:latin typeface="Comic Sans MS" panose="030F0702030302020204" pitchFamily="66" charset="0"/>
              </a:rPr>
              <a:t>‘draft’ </a:t>
            </a:r>
            <a:r>
              <a:rPr lang="en-GB" dirty="0">
                <a:latin typeface="Comic Sans MS" panose="030F0702030302020204" pitchFamily="66" charset="0"/>
              </a:rPr>
              <a:t>means?</a:t>
            </a:r>
          </a:p>
        </p:txBody>
      </p:sp>
      <p:pic>
        <p:nvPicPr>
          <p:cNvPr id="4" name="Picture 3">
            <a:extLst>
              <a:ext uri="{FF2B5EF4-FFF2-40B4-BE49-F238E27FC236}">
                <a16:creationId xmlns:a16="http://schemas.microsoft.com/office/drawing/2014/main" id="{3FD58B9F-C1E0-4245-A060-AE8E795A5D87}"/>
              </a:ext>
            </a:extLst>
          </p:cNvPr>
          <p:cNvPicPr>
            <a:picLocks noChangeAspect="1"/>
          </p:cNvPicPr>
          <p:nvPr/>
        </p:nvPicPr>
        <p:blipFill rotWithShape="1">
          <a:blip r:embed="rId2"/>
          <a:srcRect l="54291" t="23470" r="20970" b="12619"/>
          <a:stretch/>
        </p:blipFill>
        <p:spPr>
          <a:xfrm>
            <a:off x="7997080" y="1756418"/>
            <a:ext cx="3158600" cy="4536488"/>
          </a:xfrm>
          <a:prstGeom prst="rect">
            <a:avLst/>
          </a:prstGeom>
        </p:spPr>
      </p:pic>
      <p:pic>
        <p:nvPicPr>
          <p:cNvPr id="5" name="Picture 4">
            <a:extLst>
              <a:ext uri="{FF2B5EF4-FFF2-40B4-BE49-F238E27FC236}">
                <a16:creationId xmlns:a16="http://schemas.microsoft.com/office/drawing/2014/main" id="{296DBF7E-A7AF-49F5-849C-B502CE73196A}"/>
              </a:ext>
            </a:extLst>
          </p:cNvPr>
          <p:cNvPicPr>
            <a:picLocks noChangeAspect="1"/>
          </p:cNvPicPr>
          <p:nvPr/>
        </p:nvPicPr>
        <p:blipFill rotWithShape="1">
          <a:blip r:embed="rId3"/>
          <a:srcRect l="53060" t="19686" r="19738" b="10030"/>
          <a:stretch/>
        </p:blipFill>
        <p:spPr>
          <a:xfrm>
            <a:off x="1097280" y="1756418"/>
            <a:ext cx="3162210" cy="4574604"/>
          </a:xfrm>
          <a:prstGeom prst="rect">
            <a:avLst/>
          </a:prstGeom>
        </p:spPr>
      </p:pic>
    </p:spTree>
    <p:extLst>
      <p:ext uri="{BB962C8B-B14F-4D97-AF65-F5344CB8AC3E}">
        <p14:creationId xmlns:p14="http://schemas.microsoft.com/office/powerpoint/2010/main" val="3138874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riting Process {Posters &amp; Graphic Organizers}!">
            <a:extLst>
              <a:ext uri="{FF2B5EF4-FFF2-40B4-BE49-F238E27FC236}">
                <a16:creationId xmlns:a16="http://schemas.microsoft.com/office/drawing/2014/main" id="{01B326B4-E380-4816-AA85-C65C29F217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1079" y="-1"/>
            <a:ext cx="8189843" cy="6324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31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A33F3-5B86-4B81-B18F-FBA3B1C3D7B0}"/>
              </a:ext>
            </a:extLst>
          </p:cNvPr>
          <p:cNvSpPr>
            <a:spLocks noGrp="1"/>
          </p:cNvSpPr>
          <p:nvPr>
            <p:ph type="title"/>
          </p:nvPr>
        </p:nvSpPr>
        <p:spPr/>
        <p:txBody>
          <a:bodyPr>
            <a:normAutofit/>
          </a:bodyPr>
          <a:lstStyle/>
          <a:p>
            <a:r>
              <a:rPr lang="en-GB" sz="4400" dirty="0">
                <a:latin typeface="Comic Sans MS" panose="030F0702030302020204" pitchFamily="66" charset="0"/>
              </a:rPr>
              <a:t>Let’s look at this example together.</a:t>
            </a:r>
          </a:p>
        </p:txBody>
      </p:sp>
      <p:sp>
        <p:nvSpPr>
          <p:cNvPr id="3" name="Content Placeholder 2">
            <a:extLst>
              <a:ext uri="{FF2B5EF4-FFF2-40B4-BE49-F238E27FC236}">
                <a16:creationId xmlns:a16="http://schemas.microsoft.com/office/drawing/2014/main" id="{0EFFDCED-5DE0-49CF-9C05-8F65039F8363}"/>
              </a:ext>
            </a:extLst>
          </p:cNvPr>
          <p:cNvSpPr>
            <a:spLocks noGrp="1"/>
          </p:cNvSpPr>
          <p:nvPr>
            <p:ph idx="1"/>
          </p:nvPr>
        </p:nvSpPr>
        <p:spPr/>
        <p:txBody>
          <a:bodyPr/>
          <a:lstStyle/>
          <a:p>
            <a:r>
              <a:rPr lang="en-GB" dirty="0">
                <a:latin typeface="Comic Sans MS" panose="030F0702030302020204" pitchFamily="66" charset="0"/>
              </a:rPr>
              <a:t>If you were the teacher, what would you highlight in pink?</a:t>
            </a:r>
          </a:p>
          <a:p>
            <a:r>
              <a:rPr lang="en-GB" dirty="0">
                <a:latin typeface="Comic Sans MS" panose="030F0702030302020204" pitchFamily="66" charset="0"/>
              </a:rPr>
              <a:t>Is there anything you might like to magpie for your own work?</a:t>
            </a:r>
          </a:p>
          <a:p>
            <a:endParaRPr lang="en-GB" dirty="0">
              <a:latin typeface="Comic Sans MS" panose="030F0702030302020204" pitchFamily="66" charset="0"/>
            </a:endParaRPr>
          </a:p>
          <a:p>
            <a:r>
              <a:rPr lang="en-GB" b="1" i="1" u="sng" dirty="0">
                <a:latin typeface="Comic Sans MS" panose="030F0702030302020204" pitchFamily="66" charset="0"/>
              </a:rPr>
              <a:t>How can you help charity shops?</a:t>
            </a:r>
          </a:p>
          <a:p>
            <a:r>
              <a:rPr lang="en-GB" dirty="0">
                <a:latin typeface="Comic Sans MS" panose="030F0702030302020204" pitchFamily="66" charset="0"/>
              </a:rPr>
              <a:t>You can help charity shops in lots of different ways. One way is to donate items including bags, books, clothing, games, films, jewellery, music, shoes and toys. Another way is to visit a charity shop and buy something. This way you are supporting their activities and furthering their charitable work. You could also volunteer to help in a charity shop. It’s estimated that over 233,000 people volunteer in charity shops to help to sort and sell the stock. </a:t>
            </a:r>
          </a:p>
        </p:txBody>
      </p:sp>
      <p:pic>
        <p:nvPicPr>
          <p:cNvPr id="4" name="Picture 2" descr="Magpie Bird Facts | Pica Pica - The RSPB">
            <a:extLst>
              <a:ext uri="{FF2B5EF4-FFF2-40B4-BE49-F238E27FC236}">
                <a16:creationId xmlns:a16="http://schemas.microsoft.com/office/drawing/2014/main" id="{A6C809A1-347B-4D34-8C78-C16CDE3090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488" t="23689" r="21901" b="19274"/>
          <a:stretch/>
        </p:blipFill>
        <p:spPr bwMode="auto">
          <a:xfrm flipH="1">
            <a:off x="9444250" y="1845734"/>
            <a:ext cx="2511187" cy="150279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Icon Right And Wrong , Png Download - Right And Wrong Transparent, Png  Download - kindpng">
            <a:extLst>
              <a:ext uri="{FF2B5EF4-FFF2-40B4-BE49-F238E27FC236}">
                <a16:creationId xmlns:a16="http://schemas.microsoft.com/office/drawing/2014/main" id="{5394DDED-DEA5-4807-9BFC-319F1F651EC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05" t="8014" r="52443" b="4695"/>
          <a:stretch/>
        </p:blipFill>
        <p:spPr bwMode="auto">
          <a:xfrm>
            <a:off x="10985993" y="5120641"/>
            <a:ext cx="1091365" cy="1049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1631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6F2A6-23EF-4295-A3CB-FB5195ED2D3E}"/>
              </a:ext>
            </a:extLst>
          </p:cNvPr>
          <p:cNvSpPr>
            <a:spLocks noGrp="1"/>
          </p:cNvSpPr>
          <p:nvPr>
            <p:ph type="title"/>
          </p:nvPr>
        </p:nvSpPr>
        <p:spPr/>
        <p:txBody>
          <a:bodyPr/>
          <a:lstStyle/>
          <a:p>
            <a:r>
              <a:rPr lang="en-GB" dirty="0">
                <a:latin typeface="Comic Sans MS" panose="030F0702030302020204" pitchFamily="66" charset="0"/>
              </a:rPr>
              <a:t>What is wrong with this example?</a:t>
            </a:r>
          </a:p>
        </p:txBody>
      </p:sp>
      <p:sp>
        <p:nvSpPr>
          <p:cNvPr id="3" name="Content Placeholder 2">
            <a:extLst>
              <a:ext uri="{FF2B5EF4-FFF2-40B4-BE49-F238E27FC236}">
                <a16:creationId xmlns:a16="http://schemas.microsoft.com/office/drawing/2014/main" id="{DB035AD3-C67A-4214-93AB-20323A06830A}"/>
              </a:ext>
            </a:extLst>
          </p:cNvPr>
          <p:cNvSpPr>
            <a:spLocks noGrp="1"/>
          </p:cNvSpPr>
          <p:nvPr>
            <p:ph idx="1"/>
          </p:nvPr>
        </p:nvSpPr>
        <p:spPr/>
        <p:txBody>
          <a:bodyPr/>
          <a:lstStyle/>
          <a:p>
            <a:r>
              <a:rPr lang="en-GB" dirty="0">
                <a:latin typeface="Comic Sans MS" panose="030F0702030302020204" pitchFamily="66" charset="0"/>
              </a:rPr>
              <a:t>If you were the teacher, what would you highlight in green?</a:t>
            </a:r>
          </a:p>
          <a:p>
            <a:endParaRPr lang="en-GB" dirty="0">
              <a:latin typeface="Comic Sans MS" panose="030F0702030302020204" pitchFamily="66" charset="0"/>
            </a:endParaRPr>
          </a:p>
          <a:p>
            <a:r>
              <a:rPr lang="en-GB" b="1" i="1" u="sng" dirty="0">
                <a:latin typeface="Comic Sans MS" panose="030F0702030302020204" pitchFamily="66" charset="0"/>
              </a:rPr>
              <a:t>How can you help charity shops?</a:t>
            </a:r>
            <a:endParaRPr lang="en-GB" dirty="0">
              <a:latin typeface="Comic Sans MS" panose="030F0702030302020204" pitchFamily="66" charset="0"/>
            </a:endParaRPr>
          </a:p>
          <a:p>
            <a:r>
              <a:rPr lang="en-GB" dirty="0">
                <a:latin typeface="Comic Sans MS" panose="030F0702030302020204" pitchFamily="66" charset="0"/>
              </a:rPr>
              <a:t>You can </a:t>
            </a:r>
            <a:r>
              <a:rPr lang="en-GB" dirty="0" err="1">
                <a:latin typeface="Comic Sans MS" panose="030F0702030302020204" pitchFamily="66" charset="0"/>
              </a:rPr>
              <a:t>giv</a:t>
            </a:r>
            <a:r>
              <a:rPr lang="en-GB" dirty="0">
                <a:latin typeface="Comic Sans MS" panose="030F0702030302020204" pitchFamily="66" charset="0"/>
              </a:rPr>
              <a:t> old things to charity shops for them to sell. I gave my old clothes that didn’t fit me </a:t>
            </a:r>
            <a:r>
              <a:rPr lang="en-GB" dirty="0" err="1">
                <a:latin typeface="Comic Sans MS" panose="030F0702030302020204" pitchFamily="66" charset="0"/>
              </a:rPr>
              <a:t>enymore</a:t>
            </a:r>
            <a:r>
              <a:rPr lang="en-GB" dirty="0">
                <a:latin typeface="Comic Sans MS" panose="030F0702030302020204" pitchFamily="66" charset="0"/>
              </a:rPr>
              <a:t>. It felt nice to help over people I was sad </a:t>
            </a:r>
            <a:r>
              <a:rPr lang="en-GB" dirty="0" err="1">
                <a:latin typeface="Comic Sans MS" panose="030F0702030302020204" pitchFamily="66" charset="0"/>
              </a:rPr>
              <a:t>thow</a:t>
            </a:r>
            <a:r>
              <a:rPr lang="en-GB" dirty="0">
                <a:latin typeface="Comic Sans MS" panose="030F0702030302020204" pitchFamily="66" charset="0"/>
              </a:rPr>
              <a:t> because </a:t>
            </a:r>
            <a:r>
              <a:rPr lang="en-GB" dirty="0" err="1">
                <a:latin typeface="Comic Sans MS" panose="030F0702030302020204" pitchFamily="66" charset="0"/>
              </a:rPr>
              <a:t>i</a:t>
            </a:r>
            <a:r>
              <a:rPr lang="en-GB" dirty="0">
                <a:latin typeface="Comic Sans MS" panose="030F0702030302020204" pitchFamily="66" charset="0"/>
              </a:rPr>
              <a:t> gave away my favourite purple top as it didn’t fit me. there are lots of charity shops all over the UK. There are also lots of </a:t>
            </a:r>
            <a:r>
              <a:rPr lang="en-GB" dirty="0" err="1">
                <a:latin typeface="Comic Sans MS" panose="030F0702030302020204" pitchFamily="66" charset="0"/>
              </a:rPr>
              <a:t>diffrent</a:t>
            </a:r>
            <a:r>
              <a:rPr lang="en-GB" dirty="0">
                <a:latin typeface="Comic Sans MS" panose="030F0702030302020204" pitchFamily="66" charset="0"/>
              </a:rPr>
              <a:t> charities too. </a:t>
            </a:r>
          </a:p>
        </p:txBody>
      </p:sp>
      <p:pic>
        <p:nvPicPr>
          <p:cNvPr id="4" name="Picture 4" descr="Icon Right And Wrong , Png Download - Right And Wrong Transparent, Png  Download - kindpng">
            <a:extLst>
              <a:ext uri="{FF2B5EF4-FFF2-40B4-BE49-F238E27FC236}">
                <a16:creationId xmlns:a16="http://schemas.microsoft.com/office/drawing/2014/main" id="{1BE98832-5AEF-4BFC-A8EE-86F1A2D924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659" t="8014" r="-1" b="4695"/>
          <a:stretch/>
        </p:blipFill>
        <p:spPr bwMode="auto">
          <a:xfrm>
            <a:off x="10985993" y="5120641"/>
            <a:ext cx="1206007" cy="1049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459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BEFD-81B2-4FF2-95C2-855449A9E725}"/>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14AD3ED4-D07F-4378-9DDD-C9F367782989}"/>
              </a:ext>
            </a:extLst>
          </p:cNvPr>
          <p:cNvSpPr>
            <a:spLocks noGrp="1"/>
          </p:cNvSpPr>
          <p:nvPr>
            <p:ph idx="1"/>
          </p:nvPr>
        </p:nvSpPr>
        <p:spPr/>
        <p:txBody>
          <a:bodyPr/>
          <a:lstStyle/>
          <a:p>
            <a:r>
              <a:rPr lang="en-GB" dirty="0">
                <a:latin typeface="Comic Sans MS" panose="030F0702030302020204" pitchFamily="66" charset="0"/>
              </a:rPr>
              <a:t>Use the fact page to help you draft your final sub-heading and did you know? fact box.</a:t>
            </a:r>
          </a:p>
          <a:p>
            <a:r>
              <a:rPr lang="en-GB" dirty="0">
                <a:latin typeface="Comic Sans MS" panose="030F0702030302020204" pitchFamily="66" charset="0"/>
              </a:rPr>
              <a:t>Remember: a paragraph should have 6-8 sentences in it.</a:t>
            </a:r>
          </a:p>
          <a:p>
            <a:r>
              <a:rPr lang="en-GB" dirty="0">
                <a:latin typeface="Comic Sans MS" panose="030F0702030302020204" pitchFamily="66" charset="0"/>
              </a:rPr>
              <a:t>Your facts should link to your sub-headings. </a:t>
            </a:r>
          </a:p>
          <a:p>
            <a:r>
              <a:rPr lang="en-GB" dirty="0">
                <a:latin typeface="Comic Sans MS" panose="030F0702030302020204" pitchFamily="66" charset="0"/>
              </a:rPr>
              <a:t>Your facts must also be </a:t>
            </a:r>
            <a:r>
              <a:rPr lang="en-GB" b="1" u="sng" dirty="0">
                <a:latin typeface="Comic Sans MS" panose="030F0702030302020204" pitchFamily="66" charset="0"/>
              </a:rPr>
              <a:t>true.</a:t>
            </a:r>
            <a:endParaRPr lang="en-GB" dirty="0">
              <a:latin typeface="Comic Sans MS" panose="030F0702030302020204" pitchFamily="66" charset="0"/>
            </a:endParaRPr>
          </a:p>
        </p:txBody>
      </p:sp>
    </p:spTree>
    <p:extLst>
      <p:ext uri="{BB962C8B-B14F-4D97-AF65-F5344CB8AC3E}">
        <p14:creationId xmlns:p14="http://schemas.microsoft.com/office/powerpoint/2010/main" val="1219942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2D9FD-DAF4-46AD-BEAA-A352A29B683B}"/>
              </a:ext>
            </a:extLst>
          </p:cNvPr>
          <p:cNvSpPr>
            <a:spLocks noGrp="1"/>
          </p:cNvSpPr>
          <p:nvPr>
            <p:ph type="ctrTitle"/>
          </p:nvPr>
        </p:nvSpPr>
        <p:spPr/>
        <p:txBody>
          <a:bodyPr>
            <a:normAutofit/>
          </a:bodyPr>
          <a:lstStyle/>
          <a:p>
            <a:r>
              <a:rPr lang="en-GB" sz="5400" dirty="0">
                <a:latin typeface="Comic Sans MS" panose="030F0702030302020204" pitchFamily="66" charset="0"/>
              </a:rPr>
              <a:t>Wednesday 7</a:t>
            </a:r>
            <a:r>
              <a:rPr lang="en-GB" sz="5400" baseline="30000" dirty="0">
                <a:latin typeface="Comic Sans MS" panose="030F0702030302020204" pitchFamily="66" charset="0"/>
              </a:rPr>
              <a:t>th</a:t>
            </a:r>
            <a:r>
              <a:rPr lang="en-GB" sz="5400" dirty="0">
                <a:latin typeface="Comic Sans MS" panose="030F0702030302020204" pitchFamily="66" charset="0"/>
              </a:rPr>
              <a:t> October 2020</a:t>
            </a:r>
          </a:p>
        </p:txBody>
      </p:sp>
      <p:sp>
        <p:nvSpPr>
          <p:cNvPr id="3" name="Subtitle 2">
            <a:extLst>
              <a:ext uri="{FF2B5EF4-FFF2-40B4-BE49-F238E27FC236}">
                <a16:creationId xmlns:a16="http://schemas.microsoft.com/office/drawing/2014/main" id="{0835C653-4C12-467C-A158-604528F49534}"/>
              </a:ext>
            </a:extLst>
          </p:cNvPr>
          <p:cNvSpPr>
            <a:spLocks noGrp="1"/>
          </p:cNvSpPr>
          <p:nvPr>
            <p:ph type="subTitle" idx="1"/>
          </p:nvPr>
        </p:nvSpPr>
        <p:spPr/>
        <p:txBody>
          <a:bodyPr/>
          <a:lstStyle/>
          <a:p>
            <a:r>
              <a:rPr lang="en-GB" cap="none" dirty="0">
                <a:latin typeface="Comic Sans MS" panose="030F0702030302020204" pitchFamily="66" charset="0"/>
              </a:rPr>
              <a:t>LO: plan, write, edit and improve. </a:t>
            </a:r>
          </a:p>
          <a:p>
            <a:r>
              <a:rPr lang="en-GB" cap="none" dirty="0">
                <a:latin typeface="Comic Sans MS" panose="030F0702030302020204" pitchFamily="66" charset="0"/>
              </a:rPr>
              <a:t>C: Harvest</a:t>
            </a:r>
          </a:p>
          <a:p>
            <a:endParaRPr lang="en-GB" dirty="0"/>
          </a:p>
        </p:txBody>
      </p:sp>
    </p:spTree>
    <p:extLst>
      <p:ext uri="{BB962C8B-B14F-4D97-AF65-F5344CB8AC3E}">
        <p14:creationId xmlns:p14="http://schemas.microsoft.com/office/powerpoint/2010/main" val="3222771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BEFD-81B2-4FF2-95C2-855449A9E725}"/>
              </a:ext>
            </a:extLst>
          </p:cNvPr>
          <p:cNvSpPr>
            <a:spLocks noGrp="1"/>
          </p:cNvSpPr>
          <p:nvPr>
            <p:ph type="title"/>
          </p:nvPr>
        </p:nvSpPr>
        <p:spPr/>
        <p:txBody>
          <a:bodyPr/>
          <a:lstStyle/>
          <a:p>
            <a:r>
              <a:rPr lang="en-GB" dirty="0">
                <a:latin typeface="Comic Sans MS" panose="030F0702030302020204" pitchFamily="66" charset="0"/>
              </a:rPr>
              <a:t>Look back at your marked drafts.</a:t>
            </a:r>
          </a:p>
        </p:txBody>
      </p:sp>
      <p:sp>
        <p:nvSpPr>
          <p:cNvPr id="3" name="Content Placeholder 2">
            <a:extLst>
              <a:ext uri="{FF2B5EF4-FFF2-40B4-BE49-F238E27FC236}">
                <a16:creationId xmlns:a16="http://schemas.microsoft.com/office/drawing/2014/main" id="{14AD3ED4-D07F-4378-9DDD-C9F367782989}"/>
              </a:ext>
            </a:extLst>
          </p:cNvPr>
          <p:cNvSpPr>
            <a:spLocks noGrp="1"/>
          </p:cNvSpPr>
          <p:nvPr>
            <p:ph idx="1"/>
          </p:nvPr>
        </p:nvSpPr>
        <p:spPr/>
        <p:txBody>
          <a:bodyPr/>
          <a:lstStyle/>
          <a:p>
            <a:r>
              <a:rPr lang="en-GB" dirty="0">
                <a:latin typeface="Comic Sans MS" panose="030F0702030302020204" pitchFamily="66" charset="0"/>
              </a:rPr>
              <a:t>What have you done well?</a:t>
            </a:r>
          </a:p>
          <a:p>
            <a:r>
              <a:rPr lang="en-GB" dirty="0">
                <a:latin typeface="Comic Sans MS" panose="030F0702030302020204" pitchFamily="66" charset="0"/>
              </a:rPr>
              <a:t>What do you need to improve?</a:t>
            </a:r>
          </a:p>
        </p:txBody>
      </p:sp>
      <p:pic>
        <p:nvPicPr>
          <p:cNvPr id="4" name="Picture 2" descr="Writing Process {Posters &amp; Graphic Organizers}!">
            <a:extLst>
              <a:ext uri="{FF2B5EF4-FFF2-40B4-BE49-F238E27FC236}">
                <a16:creationId xmlns:a16="http://schemas.microsoft.com/office/drawing/2014/main" id="{5A7A11DE-A6E1-47D7-8977-FDD21DECFE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2316" y="1845734"/>
            <a:ext cx="5799684" cy="447864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y Mojo Recycled Highlighters Make Your Own 2 Pack">
            <a:extLst>
              <a:ext uri="{FF2B5EF4-FFF2-40B4-BE49-F238E27FC236}">
                <a16:creationId xmlns:a16="http://schemas.microsoft.com/office/drawing/2014/main" id="{3CDB11EB-80B0-412A-8E9B-015D99AF96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80" y="2839453"/>
            <a:ext cx="3484926" cy="3484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834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019B1-3180-4C4A-B854-077A8D100443}"/>
              </a:ext>
            </a:extLst>
          </p:cNvPr>
          <p:cNvSpPr>
            <a:spLocks noGrp="1"/>
          </p:cNvSpPr>
          <p:nvPr>
            <p:ph type="title"/>
          </p:nvPr>
        </p:nvSpPr>
        <p:spPr/>
        <p:txBody>
          <a:bodyPr>
            <a:noAutofit/>
          </a:bodyPr>
          <a:lstStyle/>
          <a:p>
            <a:pPr algn="ctr"/>
            <a:r>
              <a:rPr lang="en-GB" sz="3200" dirty="0">
                <a:latin typeface="Comic Sans MS" panose="030F0702030302020204" pitchFamily="66" charset="0"/>
              </a:rPr>
              <a:t>We are going to start writing our final non-chronological report for the Harvest Festival today.</a:t>
            </a:r>
          </a:p>
        </p:txBody>
      </p:sp>
      <p:sp>
        <p:nvSpPr>
          <p:cNvPr id="3" name="Content Placeholder 2">
            <a:extLst>
              <a:ext uri="{FF2B5EF4-FFF2-40B4-BE49-F238E27FC236}">
                <a16:creationId xmlns:a16="http://schemas.microsoft.com/office/drawing/2014/main" id="{DBA6C33B-85A4-462F-AB50-3D9A53FAA4BF}"/>
              </a:ext>
            </a:extLst>
          </p:cNvPr>
          <p:cNvSpPr>
            <a:spLocks noGrp="1"/>
          </p:cNvSpPr>
          <p:nvPr>
            <p:ph idx="1"/>
          </p:nvPr>
        </p:nvSpPr>
        <p:spPr/>
        <p:txBody>
          <a:bodyPr/>
          <a:lstStyle/>
          <a:p>
            <a:r>
              <a:rPr lang="en-GB" dirty="0">
                <a:latin typeface="Comic Sans MS" panose="030F0702030302020204" pitchFamily="66" charset="0"/>
              </a:rPr>
              <a:t>Remember, the best reports will be chosen to go in our Harvest Festival video!</a:t>
            </a:r>
          </a:p>
          <a:p>
            <a:r>
              <a:rPr lang="en-GB" dirty="0">
                <a:latin typeface="Comic Sans MS" panose="030F0702030302020204" pitchFamily="66" charset="0"/>
              </a:rPr>
              <a:t>What do you need to include to create an impressive non-chronological report?</a:t>
            </a:r>
          </a:p>
        </p:txBody>
      </p:sp>
      <p:pic>
        <p:nvPicPr>
          <p:cNvPr id="4098" name="Picture 2" descr="FREE LKS2: Features of a Non-Chronological Report | Teaching Resources">
            <a:extLst>
              <a:ext uri="{FF2B5EF4-FFF2-40B4-BE49-F238E27FC236}">
                <a16:creationId xmlns:a16="http://schemas.microsoft.com/office/drawing/2014/main" id="{B3DD4B2E-78F2-47F2-89C0-BD8B3F863F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56" r="4398"/>
          <a:stretch/>
        </p:blipFill>
        <p:spPr bwMode="auto">
          <a:xfrm>
            <a:off x="3593431" y="2752530"/>
            <a:ext cx="5117431" cy="3509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818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09569F-D21E-40AA-83BD-6D37BA1AB1E3}"/>
              </a:ext>
            </a:extLst>
          </p:cNvPr>
          <p:cNvPicPr>
            <a:picLocks noChangeAspect="1"/>
          </p:cNvPicPr>
          <p:nvPr/>
        </p:nvPicPr>
        <p:blipFill rotWithShape="1">
          <a:blip r:embed="rId2"/>
          <a:srcRect l="52895" t="19400" r="19474" b="9922"/>
          <a:stretch/>
        </p:blipFill>
        <p:spPr>
          <a:xfrm>
            <a:off x="7796463" y="15432"/>
            <a:ext cx="4395537" cy="6321201"/>
          </a:xfrm>
          <a:prstGeom prst="rect">
            <a:avLst/>
          </a:prstGeom>
        </p:spPr>
      </p:pic>
      <p:pic>
        <p:nvPicPr>
          <p:cNvPr id="5" name="Picture 4">
            <a:extLst>
              <a:ext uri="{FF2B5EF4-FFF2-40B4-BE49-F238E27FC236}">
                <a16:creationId xmlns:a16="http://schemas.microsoft.com/office/drawing/2014/main" id="{B1B3F24C-5449-4312-8D5A-F25CB1B4F5C6}"/>
              </a:ext>
            </a:extLst>
          </p:cNvPr>
          <p:cNvPicPr>
            <a:picLocks noChangeAspect="1"/>
          </p:cNvPicPr>
          <p:nvPr/>
        </p:nvPicPr>
        <p:blipFill rotWithShape="1">
          <a:blip r:embed="rId3"/>
          <a:srcRect l="52763" t="19635" r="19474" b="10858"/>
          <a:stretch/>
        </p:blipFill>
        <p:spPr>
          <a:xfrm>
            <a:off x="-1" y="15432"/>
            <a:ext cx="4490819" cy="6321201"/>
          </a:xfrm>
          <a:prstGeom prst="rect">
            <a:avLst/>
          </a:prstGeom>
        </p:spPr>
      </p:pic>
    </p:spTree>
    <p:extLst>
      <p:ext uri="{BB962C8B-B14F-4D97-AF65-F5344CB8AC3E}">
        <p14:creationId xmlns:p14="http://schemas.microsoft.com/office/powerpoint/2010/main" val="27694600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BEFD-81B2-4FF2-95C2-855449A9E725}"/>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14AD3ED4-D07F-4378-9DDD-C9F367782989}"/>
              </a:ext>
            </a:extLst>
          </p:cNvPr>
          <p:cNvSpPr>
            <a:spLocks noGrp="1"/>
          </p:cNvSpPr>
          <p:nvPr>
            <p:ph idx="1"/>
          </p:nvPr>
        </p:nvSpPr>
        <p:spPr>
          <a:xfrm>
            <a:off x="1097280" y="1845734"/>
            <a:ext cx="3410552" cy="4023360"/>
          </a:xfrm>
        </p:spPr>
        <p:txBody>
          <a:bodyPr/>
          <a:lstStyle/>
          <a:p>
            <a:r>
              <a:rPr lang="en-GB" dirty="0">
                <a:latin typeface="Comic Sans MS" panose="030F0702030302020204" pitchFamily="66" charset="0"/>
              </a:rPr>
              <a:t>Using your marked draft to help you, begin to write your final non-chronological report.</a:t>
            </a:r>
          </a:p>
          <a:p>
            <a:endParaRPr lang="en-GB" dirty="0">
              <a:latin typeface="Comic Sans MS" panose="030F0702030302020204" pitchFamily="66" charset="0"/>
            </a:endParaRPr>
          </a:p>
          <a:p>
            <a:r>
              <a:rPr lang="en-GB" dirty="0">
                <a:latin typeface="Comic Sans MS" panose="030F0702030302020204" pitchFamily="66" charset="0"/>
              </a:rPr>
              <a:t>Remember to ask an adult for help if you are unsure. </a:t>
            </a:r>
          </a:p>
        </p:txBody>
      </p:sp>
      <p:pic>
        <p:nvPicPr>
          <p:cNvPr id="5122" name="Picture 2" descr="English Editor Online Improves Your Writings">
            <a:extLst>
              <a:ext uri="{FF2B5EF4-FFF2-40B4-BE49-F238E27FC236}">
                <a16:creationId xmlns:a16="http://schemas.microsoft.com/office/drawing/2014/main" id="{DC87C81F-2E27-4002-881C-E2929684A2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8252" y="1840832"/>
            <a:ext cx="7409447" cy="4445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726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2D9FD-DAF4-46AD-BEAA-A352A29B683B}"/>
              </a:ext>
            </a:extLst>
          </p:cNvPr>
          <p:cNvSpPr>
            <a:spLocks noGrp="1"/>
          </p:cNvSpPr>
          <p:nvPr>
            <p:ph type="ctrTitle"/>
          </p:nvPr>
        </p:nvSpPr>
        <p:spPr/>
        <p:txBody>
          <a:bodyPr>
            <a:normAutofit/>
          </a:bodyPr>
          <a:lstStyle/>
          <a:p>
            <a:r>
              <a:rPr lang="en-GB" sz="6000" dirty="0">
                <a:latin typeface="Comic Sans MS" panose="030F0702030302020204" pitchFamily="66" charset="0"/>
              </a:rPr>
              <a:t>Friday 9</a:t>
            </a:r>
            <a:r>
              <a:rPr lang="en-GB" sz="6000" baseline="30000" dirty="0">
                <a:latin typeface="Comic Sans MS" panose="030F0702030302020204" pitchFamily="66" charset="0"/>
              </a:rPr>
              <a:t>th</a:t>
            </a:r>
            <a:r>
              <a:rPr lang="en-GB" sz="6000" dirty="0">
                <a:latin typeface="Comic Sans MS" panose="030F0702030302020204" pitchFamily="66" charset="0"/>
              </a:rPr>
              <a:t> October 2020</a:t>
            </a:r>
          </a:p>
        </p:txBody>
      </p:sp>
      <p:sp>
        <p:nvSpPr>
          <p:cNvPr id="3" name="Subtitle 2">
            <a:extLst>
              <a:ext uri="{FF2B5EF4-FFF2-40B4-BE49-F238E27FC236}">
                <a16:creationId xmlns:a16="http://schemas.microsoft.com/office/drawing/2014/main" id="{0835C653-4C12-467C-A158-604528F49534}"/>
              </a:ext>
            </a:extLst>
          </p:cNvPr>
          <p:cNvSpPr>
            <a:spLocks noGrp="1"/>
          </p:cNvSpPr>
          <p:nvPr>
            <p:ph type="subTitle" idx="1"/>
          </p:nvPr>
        </p:nvSpPr>
        <p:spPr/>
        <p:txBody>
          <a:bodyPr/>
          <a:lstStyle/>
          <a:p>
            <a:r>
              <a:rPr lang="en-GB" cap="none" dirty="0">
                <a:latin typeface="Comic Sans MS" panose="030F0702030302020204" pitchFamily="66" charset="0"/>
              </a:rPr>
              <a:t>LO: plan, write, edit and improve. </a:t>
            </a:r>
          </a:p>
          <a:p>
            <a:r>
              <a:rPr lang="en-GB" cap="none" dirty="0">
                <a:latin typeface="Comic Sans MS" panose="030F0702030302020204" pitchFamily="66" charset="0"/>
              </a:rPr>
              <a:t>C: Harvest</a:t>
            </a:r>
          </a:p>
          <a:p>
            <a:endParaRPr lang="en-GB" dirty="0"/>
          </a:p>
        </p:txBody>
      </p:sp>
    </p:spTree>
    <p:extLst>
      <p:ext uri="{BB962C8B-B14F-4D97-AF65-F5344CB8AC3E}">
        <p14:creationId xmlns:p14="http://schemas.microsoft.com/office/powerpoint/2010/main" val="34459867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BEFD-81B2-4FF2-95C2-855449A9E725}"/>
              </a:ext>
            </a:extLst>
          </p:cNvPr>
          <p:cNvSpPr>
            <a:spLocks noGrp="1"/>
          </p:cNvSpPr>
          <p:nvPr>
            <p:ph type="title"/>
          </p:nvPr>
        </p:nvSpPr>
        <p:spPr/>
        <p:txBody>
          <a:bodyPr/>
          <a:lstStyle/>
          <a:p>
            <a:r>
              <a:rPr lang="en-GB" dirty="0">
                <a:latin typeface="Comic Sans MS" panose="030F0702030302020204" pitchFamily="66" charset="0"/>
              </a:rPr>
              <a:t>Look back at your marked drafts.</a:t>
            </a:r>
          </a:p>
        </p:txBody>
      </p:sp>
      <p:sp>
        <p:nvSpPr>
          <p:cNvPr id="3" name="Content Placeholder 2">
            <a:extLst>
              <a:ext uri="{FF2B5EF4-FFF2-40B4-BE49-F238E27FC236}">
                <a16:creationId xmlns:a16="http://schemas.microsoft.com/office/drawing/2014/main" id="{14AD3ED4-D07F-4378-9DDD-C9F367782989}"/>
              </a:ext>
            </a:extLst>
          </p:cNvPr>
          <p:cNvSpPr>
            <a:spLocks noGrp="1"/>
          </p:cNvSpPr>
          <p:nvPr>
            <p:ph idx="1"/>
          </p:nvPr>
        </p:nvSpPr>
        <p:spPr/>
        <p:txBody>
          <a:bodyPr/>
          <a:lstStyle/>
          <a:p>
            <a:r>
              <a:rPr lang="en-GB" dirty="0">
                <a:latin typeface="Comic Sans MS" panose="030F0702030302020204" pitchFamily="66" charset="0"/>
              </a:rPr>
              <a:t>What have you done well?</a:t>
            </a:r>
          </a:p>
          <a:p>
            <a:r>
              <a:rPr lang="en-GB" dirty="0">
                <a:latin typeface="Comic Sans MS" panose="030F0702030302020204" pitchFamily="66" charset="0"/>
              </a:rPr>
              <a:t>What do you need to improve?</a:t>
            </a:r>
          </a:p>
        </p:txBody>
      </p:sp>
      <p:pic>
        <p:nvPicPr>
          <p:cNvPr id="4" name="Picture 2" descr="Writing Process {Posters &amp; Graphic Organizers}!">
            <a:extLst>
              <a:ext uri="{FF2B5EF4-FFF2-40B4-BE49-F238E27FC236}">
                <a16:creationId xmlns:a16="http://schemas.microsoft.com/office/drawing/2014/main" id="{9D6B93B5-03AD-4D3A-8DFE-AB599AC04C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2316" y="1845734"/>
            <a:ext cx="5799684" cy="447864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My Mojo Recycled Highlighters Make Your Own 2 Pack">
            <a:extLst>
              <a:ext uri="{FF2B5EF4-FFF2-40B4-BE49-F238E27FC236}">
                <a16:creationId xmlns:a16="http://schemas.microsoft.com/office/drawing/2014/main" id="{CA2DB20C-9640-4909-8FCB-F29785C18E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80" y="2839453"/>
            <a:ext cx="3484926" cy="3484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5297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019B1-3180-4C4A-B854-077A8D100443}"/>
              </a:ext>
            </a:extLst>
          </p:cNvPr>
          <p:cNvSpPr>
            <a:spLocks noGrp="1"/>
          </p:cNvSpPr>
          <p:nvPr>
            <p:ph type="title"/>
          </p:nvPr>
        </p:nvSpPr>
        <p:spPr/>
        <p:txBody>
          <a:bodyPr>
            <a:noAutofit/>
          </a:bodyPr>
          <a:lstStyle/>
          <a:p>
            <a:pPr algn="ctr"/>
            <a:r>
              <a:rPr lang="en-GB" sz="3200" dirty="0">
                <a:latin typeface="Comic Sans MS" panose="030F0702030302020204" pitchFamily="66" charset="0"/>
              </a:rPr>
              <a:t>We are going to finish writing our final non-chronological report for the Harvest Festival today.</a:t>
            </a:r>
          </a:p>
        </p:txBody>
      </p:sp>
      <p:sp>
        <p:nvSpPr>
          <p:cNvPr id="3" name="Content Placeholder 2">
            <a:extLst>
              <a:ext uri="{FF2B5EF4-FFF2-40B4-BE49-F238E27FC236}">
                <a16:creationId xmlns:a16="http://schemas.microsoft.com/office/drawing/2014/main" id="{DBA6C33B-85A4-462F-AB50-3D9A53FAA4BF}"/>
              </a:ext>
            </a:extLst>
          </p:cNvPr>
          <p:cNvSpPr>
            <a:spLocks noGrp="1"/>
          </p:cNvSpPr>
          <p:nvPr>
            <p:ph idx="1"/>
          </p:nvPr>
        </p:nvSpPr>
        <p:spPr/>
        <p:txBody>
          <a:bodyPr/>
          <a:lstStyle/>
          <a:p>
            <a:r>
              <a:rPr lang="en-GB" dirty="0">
                <a:latin typeface="Comic Sans MS" panose="030F0702030302020204" pitchFamily="66" charset="0"/>
              </a:rPr>
              <a:t>Remember, the best reports will be chosen to go in our Harvest Festival video!</a:t>
            </a:r>
          </a:p>
          <a:p>
            <a:r>
              <a:rPr lang="en-GB" dirty="0">
                <a:latin typeface="Comic Sans MS" panose="030F0702030302020204" pitchFamily="66" charset="0"/>
              </a:rPr>
              <a:t>What do you need to include to create an impressive non-chronological report?</a:t>
            </a:r>
          </a:p>
        </p:txBody>
      </p:sp>
      <p:pic>
        <p:nvPicPr>
          <p:cNvPr id="4" name="Picture 2" descr="FREE LKS2: Features of a Non-Chronological Report | Teaching Resources">
            <a:extLst>
              <a:ext uri="{FF2B5EF4-FFF2-40B4-BE49-F238E27FC236}">
                <a16:creationId xmlns:a16="http://schemas.microsoft.com/office/drawing/2014/main" id="{1B2F58B0-90EB-4506-BE27-371BE587CB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56" r="4398"/>
          <a:stretch/>
        </p:blipFill>
        <p:spPr bwMode="auto">
          <a:xfrm>
            <a:off x="3593431" y="2752530"/>
            <a:ext cx="5117431" cy="3509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826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2BEFD-81B2-4FF2-95C2-855449A9E725}"/>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14AD3ED4-D07F-4378-9DDD-C9F367782989}"/>
              </a:ext>
            </a:extLst>
          </p:cNvPr>
          <p:cNvSpPr>
            <a:spLocks noGrp="1"/>
          </p:cNvSpPr>
          <p:nvPr>
            <p:ph idx="1"/>
          </p:nvPr>
        </p:nvSpPr>
        <p:spPr>
          <a:xfrm>
            <a:off x="1097280" y="1845734"/>
            <a:ext cx="3570972" cy="4023360"/>
          </a:xfrm>
        </p:spPr>
        <p:txBody>
          <a:bodyPr/>
          <a:lstStyle/>
          <a:p>
            <a:r>
              <a:rPr lang="en-GB" dirty="0">
                <a:latin typeface="Comic Sans MS" panose="030F0702030302020204" pitchFamily="66" charset="0"/>
              </a:rPr>
              <a:t>Using your marked draft to help you, finish writing your final non-chronological report.</a:t>
            </a:r>
          </a:p>
          <a:p>
            <a:endParaRPr lang="en-GB" dirty="0">
              <a:latin typeface="Comic Sans MS" panose="030F0702030302020204" pitchFamily="66" charset="0"/>
            </a:endParaRPr>
          </a:p>
          <a:p>
            <a:r>
              <a:rPr lang="en-GB" dirty="0">
                <a:latin typeface="Comic Sans MS" panose="030F0702030302020204" pitchFamily="66" charset="0"/>
              </a:rPr>
              <a:t>This includes drawing and colouring your picture(s)!</a:t>
            </a:r>
          </a:p>
          <a:p>
            <a:endParaRPr lang="en-GB" dirty="0">
              <a:latin typeface="Comic Sans MS" panose="030F0702030302020204" pitchFamily="66" charset="0"/>
            </a:endParaRPr>
          </a:p>
          <a:p>
            <a:r>
              <a:rPr lang="en-GB" dirty="0">
                <a:latin typeface="Comic Sans MS" panose="030F0702030302020204" pitchFamily="66" charset="0"/>
              </a:rPr>
              <a:t>Remember to ask an adult for help if you are unsure. </a:t>
            </a:r>
          </a:p>
        </p:txBody>
      </p:sp>
      <p:pic>
        <p:nvPicPr>
          <p:cNvPr id="4" name="Picture 2" descr="English Editor Online Improves Your Writings">
            <a:extLst>
              <a:ext uri="{FF2B5EF4-FFF2-40B4-BE49-F238E27FC236}">
                <a16:creationId xmlns:a16="http://schemas.microsoft.com/office/drawing/2014/main" id="{9E607022-D699-4DC4-AB96-B204D2C6A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8252" y="1840832"/>
            <a:ext cx="7409447" cy="4445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517820"/>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122</TotalTime>
  <Words>855</Words>
  <Application>Microsoft Office PowerPoint</Application>
  <PresentationFormat>Widescreen</PresentationFormat>
  <Paragraphs>74</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Comic Sans MS</vt:lpstr>
      <vt:lpstr>Retrospect</vt:lpstr>
      <vt:lpstr>Monday 5th October 2020</vt:lpstr>
      <vt:lpstr>Look back at your plans from last week.</vt:lpstr>
      <vt:lpstr>PowerPoint Presentation</vt:lpstr>
      <vt:lpstr>Let’s look at this example together.</vt:lpstr>
      <vt:lpstr>What is wrong with this example?</vt:lpstr>
      <vt:lpstr>Activity</vt:lpstr>
      <vt:lpstr>Tuesday 6th October 2020</vt:lpstr>
      <vt:lpstr>Look back at your plans from last week.</vt:lpstr>
      <vt:lpstr>PowerPoint Presentation</vt:lpstr>
      <vt:lpstr>Let’s look at this example together.</vt:lpstr>
      <vt:lpstr>What is wrong with this example?</vt:lpstr>
      <vt:lpstr>Activity</vt:lpstr>
      <vt:lpstr>Wednesday 7th October 2020</vt:lpstr>
      <vt:lpstr>Look back at your marked drafts.</vt:lpstr>
      <vt:lpstr>We are going to start writing our final non-chronological report for the Harvest Festival today.</vt:lpstr>
      <vt:lpstr>PowerPoint Presentation</vt:lpstr>
      <vt:lpstr>Activity</vt:lpstr>
      <vt:lpstr>Friday 9th October 2020</vt:lpstr>
      <vt:lpstr>Look back at your marked drafts.</vt:lpstr>
      <vt:lpstr>We are going to finish writing our final non-chronological report for the Harvest Festival today.</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5th October 2020</dc:title>
  <dc:creator>Emily Fenner</dc:creator>
  <cp:lastModifiedBy>Emily Fenner</cp:lastModifiedBy>
  <cp:revision>15</cp:revision>
  <dcterms:created xsi:type="dcterms:W3CDTF">2020-10-01T12:19:54Z</dcterms:created>
  <dcterms:modified xsi:type="dcterms:W3CDTF">2020-10-01T14:22:26Z</dcterms:modified>
</cp:coreProperties>
</file>