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fntdata" ContentType="application/x-fontdata"/>
  <Default Extension="xml" ContentType="application/xml"/>
  <Default Extension="jpg" ContentType="image/jpeg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entation.xml" ContentType="application/vnd.openxmlformats-officedocument.presentationml.presentation.main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2" Type="http://schemas.openxmlformats.org/officeDocument/2006/relationships/custom-properties" Target="docProps/custom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4" r:id="rId5"/>
    <p:sldMasterId id="2147483655" r:id="rId6"/>
    <p:sldMasterId id="2147483656" r:id="rId7"/>
    <p:sldMasterId id="2147483657" r:id="rId8"/>
    <p:sldMasterId id="2147483658" r:id="rId9"/>
  </p:sldMasterIdLst>
  <p:notesMasterIdLst>
    <p:notesMasterId r:id="rId10"/>
  </p:notesMasterIdLst>
  <p:sldIdLst>
    <p:sldId id="256" r:id="rId11"/>
    <p:sldId id="257" r:id="rId12"/>
    <p:sldId id="258" r:id="rId13"/>
    <p:sldId id="259" r:id="rId14"/>
    <p:sldId id="260" r:id="rId15"/>
    <p:sldId id="261" r:id="rId16"/>
    <p:sldId id="262" r:id="rId17"/>
    <p:sldId id="263" r:id="rId18"/>
    <p:sldId id="264" r:id="rId19"/>
    <p:sldId id="265" r:id="rId20"/>
    <p:sldId id="266" r:id="rId21"/>
    <p:sldId id="267" r:id="rId22"/>
    <p:sldId id="268" r:id="rId23"/>
    <p:sldId id="269" r:id="rId24"/>
    <p:sldId id="270" r:id="rId25"/>
    <p:sldId id="271" r:id="rId26"/>
    <p:sldId id="272" r:id="rId27"/>
    <p:sldId id="273" r:id="rId28"/>
    <p:sldId id="274" r:id="rId29"/>
    <p:sldId id="275" r:id="rId30"/>
    <p:sldId id="276" r:id="rId31"/>
    <p:sldId id="277" r:id="rId32"/>
    <p:sldId id="278" r:id="rId33"/>
    <p:sldId id="279" r:id="rId34"/>
    <p:sldId id="280" r:id="rId35"/>
    <p:sldId id="281" r:id="rId36"/>
    <p:sldId id="282" r:id="rId37"/>
    <p:sldId id="283" r:id="rId38"/>
  </p:sldIdLst>
  <p:sldSz cy="6858000" cx="9144000"/>
  <p:notesSz cx="6858000" cy="9144000"/>
  <p:embeddedFontLst>
    <p:embeddedFont>
      <p:font typeface="Play"/>
      <p:regular r:id="rId39"/>
      <p:bold r:id="rId40"/>
    </p:embeddedFont>
    <p:embeddedFont>
      <p:font typeface="NTR"/>
      <p:regular r:id="rId4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37">
          <p15:clr>
            <a:srgbClr val="000000"/>
          </p15:clr>
        </p15:guide>
        <p15:guide id="2" pos="2880">
          <p15:clr>
            <a:srgbClr val="000000"/>
          </p15:clr>
        </p15:guide>
        <p15:guide id="3" pos="317">
          <p15:clr>
            <a:srgbClr val="000000"/>
          </p15:clr>
        </p15:guide>
        <p15:guide id="4" orient="horz" pos="3997">
          <p15:clr>
            <a:srgbClr val="000000"/>
          </p15:clr>
        </p15:guide>
        <p15:guide id="5" pos="5443">
          <p15:clr>
            <a:srgbClr val="000000"/>
          </p15:clr>
        </p15:guide>
        <p15:guide id="6" orient="horz" pos="323">
          <p15:clr>
            <a:srgbClr val="000000"/>
          </p15:clr>
        </p15:guide>
        <p15:guide id="7" pos="476">
          <p15:clr>
            <a:srgbClr val="000000"/>
          </p15:clr>
        </p15:guide>
        <p15:guide id="8" orient="horz" pos="459">
          <p15:clr>
            <a:srgbClr val="000000"/>
          </p15:clr>
        </p15:guide>
        <p15:guide id="9" orient="horz" pos="3838">
          <p15:clr>
            <a:srgbClr val="000000"/>
          </p15:clr>
        </p15:guide>
        <p15:guide id="10" pos="5284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ACE0FCF3-A722-4491-926F-F55486F253B6}">
  <a:tblStyle styleId="{ACE0FCF3-A722-4491-926F-F55486F253B6}" styleName="Table_0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37" orient="horz"/>
        <p:guide pos="2880"/>
        <p:guide pos="317"/>
        <p:guide pos="3997" orient="horz"/>
        <p:guide pos="5443"/>
        <p:guide pos="323" orient="horz"/>
        <p:guide pos="476"/>
        <p:guide pos="459" orient="horz"/>
        <p:guide pos="3838" orient="horz"/>
        <p:guide pos="5284"/>
      </p:guideLst>
    </p:cSldViewPr>
  </p:slideViewPr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6.xml"/><Relationship Id="rId13" Type="http://schemas.openxmlformats.org/officeDocument/2006/relationships/slide" Target="slides/slide3.xml"/><Relationship Id="rId39" Type="http://schemas.openxmlformats.org/officeDocument/2006/relationships/font" Target="fonts/Play-regular.fntdata"/><Relationship Id="rId18" Type="http://schemas.openxmlformats.org/officeDocument/2006/relationships/slide" Target="slides/slide8.xml"/><Relationship Id="rId21" Type="http://schemas.openxmlformats.org/officeDocument/2006/relationships/slide" Target="slides/slide11.xml"/><Relationship Id="rId34" Type="http://schemas.openxmlformats.org/officeDocument/2006/relationships/slide" Target="slides/slide24.xml"/><Relationship Id="rId42" Type="http://schemas.openxmlformats.org/officeDocument/2006/relationships/customXml" Target="../customXml/item1.xml"/><Relationship Id="rId7" Type="http://schemas.openxmlformats.org/officeDocument/2006/relationships/slideMaster" Target="slideMasters/slideMaster3.xml"/><Relationship Id="rId20" Type="http://schemas.openxmlformats.org/officeDocument/2006/relationships/slide" Target="slides/slide10.xml"/><Relationship Id="rId41" Type="http://schemas.openxmlformats.org/officeDocument/2006/relationships/font" Target="fonts/NTR-regular.fntdata"/><Relationship Id="rId2" Type="http://schemas.openxmlformats.org/officeDocument/2006/relationships/viewProps" Target="viewProps.xml"/><Relationship Id="rId29" Type="http://schemas.openxmlformats.org/officeDocument/2006/relationships/slide" Target="slides/slide19.xml"/><Relationship Id="rId16" Type="http://schemas.openxmlformats.org/officeDocument/2006/relationships/slide" Target="slides/slide6.xml"/><Relationship Id="rId40" Type="http://schemas.openxmlformats.org/officeDocument/2006/relationships/font" Target="fonts/Play-bold.fntdata"/><Relationship Id="rId24" Type="http://schemas.openxmlformats.org/officeDocument/2006/relationships/slide" Target="slides/slide14.xml"/><Relationship Id="rId1" Type="http://schemas.openxmlformats.org/officeDocument/2006/relationships/theme" Target="theme/theme2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1.xml"/><Relationship Id="rId32" Type="http://schemas.openxmlformats.org/officeDocument/2006/relationships/slide" Target="slides/slide22.xml"/><Relationship Id="rId37" Type="http://schemas.openxmlformats.org/officeDocument/2006/relationships/slide" Target="slides/slide27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5.xml"/><Relationship Id="rId36" Type="http://schemas.openxmlformats.org/officeDocument/2006/relationships/slide" Target="slides/slide26.xml"/><Relationship Id="rId31" Type="http://schemas.openxmlformats.org/officeDocument/2006/relationships/slide" Target="slides/slide21.xml"/><Relationship Id="rId10" Type="http://schemas.openxmlformats.org/officeDocument/2006/relationships/notesMaster" Target="notesMasters/notesMaster1.xml"/><Relationship Id="rId19" Type="http://schemas.openxmlformats.org/officeDocument/2006/relationships/slide" Target="slides/slide9.xml"/><Relationship Id="rId44" Type="http://schemas.openxmlformats.org/officeDocument/2006/relationships/customXml" Target="../customXml/item3.xml"/><Relationship Id="rId22" Type="http://schemas.openxmlformats.org/officeDocument/2006/relationships/slide" Target="slides/slide12.xml"/><Relationship Id="rId4" Type="http://schemas.openxmlformats.org/officeDocument/2006/relationships/tableStyles" Target="tableStyles.xml"/><Relationship Id="rId9" Type="http://schemas.openxmlformats.org/officeDocument/2006/relationships/slideMaster" Target="slideMasters/slideMaster5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slide" Target="slides/slide25.xml"/><Relationship Id="rId14" Type="http://schemas.openxmlformats.org/officeDocument/2006/relationships/slide" Target="slides/slide4.xml"/><Relationship Id="rId43" Type="http://schemas.openxmlformats.org/officeDocument/2006/relationships/customXml" Target="../customXml/item2.xml"/><Relationship Id="rId8" Type="http://schemas.openxmlformats.org/officeDocument/2006/relationships/slideMaster" Target="slideMasters/slideMaster4.xml"/><Relationship Id="rId3" Type="http://schemas.openxmlformats.org/officeDocument/2006/relationships/presProps" Target="presProps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38" Type="http://schemas.openxmlformats.org/officeDocument/2006/relationships/slide" Target="slides/slide28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" name="Google Shape;4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" name="Google Shape;54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" name="Google Shape;58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" name="Google Shape;68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" name="Google Shape;114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5" name="Google Shape;125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" name="Google Shape;146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4" name="Google Shape;164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" name="Google Shape;173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2" name="Google Shape;182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1" name="Google Shape;191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0" name="Google Shape;200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9" name="Google Shape;209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8" name="Google Shape;218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7" name="Google Shape;227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6" name="Google Shape;236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4" name="Google Shape;244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5" name="Google Shape;265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5" name="Google Shape;275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5" name="Google Shape;295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2" name="Google Shape;302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0" name="Google Shape;310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9" name="Google Shape;319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7" name="Google Shape;327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5" name="Google Shape;335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4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6" name="Google Shape;346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lanit Title Slide">
  <p:cSld name="Planit Title Slide">
    <p:spTree>
      <p:nvGrpSpPr>
        <p:cNvPr id="8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>
            <p:ph type="title"/>
          </p:nvPr>
        </p:nvSpPr>
        <p:spPr>
          <a:xfrm>
            <a:off x="539750" y="2359034"/>
            <a:ext cx="8064500" cy="655294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6600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" name="Google Shape;10;p2"/>
          <p:cNvSpPr/>
          <p:nvPr>
            <p:ph idx="1" type="body"/>
          </p:nvPr>
        </p:nvSpPr>
        <p:spPr>
          <a:xfrm>
            <a:off x="1654969" y="3199950"/>
            <a:ext cx="5834062" cy="543989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indent="-228600" lvl="0" marL="4572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defRPr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 Slide">
  <p:cSld name="Blank Slid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ims Slide">
  <p:cSld name="Aims Slide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5"/>
          <p:cNvSpPr/>
          <p:nvPr>
            <p:ph type="title"/>
          </p:nvPr>
        </p:nvSpPr>
        <p:spPr>
          <a:xfrm>
            <a:off x="476249" y="549275"/>
            <a:ext cx="8181975" cy="1325563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4000"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5"/>
          <p:cNvSpPr/>
          <p:nvPr>
            <p:ph idx="1" type="body"/>
          </p:nvPr>
        </p:nvSpPr>
        <p:spPr>
          <a:xfrm>
            <a:off x="481012" y="2014537"/>
            <a:ext cx="8181975" cy="4351338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 sz="1800">
                <a:latin typeface="NTR"/>
                <a:ea typeface="NTR"/>
                <a:cs typeface="NTR"/>
                <a:sym typeface="NTR"/>
              </a:defRPr>
            </a:lvl1pPr>
            <a:lvl2pPr indent="-3302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indent="-3175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indent="-3175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indent="-3175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7"/>
          <p:cNvSpPr/>
          <p:nvPr>
            <p:ph type="title"/>
          </p:nvPr>
        </p:nvSpPr>
        <p:spPr>
          <a:xfrm>
            <a:off x="457198" y="485773"/>
            <a:ext cx="8220075" cy="1595581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4000"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7"/>
          <p:cNvSpPr/>
          <p:nvPr>
            <p:ph idx="1" type="body"/>
          </p:nvPr>
        </p:nvSpPr>
        <p:spPr>
          <a:xfrm>
            <a:off x="457197" y="2153354"/>
            <a:ext cx="8220075" cy="4242683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 sz="1800">
                <a:latin typeface="NTR"/>
                <a:ea typeface="NTR"/>
                <a:cs typeface="NTR"/>
                <a:sym typeface="NTR"/>
              </a:defRPr>
            </a:lvl1pPr>
            <a:lvl2pPr indent="-3302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indent="-3175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indent="-3175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indent="-3175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9"/>
          <p:cNvSpPr/>
          <p:nvPr>
            <p:ph type="ctrTitle"/>
          </p:nvPr>
        </p:nvSpPr>
        <p:spPr>
          <a:xfrm>
            <a:off x="466725" y="1122363"/>
            <a:ext cx="8201025" cy="2387600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9"/>
          <p:cNvSpPr/>
          <p:nvPr>
            <p:ph idx="1" type="subTitle"/>
          </p:nvPr>
        </p:nvSpPr>
        <p:spPr>
          <a:xfrm>
            <a:off x="466725" y="3602038"/>
            <a:ext cx="8201025" cy="1655762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2400"/>
              <a:buNone/>
              <a:defRPr sz="2400">
                <a:latin typeface="NTR"/>
                <a:ea typeface="NTR"/>
                <a:cs typeface="NTR"/>
                <a:sym typeface="NTR"/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d Slide">
  <p:cSld name="End Slide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4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theme" Target="../theme/theme2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image" Target="../media/image4.jpg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6.xml"/></Relationships>
</file>

<file path=ppt/slideMasters/_rels/slideMaster3.xml.rels><?xml version="1.0" encoding="UTF-8" standalone="yes"?><Relationships xmlns="http://schemas.openxmlformats.org/package/2006/relationships"><Relationship Id="rId1" Type="http://schemas.openxmlformats.org/officeDocument/2006/relationships/image" Target="../media/image4.jpg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4.xml"/><Relationship Id="rId4" Type="http://schemas.openxmlformats.org/officeDocument/2006/relationships/theme" Target="../theme/theme5.xml"/></Relationships>
</file>

<file path=ppt/slideMasters/_rels/slideMaster4.xml.rels><?xml version="1.0" encoding="UTF-8" standalone="yes"?><Relationships xmlns="http://schemas.openxmlformats.org/package/2006/relationships"><Relationship Id="rId1" Type="http://schemas.openxmlformats.org/officeDocument/2006/relationships/image" Target="../media/image4.jpg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5.xml"/><Relationship Id="rId4" Type="http://schemas.openxmlformats.org/officeDocument/2006/relationships/theme" Target="../theme/theme4.xml"/></Relationships>
</file>

<file path=ppt/slideMasters/_rels/slideMaster5.xml.rels><?xml version="1.0" encoding="UTF-8" standalone="yes"?><Relationships xmlns="http://schemas.openxmlformats.org/package/2006/relationships"><Relationship Id="rId1" Type="http://schemas.openxmlformats.org/officeDocument/2006/relationships/image" Target="../media/image4.jpg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6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/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"/>
          <p:cNvSpPr/>
          <p:nvPr>
            <p:ph idx="1" type="body"/>
          </p:nvPr>
        </p:nvSpPr>
        <p:spPr>
          <a:xfrm>
            <a:off x="490537" y="1957387"/>
            <a:ext cx="8162925" cy="4387850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oogle Shape;13;p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8453437" y="6700837"/>
            <a:ext cx="584200" cy="84137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14;p4"/>
          <p:cNvSpPr/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5" name="Google Shape;15;p4"/>
          <p:cNvSpPr/>
          <p:nvPr>
            <p:ph idx="1" type="body"/>
          </p:nvPr>
        </p:nvSpPr>
        <p:spPr>
          <a:xfrm>
            <a:off x="490537" y="1957387"/>
            <a:ext cx="8162925" cy="4387850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0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6"/>
          <p:cNvSpPr/>
          <p:nvPr/>
        </p:nvSpPr>
        <p:spPr>
          <a:xfrm>
            <a:off x="457200" y="438150"/>
            <a:ext cx="8220075" cy="5957887"/>
          </a:xfrm>
          <a:prstGeom prst="roundRect">
            <a:avLst>
              <a:gd fmla="val 572" name="adj"/>
            </a:avLst>
          </a:prstGeom>
          <a:solidFill>
            <a:schemeClr val="lt1"/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NTR"/>
              <a:buNone/>
            </a:pPr>
            <a:r>
              <a:rPr b="0" i="0" lang="en-US" sz="1300" u="none">
                <a:solidFill>
                  <a:srgbClr val="FFFFFF"/>
                </a:solidFill>
                <a:latin typeface="NTR"/>
                <a:ea typeface="NTR"/>
                <a:cs typeface="NTR"/>
                <a:sym typeface="NTR"/>
              </a:rPr>
              <a:t> </a:t>
            </a:r>
            <a:endParaRPr/>
          </a:p>
        </p:txBody>
      </p:sp>
      <p:pic>
        <p:nvPicPr>
          <p:cNvPr id="21" name="Google Shape;21;p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8486775" y="6700837"/>
            <a:ext cx="585787" cy="85725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Google Shape;22;p6"/>
          <p:cNvSpPr/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3" name="Google Shape;23;p6"/>
          <p:cNvSpPr/>
          <p:nvPr>
            <p:ph idx="1" type="body"/>
          </p:nvPr>
        </p:nvSpPr>
        <p:spPr>
          <a:xfrm>
            <a:off x="490537" y="1957387"/>
            <a:ext cx="8162925" cy="4387850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1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8"/>
          <p:cNvSpPr/>
          <p:nvPr/>
        </p:nvSpPr>
        <p:spPr>
          <a:xfrm>
            <a:off x="457200" y="438150"/>
            <a:ext cx="8220075" cy="5957887"/>
          </a:xfrm>
          <a:prstGeom prst="roundRect">
            <a:avLst>
              <a:gd fmla="val 572" name="adj"/>
            </a:avLst>
          </a:prstGeom>
          <a:solidFill>
            <a:schemeClr val="lt1">
              <a:alpha val="89803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NTR"/>
              <a:buNone/>
            </a:pPr>
            <a:r>
              <a:rPr b="0" i="0" lang="en-US" sz="1300" u="none">
                <a:solidFill>
                  <a:srgbClr val="FFFFFF"/>
                </a:solidFill>
                <a:latin typeface="NTR"/>
                <a:ea typeface="NTR"/>
                <a:cs typeface="NTR"/>
                <a:sym typeface="NTR"/>
              </a:rPr>
              <a:t> </a:t>
            </a:r>
            <a:endParaRPr/>
          </a:p>
        </p:txBody>
      </p:sp>
      <p:pic>
        <p:nvPicPr>
          <p:cNvPr id="29" name="Google Shape;29;p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8486775" y="6700837"/>
            <a:ext cx="585787" cy="85725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Google Shape;30;p8"/>
          <p:cNvSpPr/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1" name="Google Shape;31;p8"/>
          <p:cNvSpPr/>
          <p:nvPr>
            <p:ph idx="1" type="body"/>
          </p:nvPr>
        </p:nvSpPr>
        <p:spPr>
          <a:xfrm>
            <a:off x="490537" y="1957387"/>
            <a:ext cx="8162925" cy="4387850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2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Google Shape;36;p1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8453437" y="6700837"/>
            <a:ext cx="584200" cy="84137"/>
          </a:xfrm>
          <a:prstGeom prst="rect">
            <a:avLst/>
          </a:prstGeom>
          <a:noFill/>
          <a:ln>
            <a:noFill/>
          </a:ln>
        </p:spPr>
      </p:pic>
      <p:sp>
        <p:nvSpPr>
          <p:cNvPr id="37" name="Google Shape;37;p10"/>
          <p:cNvSpPr/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8" name="Google Shape;38;p10"/>
          <p:cNvSpPr/>
          <p:nvPr>
            <p:ph idx="1" type="body"/>
          </p:nvPr>
        </p:nvSpPr>
        <p:spPr>
          <a:xfrm>
            <a:off x="490537" y="1957387"/>
            <a:ext cx="8162925" cy="4387850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3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jpg"/><Relationship Id="rId4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6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9.jpg"/><Relationship Id="rId4" Type="http://schemas.openxmlformats.org/officeDocument/2006/relationships/image" Target="../media/image12.png"/><Relationship Id="rId5" Type="http://schemas.openxmlformats.org/officeDocument/2006/relationships/image" Target="../media/image7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png"/><Relationship Id="rId4" Type="http://schemas.openxmlformats.org/officeDocument/2006/relationships/image" Target="../media/image11.png"/><Relationship Id="rId5" Type="http://schemas.openxmlformats.org/officeDocument/2006/relationships/image" Target="../media/image13.png"/><Relationship Id="rId6" Type="http://schemas.openxmlformats.org/officeDocument/2006/relationships/image" Target="../media/image10.png"/><Relationship Id="rId7" Type="http://schemas.openxmlformats.org/officeDocument/2006/relationships/image" Target="../media/image16.png"/><Relationship Id="rId8" Type="http://schemas.openxmlformats.org/officeDocument/2006/relationships/image" Target="../media/image14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5.jpg"/><Relationship Id="rId4" Type="http://schemas.openxmlformats.org/officeDocument/2006/relationships/image" Target="../media/image1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9.jpg"/><Relationship Id="rId4" Type="http://schemas.openxmlformats.org/officeDocument/2006/relationships/image" Target="../media/image14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4.jpg"/><Relationship Id="rId4" Type="http://schemas.openxmlformats.org/officeDocument/2006/relationships/image" Target="../media/image14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9.jpg"/><Relationship Id="rId4" Type="http://schemas.openxmlformats.org/officeDocument/2006/relationships/image" Target="../media/image14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0.jpg"/><Relationship Id="rId4" Type="http://schemas.openxmlformats.org/officeDocument/2006/relationships/image" Target="../media/image14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0.jpg"/><Relationship Id="rId4" Type="http://schemas.openxmlformats.org/officeDocument/2006/relationships/image" Target="../media/image14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8.jpg"/><Relationship Id="rId4" Type="http://schemas.openxmlformats.org/officeDocument/2006/relationships/image" Target="../media/image14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7.jpg"/><Relationship Id="rId4" Type="http://schemas.openxmlformats.org/officeDocument/2006/relationships/image" Target="../media/image14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33.jpg"/><Relationship Id="rId4" Type="http://schemas.openxmlformats.org/officeDocument/2006/relationships/image" Target="../media/image14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32.jpg"/><Relationship Id="rId4" Type="http://schemas.openxmlformats.org/officeDocument/2006/relationships/image" Target="../media/image14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37.jpg"/><Relationship Id="rId4" Type="http://schemas.openxmlformats.org/officeDocument/2006/relationships/image" Target="../media/image14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31.jpg"/><Relationship Id="rId4" Type="http://schemas.openxmlformats.org/officeDocument/2006/relationships/image" Target="../media/image14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6.png"/><Relationship Id="rId4" Type="http://schemas.openxmlformats.org/officeDocument/2006/relationships/image" Target="../media/image3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5.png"/><Relationship Id="rId4" Type="http://schemas.openxmlformats.org/officeDocument/2006/relationships/image" Target="../media/image23.png"/><Relationship Id="rId5" Type="http://schemas.openxmlformats.org/officeDocument/2006/relationships/image" Target="../media/image3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3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34.png"/><Relationship Id="rId4" Type="http://schemas.openxmlformats.org/officeDocument/2006/relationships/image" Target="../media/image22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7.jpg"/><Relationship Id="rId4" Type="http://schemas.openxmlformats.org/officeDocument/2006/relationships/image" Target="../media/image22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34.png"/><Relationship Id="rId4" Type="http://schemas.openxmlformats.org/officeDocument/2006/relationships/image" Target="../media/image7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8.jpg"/><Relationship Id="rId4" Type="http://schemas.openxmlformats.org/officeDocument/2006/relationships/image" Target="../media/image7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35.jpg"/><Relationship Id="rId4" Type="http://schemas.openxmlformats.org/officeDocument/2006/relationships/image" Target="../media/image7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1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36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Google Shape;44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-17462"/>
            <a:ext cx="9144000" cy="6880225"/>
          </a:xfrm>
          <a:prstGeom prst="rect">
            <a:avLst/>
          </a:prstGeom>
          <a:noFill/>
          <a:ln>
            <a:noFill/>
          </a:ln>
        </p:spPr>
      </p:pic>
      <p:sp>
        <p:nvSpPr>
          <p:cNvPr id="45" name="Google Shape;45;p12"/>
          <p:cNvSpPr txBox="1"/>
          <p:nvPr/>
        </p:nvSpPr>
        <p:spPr>
          <a:xfrm>
            <a:off x="2071687" y="6383337"/>
            <a:ext cx="4992687" cy="3698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"/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Year One</a:t>
            </a:r>
            <a:endParaRPr/>
          </a:p>
        </p:txBody>
      </p:sp>
      <p:sp>
        <p:nvSpPr>
          <p:cNvPr id="46" name="Google Shape;46;p12"/>
          <p:cNvSpPr txBox="1"/>
          <p:nvPr/>
        </p:nvSpPr>
        <p:spPr>
          <a:xfrm>
            <a:off x="0" y="6251575"/>
            <a:ext cx="9144000" cy="611187"/>
          </a:xfrm>
          <a:prstGeom prst="rect">
            <a:avLst/>
          </a:prstGeom>
          <a:solidFill>
            <a:srgbClr val="E7236B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cxnSp>
        <p:nvCxnSpPr>
          <p:cNvPr id="47" name="Google Shape;47;p12"/>
          <p:cNvCxnSpPr/>
          <p:nvPr/>
        </p:nvCxnSpPr>
        <p:spPr>
          <a:xfrm>
            <a:off x="0" y="6251575"/>
            <a:ext cx="9261475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miter lim="800000"/>
            <a:headEnd len="med" w="med" type="none"/>
            <a:tailEnd len="med" w="med" type="none"/>
          </a:ln>
        </p:spPr>
      </p:cxnSp>
      <p:sp>
        <p:nvSpPr>
          <p:cNvPr id="48" name="Google Shape;48;p12"/>
          <p:cNvSpPr txBox="1"/>
          <p:nvPr/>
        </p:nvSpPr>
        <p:spPr>
          <a:xfrm>
            <a:off x="2640012" y="6464300"/>
            <a:ext cx="3856037" cy="207962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Font typeface="Play"/>
              <a:buNone/>
            </a:pPr>
            <a:r>
              <a:rPr b="1" i="0" lang="en-US" sz="800" u="non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Geography </a:t>
            </a:r>
            <a:r>
              <a:rPr b="0" i="0" lang="en-US" sz="800" u="non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| Year 2 | Beside the Seaside | Features of the Seaside | Lesson 2</a:t>
            </a:r>
            <a:endParaRPr/>
          </a:p>
        </p:txBody>
      </p:sp>
      <p:sp>
        <p:nvSpPr>
          <p:cNvPr id="49" name="Google Shape;49;p12"/>
          <p:cNvSpPr/>
          <p:nvPr>
            <p:ph idx="1" type="body"/>
          </p:nvPr>
        </p:nvSpPr>
        <p:spPr>
          <a:xfrm>
            <a:off x="1655762" y="3200400"/>
            <a:ext cx="5832475" cy="54292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b="0" i="0" lang="en-US" sz="2800" u="non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Beside the Seaside</a:t>
            </a:r>
            <a:endParaRPr/>
          </a:p>
        </p:txBody>
      </p:sp>
      <p:sp>
        <p:nvSpPr>
          <p:cNvPr id="50" name="Google Shape;50;p12"/>
          <p:cNvSpPr/>
          <p:nvPr>
            <p:ph type="title"/>
          </p:nvPr>
        </p:nvSpPr>
        <p:spPr>
          <a:xfrm>
            <a:off x="539750" y="2359025"/>
            <a:ext cx="8064500" cy="655637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600"/>
              <a:buFont typeface="Play"/>
              <a:buNone/>
            </a:pPr>
            <a:r>
              <a:rPr b="1" i="0" lang="en-US" sz="6600" u="non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Geography</a:t>
            </a:r>
            <a:endParaRPr/>
          </a:p>
        </p:txBody>
      </p:sp>
      <p:pic>
        <p:nvPicPr>
          <p:cNvPr id="51" name="Google Shape;51;p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765550" y="982662"/>
            <a:ext cx="1612900" cy="10715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/>
          <p:nvPr/>
        </p:nvSpPr>
        <p:spPr>
          <a:xfrm>
            <a:off x="503237" y="2930525"/>
            <a:ext cx="8137525" cy="3414712"/>
          </a:xfrm>
          <a:prstGeom prst="roundRect">
            <a:avLst>
              <a:gd fmla="val 1384" name="adj"/>
            </a:avLst>
          </a:prstGeom>
          <a:solidFill>
            <a:srgbClr val="FFF9E7"/>
          </a:solidFill>
          <a:ln cap="rnd" cmpd="sng" w="25400">
            <a:solidFill>
              <a:srgbClr val="FEFBDA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NTR"/>
              <a:buNone/>
            </a:pPr>
            <a:r>
              <a:rPr b="0" i="0" lang="en-US" sz="1300" u="none">
                <a:solidFill>
                  <a:srgbClr val="FFFFFF"/>
                </a:solidFill>
                <a:latin typeface="NTR"/>
                <a:ea typeface="NTR"/>
                <a:cs typeface="NTR"/>
                <a:sym typeface="NTR"/>
              </a:rPr>
              <a:t> </a:t>
            </a:r>
            <a:endParaRPr/>
          </a:p>
        </p:txBody>
      </p:sp>
      <p:sp>
        <p:nvSpPr>
          <p:cNvPr id="61" name="Google Shape;61;p14"/>
          <p:cNvSpPr/>
          <p:nvPr/>
        </p:nvSpPr>
        <p:spPr>
          <a:xfrm>
            <a:off x="503237" y="512762"/>
            <a:ext cx="8137525" cy="2192337"/>
          </a:xfrm>
          <a:prstGeom prst="roundRect">
            <a:avLst>
              <a:gd fmla="val 1384" name="adj"/>
            </a:avLst>
          </a:prstGeom>
          <a:solidFill>
            <a:srgbClr val="FFF9E7"/>
          </a:solidFill>
          <a:ln cap="rnd" cmpd="sng" w="25400">
            <a:solidFill>
              <a:srgbClr val="FEFBDA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NTR"/>
              <a:buNone/>
            </a:pPr>
            <a:r>
              <a:rPr b="0" i="0" lang="en-US" sz="1300" u="none">
                <a:solidFill>
                  <a:srgbClr val="FFFFFF"/>
                </a:solidFill>
                <a:latin typeface="NTR"/>
                <a:ea typeface="NTR"/>
                <a:cs typeface="NTR"/>
                <a:sym typeface="NTR"/>
              </a:rPr>
              <a:t> </a:t>
            </a:r>
            <a:endParaRPr/>
          </a:p>
        </p:txBody>
      </p:sp>
      <p:sp>
        <p:nvSpPr>
          <p:cNvPr id="62" name="Google Shape;62;p14"/>
          <p:cNvSpPr txBox="1"/>
          <p:nvPr/>
        </p:nvSpPr>
        <p:spPr>
          <a:xfrm>
            <a:off x="628650" y="3071812"/>
            <a:ext cx="7886700" cy="53975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Success Criteria</a:t>
            </a:r>
            <a:endParaRPr/>
          </a:p>
        </p:txBody>
      </p:sp>
      <p:sp>
        <p:nvSpPr>
          <p:cNvPr id="63" name="Google Shape;63;p14"/>
          <p:cNvSpPr txBox="1"/>
          <p:nvPr/>
        </p:nvSpPr>
        <p:spPr>
          <a:xfrm>
            <a:off x="628650" y="735012"/>
            <a:ext cx="7886700" cy="53975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Aim</a:t>
            </a:r>
            <a:endParaRPr/>
          </a:p>
        </p:txBody>
      </p:sp>
      <p:sp>
        <p:nvSpPr>
          <p:cNvPr id="64" name="Google Shape;64;p14"/>
          <p:cNvSpPr/>
          <p:nvPr>
            <p:ph idx="1" type="body"/>
          </p:nvPr>
        </p:nvSpPr>
        <p:spPr>
          <a:xfrm>
            <a:off x="628650" y="1127125"/>
            <a:ext cx="7886700" cy="14097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/>
          <a:p>
            <a:pPr indent="-228600" lvl="0" marL="2286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b="0" i="0" lang="en-US" sz="18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rPr>
              <a:t>I can use key words to describe seaside locations.</a:t>
            </a:r>
            <a:endParaRPr/>
          </a:p>
          <a:p>
            <a:pPr indent="-2286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b="0" i="0" lang="en-US" sz="18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rPr>
              <a:t>I can observe aerial photographs of seaside locations. </a:t>
            </a:r>
            <a:endParaRPr/>
          </a:p>
        </p:txBody>
      </p:sp>
      <p:sp>
        <p:nvSpPr>
          <p:cNvPr id="65" name="Google Shape;65;p14"/>
          <p:cNvSpPr txBox="1"/>
          <p:nvPr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</p:spPr>
        <p:txBody>
          <a:bodyPr anchorCtr="0" anchor="t" bIns="180000" lIns="180000" spcFirstLastPara="1" rIns="252000" wrap="square" tIns="252000">
            <a:noAutofit/>
          </a:bodyPr>
          <a:lstStyle/>
          <a:p>
            <a:pPr indent="-285750" lvl="0" marL="28575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b="0" i="0" lang="en-US" sz="1800" u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rPr>
              <a:t>I can use key words to talk about the key features of the seaside. </a:t>
            </a:r>
            <a:endParaRPr/>
          </a:p>
          <a:p>
            <a:pPr indent="-285750" lvl="0" marL="28575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b="0" i="0" lang="en-US" sz="1800" u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rPr>
              <a:t>I can begin to say which features are ‘human’ and which are ‘physical’. </a:t>
            </a:r>
            <a:endParaRPr/>
          </a:p>
          <a:p>
            <a:pPr indent="-285750" lvl="0" marL="28575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b="0" i="0" lang="en-US" sz="1800" u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rPr>
              <a:t>I can spot key features of seaside locations using aerial photographs. </a:t>
            </a:r>
            <a:endParaRPr/>
          </a:p>
          <a:p>
            <a:pPr indent="-285750" lvl="0" marL="28575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b="0" i="0" lang="en-US" sz="1800" u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rPr>
              <a:t>I can use my senses to say describing words about what I can see in aerial photographs.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5"/>
          <p:cNvSpPr/>
          <p:nvPr>
            <p:ph type="title"/>
          </p:nvPr>
        </p:nvSpPr>
        <p:spPr>
          <a:xfrm>
            <a:off x="457200" y="263525"/>
            <a:ext cx="8220075" cy="1595437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r>
              <a:rPr b="1" i="0" lang="en-US" sz="40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Key Words</a:t>
            </a:r>
            <a:endParaRPr/>
          </a:p>
        </p:txBody>
      </p:sp>
      <p:pic>
        <p:nvPicPr>
          <p:cNvPr id="71" name="Google Shape;71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p15"/>
          <p:cNvSpPr/>
          <p:nvPr/>
        </p:nvSpPr>
        <p:spPr>
          <a:xfrm>
            <a:off x="760412" y="1511300"/>
            <a:ext cx="1754187" cy="817562"/>
          </a:xfrm>
          <a:prstGeom prst="roundRect">
            <a:avLst>
              <a:gd fmla="val 16667" name="adj"/>
            </a:avLst>
          </a:prstGeom>
          <a:solidFill>
            <a:srgbClr val="7DB1DF"/>
          </a:solidFill>
          <a:ln cap="flat" cmpd="sng" w="12700">
            <a:solidFill>
              <a:srgbClr val="7DB1D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73" name="Google Shape;73;p15"/>
          <p:cNvSpPr/>
          <p:nvPr/>
        </p:nvSpPr>
        <p:spPr>
          <a:xfrm>
            <a:off x="2703512" y="1511300"/>
            <a:ext cx="1754187" cy="817562"/>
          </a:xfrm>
          <a:prstGeom prst="roundRect">
            <a:avLst>
              <a:gd fmla="val 16667" name="adj"/>
            </a:avLst>
          </a:prstGeom>
          <a:solidFill>
            <a:srgbClr val="F05441"/>
          </a:solidFill>
          <a:ln cap="flat" cmpd="sng" w="12700">
            <a:solidFill>
              <a:srgbClr val="F0544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74" name="Google Shape;74;p15"/>
          <p:cNvSpPr/>
          <p:nvPr/>
        </p:nvSpPr>
        <p:spPr>
          <a:xfrm>
            <a:off x="4675187" y="1511300"/>
            <a:ext cx="1754187" cy="817562"/>
          </a:xfrm>
          <a:prstGeom prst="roundRect">
            <a:avLst>
              <a:gd fmla="val 16667" name="adj"/>
            </a:avLst>
          </a:prstGeom>
          <a:solidFill>
            <a:srgbClr val="7DB1DF"/>
          </a:solidFill>
          <a:ln cap="flat" cmpd="sng" w="12700">
            <a:solidFill>
              <a:srgbClr val="7DB1D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75" name="Google Shape;75;p15"/>
          <p:cNvSpPr/>
          <p:nvPr/>
        </p:nvSpPr>
        <p:spPr>
          <a:xfrm>
            <a:off x="6646862" y="1511300"/>
            <a:ext cx="1754187" cy="817562"/>
          </a:xfrm>
          <a:prstGeom prst="roundRect">
            <a:avLst>
              <a:gd fmla="val 16667" name="adj"/>
            </a:avLst>
          </a:prstGeom>
          <a:solidFill>
            <a:srgbClr val="F05441"/>
          </a:solidFill>
          <a:ln cap="flat" cmpd="sng" w="12700">
            <a:solidFill>
              <a:srgbClr val="F0544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76" name="Google Shape;76;p15"/>
          <p:cNvSpPr/>
          <p:nvPr/>
        </p:nvSpPr>
        <p:spPr>
          <a:xfrm>
            <a:off x="760412" y="2449512"/>
            <a:ext cx="1754187" cy="817562"/>
          </a:xfrm>
          <a:prstGeom prst="roundRect">
            <a:avLst>
              <a:gd fmla="val 16667" name="adj"/>
            </a:avLst>
          </a:prstGeom>
          <a:solidFill>
            <a:srgbClr val="F05441"/>
          </a:solidFill>
          <a:ln cap="flat" cmpd="sng" w="12700">
            <a:solidFill>
              <a:srgbClr val="F0544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77" name="Google Shape;77;p15"/>
          <p:cNvSpPr/>
          <p:nvPr/>
        </p:nvSpPr>
        <p:spPr>
          <a:xfrm>
            <a:off x="2703512" y="2449512"/>
            <a:ext cx="1754187" cy="817562"/>
          </a:xfrm>
          <a:prstGeom prst="roundRect">
            <a:avLst>
              <a:gd fmla="val 16667" name="adj"/>
            </a:avLst>
          </a:prstGeom>
          <a:solidFill>
            <a:srgbClr val="7DB1DF"/>
          </a:solidFill>
          <a:ln cap="flat" cmpd="sng" w="12700">
            <a:solidFill>
              <a:srgbClr val="7DB1D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78" name="Google Shape;78;p15"/>
          <p:cNvSpPr/>
          <p:nvPr/>
        </p:nvSpPr>
        <p:spPr>
          <a:xfrm>
            <a:off x="4675187" y="2449512"/>
            <a:ext cx="1754187" cy="817562"/>
          </a:xfrm>
          <a:prstGeom prst="roundRect">
            <a:avLst>
              <a:gd fmla="val 16667" name="adj"/>
            </a:avLst>
          </a:prstGeom>
          <a:solidFill>
            <a:srgbClr val="F05441"/>
          </a:solidFill>
          <a:ln cap="flat" cmpd="sng" w="12700">
            <a:solidFill>
              <a:srgbClr val="F0544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79" name="Google Shape;79;p15"/>
          <p:cNvSpPr/>
          <p:nvPr/>
        </p:nvSpPr>
        <p:spPr>
          <a:xfrm>
            <a:off x="6646862" y="2449512"/>
            <a:ext cx="1754187" cy="817562"/>
          </a:xfrm>
          <a:prstGeom prst="roundRect">
            <a:avLst>
              <a:gd fmla="val 16667" name="adj"/>
            </a:avLst>
          </a:prstGeom>
          <a:solidFill>
            <a:srgbClr val="7DB1DF"/>
          </a:solidFill>
          <a:ln cap="flat" cmpd="sng" w="12700">
            <a:solidFill>
              <a:srgbClr val="7DB1D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80" name="Google Shape;80;p15"/>
          <p:cNvSpPr txBox="1"/>
          <p:nvPr/>
        </p:nvSpPr>
        <p:spPr>
          <a:xfrm>
            <a:off x="1216025" y="1663700"/>
            <a:ext cx="842962" cy="2714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chemeClr val="lt1"/>
                </a:solidFill>
                <a:latin typeface="NTR"/>
                <a:ea typeface="NTR"/>
                <a:cs typeface="NTR"/>
                <a:sym typeface="NTR"/>
              </a:rPr>
              <a:t>seaside</a:t>
            </a:r>
            <a:endParaRPr/>
          </a:p>
        </p:txBody>
      </p:sp>
      <p:sp>
        <p:nvSpPr>
          <p:cNvPr id="81" name="Google Shape;81;p15"/>
          <p:cNvSpPr txBox="1"/>
          <p:nvPr/>
        </p:nvSpPr>
        <p:spPr>
          <a:xfrm>
            <a:off x="3067050" y="1663700"/>
            <a:ext cx="987425" cy="2714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chemeClr val="lt1"/>
                </a:solidFill>
                <a:latin typeface="NTR"/>
                <a:ea typeface="NTR"/>
                <a:cs typeface="NTR"/>
                <a:sym typeface="NTR"/>
              </a:rPr>
              <a:t>coastline</a:t>
            </a:r>
            <a:endParaRPr/>
          </a:p>
        </p:txBody>
      </p:sp>
      <p:sp>
        <p:nvSpPr>
          <p:cNvPr id="82" name="Google Shape;82;p15"/>
          <p:cNvSpPr txBox="1"/>
          <p:nvPr/>
        </p:nvSpPr>
        <p:spPr>
          <a:xfrm>
            <a:off x="4759325" y="1665287"/>
            <a:ext cx="1585912" cy="2714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chemeClr val="lt1"/>
                </a:solidFill>
                <a:latin typeface="NTR"/>
                <a:ea typeface="NTR"/>
                <a:cs typeface="NTR"/>
                <a:sym typeface="NTR"/>
              </a:rPr>
              <a:t>beach</a:t>
            </a:r>
            <a:endParaRPr/>
          </a:p>
        </p:txBody>
      </p:sp>
      <p:sp>
        <p:nvSpPr>
          <p:cNvPr id="83" name="Google Shape;83;p15"/>
          <p:cNvSpPr txBox="1"/>
          <p:nvPr/>
        </p:nvSpPr>
        <p:spPr>
          <a:xfrm>
            <a:off x="7115175" y="1649412"/>
            <a:ext cx="817562" cy="2714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chemeClr val="lt1"/>
                </a:solidFill>
                <a:latin typeface="NTR"/>
                <a:ea typeface="NTR"/>
                <a:cs typeface="NTR"/>
                <a:sym typeface="NTR"/>
              </a:rPr>
              <a:t>human</a:t>
            </a:r>
            <a:endParaRPr/>
          </a:p>
        </p:txBody>
      </p:sp>
      <p:sp>
        <p:nvSpPr>
          <p:cNvPr id="84" name="Google Shape;84;p15"/>
          <p:cNvSpPr txBox="1"/>
          <p:nvPr/>
        </p:nvSpPr>
        <p:spPr>
          <a:xfrm>
            <a:off x="1157287" y="2601912"/>
            <a:ext cx="922337" cy="2714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chemeClr val="lt1"/>
                </a:solidFill>
                <a:latin typeface="NTR"/>
                <a:ea typeface="NTR"/>
                <a:cs typeface="NTR"/>
                <a:sym typeface="NTR"/>
              </a:rPr>
              <a:t>physical</a:t>
            </a:r>
            <a:endParaRPr/>
          </a:p>
        </p:txBody>
      </p:sp>
      <p:sp>
        <p:nvSpPr>
          <p:cNvPr id="85" name="Google Shape;85;p15"/>
          <p:cNvSpPr txBox="1"/>
          <p:nvPr/>
        </p:nvSpPr>
        <p:spPr>
          <a:xfrm>
            <a:off x="2987675" y="2614612"/>
            <a:ext cx="1185862" cy="2714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chemeClr val="lt1"/>
                </a:solidFill>
                <a:latin typeface="NTR"/>
                <a:ea typeface="NTR"/>
                <a:cs typeface="NTR"/>
                <a:sym typeface="NTR"/>
              </a:rPr>
              <a:t>aerial view</a:t>
            </a:r>
            <a:endParaRPr/>
          </a:p>
        </p:txBody>
      </p:sp>
      <p:sp>
        <p:nvSpPr>
          <p:cNvPr id="86" name="Google Shape;86;p15"/>
          <p:cNvSpPr txBox="1"/>
          <p:nvPr/>
        </p:nvSpPr>
        <p:spPr>
          <a:xfrm>
            <a:off x="5010150" y="2559050"/>
            <a:ext cx="1084262" cy="4349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chemeClr val="lt1"/>
                </a:solidFill>
                <a:latin typeface="NTR"/>
                <a:ea typeface="NTR"/>
                <a:cs typeface="NTR"/>
                <a:sym typeface="NTR"/>
              </a:rPr>
              <a:t>bird’s-eye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chemeClr val="lt1"/>
                </a:solidFill>
                <a:latin typeface="NTR"/>
                <a:ea typeface="NTR"/>
                <a:cs typeface="NTR"/>
                <a:sym typeface="NTR"/>
              </a:rPr>
              <a:t>view</a:t>
            </a:r>
            <a:endParaRPr/>
          </a:p>
        </p:txBody>
      </p:sp>
      <p:sp>
        <p:nvSpPr>
          <p:cNvPr id="87" name="Google Shape;87;p15"/>
          <p:cNvSpPr txBox="1"/>
          <p:nvPr/>
        </p:nvSpPr>
        <p:spPr>
          <a:xfrm>
            <a:off x="7083425" y="2595562"/>
            <a:ext cx="884237" cy="2714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chemeClr val="lt1"/>
                </a:solidFill>
                <a:latin typeface="NTR"/>
                <a:ea typeface="NTR"/>
                <a:cs typeface="NTR"/>
                <a:sym typeface="NTR"/>
              </a:rPr>
              <a:t>observe</a:t>
            </a:r>
            <a:endParaRPr/>
          </a:p>
        </p:txBody>
      </p:sp>
      <p:sp>
        <p:nvSpPr>
          <p:cNvPr id="88" name="Google Shape;88;p15"/>
          <p:cNvSpPr/>
          <p:nvPr/>
        </p:nvSpPr>
        <p:spPr>
          <a:xfrm>
            <a:off x="760412" y="3387725"/>
            <a:ext cx="1754187" cy="817562"/>
          </a:xfrm>
          <a:prstGeom prst="roundRect">
            <a:avLst>
              <a:gd fmla="val 16667" name="adj"/>
            </a:avLst>
          </a:prstGeom>
          <a:solidFill>
            <a:srgbClr val="7DB1DF"/>
          </a:solidFill>
          <a:ln cap="flat" cmpd="sng" w="12700">
            <a:solidFill>
              <a:srgbClr val="7DB1D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89" name="Google Shape;89;p15"/>
          <p:cNvSpPr/>
          <p:nvPr/>
        </p:nvSpPr>
        <p:spPr>
          <a:xfrm>
            <a:off x="2703512" y="3387725"/>
            <a:ext cx="1754187" cy="817562"/>
          </a:xfrm>
          <a:prstGeom prst="roundRect">
            <a:avLst>
              <a:gd fmla="val 16667" name="adj"/>
            </a:avLst>
          </a:prstGeom>
          <a:solidFill>
            <a:srgbClr val="F05441"/>
          </a:solidFill>
          <a:ln cap="flat" cmpd="sng" w="12700">
            <a:solidFill>
              <a:srgbClr val="F0544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90" name="Google Shape;90;p15"/>
          <p:cNvSpPr/>
          <p:nvPr/>
        </p:nvSpPr>
        <p:spPr>
          <a:xfrm>
            <a:off x="4675187" y="3387725"/>
            <a:ext cx="1754187" cy="817562"/>
          </a:xfrm>
          <a:prstGeom prst="roundRect">
            <a:avLst>
              <a:gd fmla="val 16667" name="adj"/>
            </a:avLst>
          </a:prstGeom>
          <a:solidFill>
            <a:srgbClr val="7DB1DF"/>
          </a:solidFill>
          <a:ln cap="flat" cmpd="sng" w="12700">
            <a:solidFill>
              <a:srgbClr val="7DB1D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91" name="Google Shape;91;p15"/>
          <p:cNvSpPr/>
          <p:nvPr/>
        </p:nvSpPr>
        <p:spPr>
          <a:xfrm>
            <a:off x="6646862" y="3387725"/>
            <a:ext cx="1754187" cy="817562"/>
          </a:xfrm>
          <a:prstGeom prst="roundRect">
            <a:avLst>
              <a:gd fmla="val 16667" name="adj"/>
            </a:avLst>
          </a:prstGeom>
          <a:solidFill>
            <a:srgbClr val="F05441"/>
          </a:solidFill>
          <a:ln cap="flat" cmpd="sng" w="12700">
            <a:solidFill>
              <a:srgbClr val="F0544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92" name="Google Shape;92;p15"/>
          <p:cNvSpPr txBox="1"/>
          <p:nvPr/>
        </p:nvSpPr>
        <p:spPr>
          <a:xfrm>
            <a:off x="1328737" y="3543300"/>
            <a:ext cx="617537" cy="2714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chemeClr val="lt1"/>
                </a:solidFill>
                <a:latin typeface="NTR"/>
                <a:ea typeface="NTR"/>
                <a:cs typeface="NTR"/>
                <a:sym typeface="NTR"/>
              </a:rPr>
              <a:t>sand</a:t>
            </a:r>
            <a:endParaRPr/>
          </a:p>
        </p:txBody>
      </p:sp>
      <p:sp>
        <p:nvSpPr>
          <p:cNvPr id="93" name="Google Shape;93;p15"/>
          <p:cNvSpPr txBox="1"/>
          <p:nvPr/>
        </p:nvSpPr>
        <p:spPr>
          <a:xfrm>
            <a:off x="3317875" y="3543300"/>
            <a:ext cx="485775" cy="2714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chemeClr val="lt1"/>
                </a:solidFill>
                <a:latin typeface="NTR"/>
                <a:ea typeface="NTR"/>
                <a:cs typeface="NTR"/>
                <a:sym typeface="NTR"/>
              </a:rPr>
              <a:t>sea</a:t>
            </a:r>
            <a:endParaRPr/>
          </a:p>
        </p:txBody>
      </p:sp>
      <p:sp>
        <p:nvSpPr>
          <p:cNvPr id="94" name="Google Shape;94;p15"/>
          <p:cNvSpPr txBox="1"/>
          <p:nvPr/>
        </p:nvSpPr>
        <p:spPr>
          <a:xfrm>
            <a:off x="4759325" y="3544887"/>
            <a:ext cx="1585912" cy="2714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chemeClr val="lt1"/>
                </a:solidFill>
                <a:latin typeface="NTR"/>
                <a:ea typeface="NTR"/>
                <a:cs typeface="NTR"/>
                <a:sym typeface="NTR"/>
              </a:rPr>
              <a:t>promenade</a:t>
            </a:r>
            <a:endParaRPr/>
          </a:p>
        </p:txBody>
      </p:sp>
      <p:sp>
        <p:nvSpPr>
          <p:cNvPr id="95" name="Google Shape;95;p15"/>
          <p:cNvSpPr txBox="1"/>
          <p:nvPr/>
        </p:nvSpPr>
        <p:spPr>
          <a:xfrm>
            <a:off x="7221537" y="3527425"/>
            <a:ext cx="604837" cy="2730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chemeClr val="lt1"/>
                </a:solidFill>
                <a:latin typeface="NTR"/>
                <a:ea typeface="NTR"/>
                <a:cs typeface="NTR"/>
                <a:sym typeface="NTR"/>
              </a:rPr>
              <a:t>cliffs</a:t>
            </a:r>
            <a:endParaRPr/>
          </a:p>
        </p:txBody>
      </p:sp>
      <p:sp>
        <p:nvSpPr>
          <p:cNvPr id="96" name="Google Shape;96;p15"/>
          <p:cNvSpPr/>
          <p:nvPr/>
        </p:nvSpPr>
        <p:spPr>
          <a:xfrm>
            <a:off x="760412" y="4332287"/>
            <a:ext cx="1754187" cy="815975"/>
          </a:xfrm>
          <a:prstGeom prst="roundRect">
            <a:avLst>
              <a:gd fmla="val 16667" name="adj"/>
            </a:avLst>
          </a:prstGeom>
          <a:solidFill>
            <a:srgbClr val="F05441"/>
          </a:solidFill>
          <a:ln cap="flat" cmpd="sng" w="12700">
            <a:solidFill>
              <a:srgbClr val="F0544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97" name="Google Shape;97;p15"/>
          <p:cNvSpPr/>
          <p:nvPr/>
        </p:nvSpPr>
        <p:spPr>
          <a:xfrm>
            <a:off x="2703512" y="4332287"/>
            <a:ext cx="1754187" cy="815975"/>
          </a:xfrm>
          <a:prstGeom prst="roundRect">
            <a:avLst>
              <a:gd fmla="val 16667" name="adj"/>
            </a:avLst>
          </a:prstGeom>
          <a:solidFill>
            <a:srgbClr val="7DB1DF"/>
          </a:solidFill>
          <a:ln cap="flat" cmpd="sng" w="12700">
            <a:solidFill>
              <a:srgbClr val="7DB1D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98" name="Google Shape;98;p15"/>
          <p:cNvSpPr/>
          <p:nvPr/>
        </p:nvSpPr>
        <p:spPr>
          <a:xfrm>
            <a:off x="4675187" y="4332287"/>
            <a:ext cx="1754187" cy="815975"/>
          </a:xfrm>
          <a:prstGeom prst="roundRect">
            <a:avLst>
              <a:gd fmla="val 16667" name="adj"/>
            </a:avLst>
          </a:prstGeom>
          <a:solidFill>
            <a:srgbClr val="F05441"/>
          </a:solidFill>
          <a:ln cap="flat" cmpd="sng" w="12700">
            <a:solidFill>
              <a:srgbClr val="F0544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99" name="Google Shape;99;p15"/>
          <p:cNvSpPr/>
          <p:nvPr/>
        </p:nvSpPr>
        <p:spPr>
          <a:xfrm>
            <a:off x="6646862" y="4332287"/>
            <a:ext cx="1754187" cy="815975"/>
          </a:xfrm>
          <a:prstGeom prst="roundRect">
            <a:avLst>
              <a:gd fmla="val 16667" name="adj"/>
            </a:avLst>
          </a:prstGeom>
          <a:solidFill>
            <a:srgbClr val="7DB1DF"/>
          </a:solidFill>
          <a:ln cap="flat" cmpd="sng" w="12700">
            <a:solidFill>
              <a:srgbClr val="7DB1D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100" name="Google Shape;100;p15"/>
          <p:cNvSpPr txBox="1"/>
          <p:nvPr/>
        </p:nvSpPr>
        <p:spPr>
          <a:xfrm>
            <a:off x="1284287" y="4484687"/>
            <a:ext cx="668337" cy="376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chemeClr val="lt1"/>
                </a:solidFill>
                <a:latin typeface="NTR"/>
                <a:ea typeface="NTR"/>
                <a:cs typeface="NTR"/>
                <a:sym typeface="NTR"/>
              </a:rPr>
              <a:t>coast</a:t>
            </a:r>
            <a:endParaRPr/>
          </a:p>
        </p:txBody>
      </p:sp>
      <p:sp>
        <p:nvSpPr>
          <p:cNvPr id="101" name="Google Shape;101;p15"/>
          <p:cNvSpPr txBox="1"/>
          <p:nvPr/>
        </p:nvSpPr>
        <p:spPr>
          <a:xfrm>
            <a:off x="3314700" y="4475162"/>
            <a:ext cx="531812" cy="376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chemeClr val="lt1"/>
                </a:solidFill>
                <a:latin typeface="NTR"/>
                <a:ea typeface="NTR"/>
                <a:cs typeface="NTR"/>
                <a:sym typeface="NTR"/>
              </a:rPr>
              <a:t>pier</a:t>
            </a:r>
            <a:endParaRPr/>
          </a:p>
        </p:txBody>
      </p:sp>
      <p:sp>
        <p:nvSpPr>
          <p:cNvPr id="102" name="Google Shape;102;p15"/>
          <p:cNvSpPr txBox="1"/>
          <p:nvPr/>
        </p:nvSpPr>
        <p:spPr>
          <a:xfrm>
            <a:off x="4978400" y="4470400"/>
            <a:ext cx="1147762" cy="376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chemeClr val="lt1"/>
                </a:solidFill>
                <a:latin typeface="NTR"/>
                <a:ea typeface="NTR"/>
                <a:cs typeface="NTR"/>
                <a:sym typeface="NTR"/>
              </a:rPr>
              <a:t>vegetation</a:t>
            </a:r>
            <a:endParaRPr/>
          </a:p>
        </p:txBody>
      </p:sp>
      <p:sp>
        <p:nvSpPr>
          <p:cNvPr id="103" name="Google Shape;103;p15"/>
          <p:cNvSpPr txBox="1"/>
          <p:nvPr/>
        </p:nvSpPr>
        <p:spPr>
          <a:xfrm>
            <a:off x="7065962" y="4476750"/>
            <a:ext cx="919162" cy="3778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chemeClr val="lt1"/>
                </a:solidFill>
                <a:latin typeface="NTR"/>
                <a:ea typeface="NTR"/>
                <a:cs typeface="NTR"/>
                <a:sym typeface="NTR"/>
              </a:rPr>
              <a:t>harbour</a:t>
            </a:r>
            <a:endParaRPr/>
          </a:p>
        </p:txBody>
      </p:sp>
      <p:sp>
        <p:nvSpPr>
          <p:cNvPr id="104" name="Google Shape;104;p15"/>
          <p:cNvSpPr/>
          <p:nvPr/>
        </p:nvSpPr>
        <p:spPr>
          <a:xfrm>
            <a:off x="760412" y="5275262"/>
            <a:ext cx="1754187" cy="817562"/>
          </a:xfrm>
          <a:prstGeom prst="roundRect">
            <a:avLst>
              <a:gd fmla="val 16667" name="adj"/>
            </a:avLst>
          </a:prstGeom>
          <a:solidFill>
            <a:srgbClr val="7DB1DF"/>
          </a:solidFill>
          <a:ln cap="flat" cmpd="sng" w="12700">
            <a:solidFill>
              <a:srgbClr val="7DB1D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105" name="Google Shape;105;p15"/>
          <p:cNvSpPr/>
          <p:nvPr/>
        </p:nvSpPr>
        <p:spPr>
          <a:xfrm>
            <a:off x="2703512" y="5275262"/>
            <a:ext cx="1754187" cy="817562"/>
          </a:xfrm>
          <a:prstGeom prst="roundRect">
            <a:avLst>
              <a:gd fmla="val 16667" name="adj"/>
            </a:avLst>
          </a:prstGeom>
          <a:solidFill>
            <a:srgbClr val="F05441"/>
          </a:solidFill>
          <a:ln cap="flat" cmpd="sng" w="12700">
            <a:solidFill>
              <a:srgbClr val="F0544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106" name="Google Shape;106;p15"/>
          <p:cNvSpPr/>
          <p:nvPr/>
        </p:nvSpPr>
        <p:spPr>
          <a:xfrm>
            <a:off x="4675187" y="5275262"/>
            <a:ext cx="1754187" cy="817562"/>
          </a:xfrm>
          <a:prstGeom prst="roundRect">
            <a:avLst>
              <a:gd fmla="val 16667" name="adj"/>
            </a:avLst>
          </a:prstGeom>
          <a:solidFill>
            <a:srgbClr val="7DB1DF"/>
          </a:solidFill>
          <a:ln cap="flat" cmpd="sng" w="12700">
            <a:solidFill>
              <a:srgbClr val="7DB1D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107" name="Google Shape;107;p15"/>
          <p:cNvSpPr/>
          <p:nvPr/>
        </p:nvSpPr>
        <p:spPr>
          <a:xfrm>
            <a:off x="6646862" y="5275262"/>
            <a:ext cx="1754187" cy="817562"/>
          </a:xfrm>
          <a:prstGeom prst="roundRect">
            <a:avLst>
              <a:gd fmla="val 16667" name="adj"/>
            </a:avLst>
          </a:prstGeom>
          <a:solidFill>
            <a:srgbClr val="F05441"/>
          </a:solidFill>
          <a:ln cap="flat" cmpd="sng" w="12700">
            <a:solidFill>
              <a:srgbClr val="F0544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108" name="Google Shape;108;p15"/>
          <p:cNvSpPr txBox="1"/>
          <p:nvPr/>
        </p:nvSpPr>
        <p:spPr>
          <a:xfrm>
            <a:off x="1330325" y="5430837"/>
            <a:ext cx="614362" cy="4413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chemeClr val="lt1"/>
                </a:solidFill>
                <a:latin typeface="NTR"/>
                <a:ea typeface="NTR"/>
                <a:cs typeface="NTR"/>
                <a:sym typeface="NTR"/>
              </a:rPr>
              <a:t>shop</a:t>
            </a:r>
            <a:endParaRPr/>
          </a:p>
        </p:txBody>
      </p:sp>
      <p:sp>
        <p:nvSpPr>
          <p:cNvPr id="109" name="Google Shape;109;p15"/>
          <p:cNvSpPr txBox="1"/>
          <p:nvPr/>
        </p:nvSpPr>
        <p:spPr>
          <a:xfrm>
            <a:off x="2947987" y="5430837"/>
            <a:ext cx="1225550" cy="4413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chemeClr val="lt1"/>
                </a:solidFill>
                <a:latin typeface="NTR"/>
                <a:ea typeface="NTR"/>
                <a:cs typeface="NTR"/>
                <a:sym typeface="NTR"/>
              </a:rPr>
              <a:t>sand dunes</a:t>
            </a:r>
            <a:endParaRPr/>
          </a:p>
        </p:txBody>
      </p:sp>
      <p:sp>
        <p:nvSpPr>
          <p:cNvPr id="110" name="Google Shape;110;p15"/>
          <p:cNvSpPr txBox="1"/>
          <p:nvPr/>
        </p:nvSpPr>
        <p:spPr>
          <a:xfrm>
            <a:off x="4759325" y="5432425"/>
            <a:ext cx="1585912" cy="4413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chemeClr val="lt1"/>
                </a:solidFill>
                <a:latin typeface="NTR"/>
                <a:ea typeface="NTR"/>
                <a:cs typeface="NTR"/>
                <a:sym typeface="NTR"/>
              </a:rPr>
              <a:t>bay</a:t>
            </a:r>
            <a:endParaRPr/>
          </a:p>
        </p:txBody>
      </p:sp>
      <p:sp>
        <p:nvSpPr>
          <p:cNvPr id="111" name="Google Shape;111;p15"/>
          <p:cNvSpPr txBox="1"/>
          <p:nvPr/>
        </p:nvSpPr>
        <p:spPr>
          <a:xfrm>
            <a:off x="6961187" y="5416550"/>
            <a:ext cx="1125537" cy="4413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chemeClr val="lt1"/>
                </a:solidFill>
                <a:latin typeface="NTR"/>
                <a:ea typeface="NTR"/>
                <a:cs typeface="NTR"/>
                <a:sym typeface="NTR"/>
              </a:rPr>
              <a:t>lighthouse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6"/>
          <p:cNvSpPr/>
          <p:nvPr>
            <p:ph type="title"/>
          </p:nvPr>
        </p:nvSpPr>
        <p:spPr>
          <a:xfrm>
            <a:off x="457200" y="246062"/>
            <a:ext cx="8220075" cy="1595437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r>
              <a:rPr b="1" i="0" lang="en-US" sz="40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I Spy at the Seaside</a:t>
            </a:r>
            <a:endParaRPr/>
          </a:p>
        </p:txBody>
      </p:sp>
      <p:sp>
        <p:nvSpPr>
          <p:cNvPr id="117" name="Google Shape;117;p16"/>
          <p:cNvSpPr/>
          <p:nvPr/>
        </p:nvSpPr>
        <p:spPr>
          <a:xfrm>
            <a:off x="755650" y="1435100"/>
            <a:ext cx="7632700" cy="406400"/>
          </a:xfrm>
          <a:prstGeom prst="roundRect">
            <a:avLst>
              <a:gd fmla="val 16667" name="adj"/>
            </a:avLst>
          </a:prstGeom>
          <a:solidFill>
            <a:srgbClr val="CDEBF5"/>
          </a:solidFill>
          <a:ln cap="flat" cmpd="sng" w="12700">
            <a:solidFill>
              <a:srgbClr val="CDEBF5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What things can you see at the seaside?</a:t>
            </a:r>
            <a:endParaRPr/>
          </a:p>
        </p:txBody>
      </p:sp>
      <p:sp>
        <p:nvSpPr>
          <p:cNvPr id="118" name="Google Shape;118;p16"/>
          <p:cNvSpPr/>
          <p:nvPr/>
        </p:nvSpPr>
        <p:spPr>
          <a:xfrm>
            <a:off x="755650" y="1936750"/>
            <a:ext cx="7632700" cy="406400"/>
          </a:xfrm>
          <a:prstGeom prst="roundRect">
            <a:avLst>
              <a:gd fmla="val 16667" name="adj"/>
            </a:avLst>
          </a:prstGeom>
          <a:solidFill>
            <a:srgbClr val="7DB1DF"/>
          </a:solidFill>
          <a:ln cap="flat" cmpd="sng" w="12700">
            <a:solidFill>
              <a:srgbClr val="7DB1D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rgbClr val="FFFFFF"/>
                </a:solidFill>
                <a:latin typeface="NTR"/>
                <a:ea typeface="NTR"/>
                <a:cs typeface="NTR"/>
                <a:sym typeface="NTR"/>
              </a:rPr>
              <a:t>What things can you do?</a:t>
            </a:r>
            <a:endParaRPr/>
          </a:p>
        </p:txBody>
      </p:sp>
      <p:sp>
        <p:nvSpPr>
          <p:cNvPr id="119" name="Google Shape;119;p16"/>
          <p:cNvSpPr/>
          <p:nvPr/>
        </p:nvSpPr>
        <p:spPr>
          <a:xfrm>
            <a:off x="755650" y="2438400"/>
            <a:ext cx="7632700" cy="3654425"/>
          </a:xfrm>
          <a:prstGeom prst="roundRect">
            <a:avLst>
              <a:gd fmla="val 707" name="adj"/>
            </a:avLst>
          </a:prstGeom>
          <a:solidFill>
            <a:srgbClr val="F05441"/>
          </a:solidFill>
          <a:ln cap="flat" cmpd="sng" w="12700">
            <a:solidFill>
              <a:srgbClr val="F0544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pic>
        <p:nvPicPr>
          <p:cNvPr id="120" name="Google Shape;120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11237" y="2549525"/>
            <a:ext cx="4832350" cy="3416300"/>
          </a:xfrm>
          <a:prstGeom prst="rect">
            <a:avLst/>
          </a:prstGeom>
          <a:noFill/>
          <a:ln>
            <a:noFill/>
          </a:ln>
          <a:effectLst>
            <a:outerShdw blurRad="63500" sx="102000" sy="102000">
              <a:srgbClr val="000000">
                <a:alpha val="39607"/>
              </a:srgbClr>
            </a:outerShdw>
          </a:effectLst>
        </p:spPr>
      </p:pic>
      <p:pic>
        <p:nvPicPr>
          <p:cNvPr id="121" name="Google Shape;121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-1200000">
            <a:off x="5040312" y="3119437"/>
            <a:ext cx="3400425" cy="2470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1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696200" y="615950"/>
            <a:ext cx="865187" cy="86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17"/>
          <p:cNvSpPr/>
          <p:nvPr>
            <p:ph type="title"/>
          </p:nvPr>
        </p:nvSpPr>
        <p:spPr>
          <a:xfrm>
            <a:off x="457200" y="246062"/>
            <a:ext cx="8220075" cy="1595437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r>
              <a:rPr b="1" i="0" lang="en-US" sz="40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Features of the Seaside</a:t>
            </a:r>
            <a:endParaRPr/>
          </a:p>
        </p:txBody>
      </p:sp>
      <p:pic>
        <p:nvPicPr>
          <p:cNvPr id="128" name="Google Shape;128;p17"/>
          <p:cNvPicPr preferRelativeResize="0"/>
          <p:nvPr/>
        </p:nvPicPr>
        <p:blipFill rotWithShape="1">
          <a:blip r:embed="rId3">
            <a:alphaModFix/>
          </a:blip>
          <a:srcRect b="0" l="11253" r="-1" t="0"/>
          <a:stretch/>
        </p:blipFill>
        <p:spPr>
          <a:xfrm>
            <a:off x="3297237" y="4233862"/>
            <a:ext cx="2559050" cy="1924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856287" y="4238625"/>
            <a:ext cx="2559050" cy="19192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1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31837" y="4233862"/>
            <a:ext cx="2563812" cy="1924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17"/>
          <p:cNvPicPr preferRelativeResize="0"/>
          <p:nvPr/>
        </p:nvPicPr>
        <p:blipFill rotWithShape="1">
          <a:blip r:embed="rId6">
            <a:alphaModFix/>
          </a:blip>
          <a:srcRect b="0" l="-164" r="-23" t="0"/>
          <a:stretch/>
        </p:blipFill>
        <p:spPr>
          <a:xfrm>
            <a:off x="4572000" y="2046287"/>
            <a:ext cx="3843337" cy="21859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17"/>
          <p:cNvPicPr preferRelativeResize="0"/>
          <p:nvPr/>
        </p:nvPicPr>
        <p:blipFill rotWithShape="1">
          <a:blip r:embed="rId7">
            <a:alphaModFix/>
          </a:blip>
          <a:srcRect b="0" l="791" r="0" t="0"/>
          <a:stretch/>
        </p:blipFill>
        <p:spPr>
          <a:xfrm>
            <a:off x="728662" y="2046287"/>
            <a:ext cx="3856037" cy="2185987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17"/>
          <p:cNvSpPr/>
          <p:nvPr/>
        </p:nvSpPr>
        <p:spPr>
          <a:xfrm>
            <a:off x="755650" y="1406525"/>
            <a:ext cx="7632700" cy="550862"/>
          </a:xfrm>
          <a:prstGeom prst="roundRect">
            <a:avLst>
              <a:gd fmla="val 16667" name="adj"/>
            </a:avLst>
          </a:prstGeom>
          <a:solidFill>
            <a:srgbClr val="F05441"/>
          </a:solidFill>
          <a:ln cap="flat" cmpd="sng" w="12700">
            <a:solidFill>
              <a:srgbClr val="F0544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TR"/>
              <a:buNone/>
            </a:pPr>
            <a:r>
              <a:rPr b="0" i="0" lang="en-US" sz="1600" u="none">
                <a:solidFill>
                  <a:schemeClr val="lt1"/>
                </a:solidFill>
                <a:latin typeface="NTR"/>
                <a:ea typeface="NTR"/>
                <a:cs typeface="NTR"/>
                <a:sym typeface="NTR"/>
              </a:rPr>
              <a:t>What features can you see? What things are natural/physical? What things are human/man-made?</a:t>
            </a:r>
            <a:endParaRPr/>
          </a:p>
        </p:txBody>
      </p:sp>
      <p:pic>
        <p:nvPicPr>
          <p:cNvPr id="134" name="Google Shape;134;p17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7696200" y="615950"/>
            <a:ext cx="865187" cy="86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Google Shape;139;p18"/>
          <p:cNvPicPr preferRelativeResize="0"/>
          <p:nvPr/>
        </p:nvPicPr>
        <p:blipFill rotWithShape="1">
          <a:blip r:embed="rId3">
            <a:alphaModFix/>
          </a:blip>
          <a:srcRect b="0" l="0" r="2240" t="10133"/>
          <a:stretch/>
        </p:blipFill>
        <p:spPr>
          <a:xfrm>
            <a:off x="755650" y="1422400"/>
            <a:ext cx="7632700" cy="4670425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18"/>
          <p:cNvSpPr/>
          <p:nvPr>
            <p:ph type="title"/>
          </p:nvPr>
        </p:nvSpPr>
        <p:spPr>
          <a:xfrm>
            <a:off x="457200" y="246062"/>
            <a:ext cx="8220075" cy="1595437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r>
              <a:rPr b="1" i="0" lang="en-US" sz="40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Features of the Seaside</a:t>
            </a:r>
            <a:endParaRPr/>
          </a:p>
        </p:txBody>
      </p:sp>
      <p:sp>
        <p:nvSpPr>
          <p:cNvPr id="141" name="Google Shape;141;p18"/>
          <p:cNvSpPr/>
          <p:nvPr/>
        </p:nvSpPr>
        <p:spPr>
          <a:xfrm>
            <a:off x="755650" y="1666875"/>
            <a:ext cx="2211387" cy="606425"/>
          </a:xfrm>
          <a:prstGeom prst="homePlate">
            <a:avLst>
              <a:gd fmla="val 18638" name="adj"/>
            </a:avLst>
          </a:prstGeom>
          <a:solidFill>
            <a:srgbClr val="F05441"/>
          </a:solidFill>
          <a:ln cap="flat" cmpd="sng" w="12700">
            <a:solidFill>
              <a:srgbClr val="F0544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108000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NTR"/>
              <a:buNone/>
            </a:pPr>
            <a:r>
              <a:rPr b="0" i="0" lang="en-US" sz="3200" u="none">
                <a:solidFill>
                  <a:schemeClr val="lt1"/>
                </a:solidFill>
                <a:latin typeface="NTR"/>
                <a:ea typeface="NTR"/>
                <a:cs typeface="NTR"/>
                <a:sym typeface="NTR"/>
              </a:rPr>
              <a:t>Beach</a:t>
            </a:r>
            <a:endParaRPr/>
          </a:p>
        </p:txBody>
      </p:sp>
      <p:sp>
        <p:nvSpPr>
          <p:cNvPr id="142" name="Google Shape;142;p18"/>
          <p:cNvSpPr txBox="1"/>
          <p:nvPr/>
        </p:nvSpPr>
        <p:spPr>
          <a:xfrm>
            <a:off x="1473200" y="6113462"/>
            <a:ext cx="6197600" cy="184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"/>
              <a:buFont typeface="NTR"/>
              <a:buNone/>
            </a:pPr>
            <a:r>
              <a:rPr b="0" i="0" lang="en-US" sz="600" u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Photo courtesy of Evgeniy Isaev @flickr.com - granted under creative commons licence - attribution</a:t>
            </a:r>
            <a:endParaRPr/>
          </a:p>
        </p:txBody>
      </p:sp>
      <p:pic>
        <p:nvPicPr>
          <p:cNvPr id="143" name="Google Shape;143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6200" y="615950"/>
            <a:ext cx="865187" cy="86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" name="Google Shape;148;p19"/>
          <p:cNvPicPr preferRelativeResize="0"/>
          <p:nvPr/>
        </p:nvPicPr>
        <p:blipFill rotWithShape="1">
          <a:blip r:embed="rId3">
            <a:alphaModFix/>
          </a:blip>
          <a:srcRect b="0" l="0" r="0" t="8929"/>
          <a:stretch/>
        </p:blipFill>
        <p:spPr>
          <a:xfrm>
            <a:off x="755650" y="1422400"/>
            <a:ext cx="7632700" cy="4670425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19"/>
          <p:cNvSpPr/>
          <p:nvPr>
            <p:ph type="title"/>
          </p:nvPr>
        </p:nvSpPr>
        <p:spPr>
          <a:xfrm>
            <a:off x="457200" y="246062"/>
            <a:ext cx="8220075" cy="1595437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r>
              <a:rPr b="1" i="0" lang="en-US" sz="40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Features of the Seaside</a:t>
            </a:r>
            <a:endParaRPr/>
          </a:p>
        </p:txBody>
      </p:sp>
      <p:sp>
        <p:nvSpPr>
          <p:cNvPr id="150" name="Google Shape;150;p19"/>
          <p:cNvSpPr/>
          <p:nvPr/>
        </p:nvSpPr>
        <p:spPr>
          <a:xfrm>
            <a:off x="755650" y="1666875"/>
            <a:ext cx="1516062" cy="606425"/>
          </a:xfrm>
          <a:prstGeom prst="homePlate">
            <a:avLst>
              <a:gd fmla="val 17280" name="adj"/>
            </a:avLst>
          </a:prstGeom>
          <a:solidFill>
            <a:srgbClr val="F5E097"/>
          </a:solidFill>
          <a:ln cap="flat" cmpd="sng" w="12700">
            <a:solidFill>
              <a:srgbClr val="F5E09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108000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TR"/>
              <a:buNone/>
            </a:pPr>
            <a:r>
              <a:rPr b="0" i="0" lang="en-US" sz="3200" u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Sea</a:t>
            </a:r>
            <a:endParaRPr/>
          </a:p>
        </p:txBody>
      </p:sp>
      <p:sp>
        <p:nvSpPr>
          <p:cNvPr id="151" name="Google Shape;151;p19"/>
          <p:cNvSpPr txBox="1"/>
          <p:nvPr/>
        </p:nvSpPr>
        <p:spPr>
          <a:xfrm>
            <a:off x="1473200" y="6113462"/>
            <a:ext cx="6197600" cy="184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"/>
              <a:buFont typeface="NTR"/>
              <a:buNone/>
            </a:pPr>
            <a:r>
              <a:rPr b="0" i="0" lang="en-US" sz="600" u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Photo courtesy of daniela_naturephotography @flickr.com - granted under creative commons licence - attribution</a:t>
            </a:r>
            <a:endParaRPr/>
          </a:p>
        </p:txBody>
      </p:sp>
      <p:pic>
        <p:nvPicPr>
          <p:cNvPr id="152" name="Google Shape;152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6200" y="615950"/>
            <a:ext cx="865187" cy="86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Google Shape;157;p20"/>
          <p:cNvPicPr preferRelativeResize="0"/>
          <p:nvPr/>
        </p:nvPicPr>
        <p:blipFill rotWithShape="1">
          <a:blip r:embed="rId3">
            <a:alphaModFix/>
          </a:blip>
          <a:srcRect b="13922" l="0" r="0" t="4568"/>
          <a:stretch/>
        </p:blipFill>
        <p:spPr>
          <a:xfrm>
            <a:off x="755650" y="1431925"/>
            <a:ext cx="7632700" cy="4664075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20"/>
          <p:cNvSpPr/>
          <p:nvPr>
            <p:ph type="title"/>
          </p:nvPr>
        </p:nvSpPr>
        <p:spPr>
          <a:xfrm>
            <a:off x="457200" y="246062"/>
            <a:ext cx="8220075" cy="1595437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r>
              <a:rPr b="1" i="0" lang="en-US" sz="40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Features of the Seaside</a:t>
            </a:r>
            <a:endParaRPr/>
          </a:p>
        </p:txBody>
      </p:sp>
      <p:sp>
        <p:nvSpPr>
          <p:cNvPr id="159" name="Google Shape;159;p20"/>
          <p:cNvSpPr/>
          <p:nvPr/>
        </p:nvSpPr>
        <p:spPr>
          <a:xfrm>
            <a:off x="755650" y="1666875"/>
            <a:ext cx="1516062" cy="606425"/>
          </a:xfrm>
          <a:prstGeom prst="homePlate">
            <a:avLst>
              <a:gd fmla="val 17280" name="adj"/>
            </a:avLst>
          </a:prstGeom>
          <a:solidFill>
            <a:srgbClr val="7DB1DF"/>
          </a:solidFill>
          <a:ln cap="flat" cmpd="sng" w="12700">
            <a:solidFill>
              <a:srgbClr val="7DB1D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108000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NTR"/>
              <a:buNone/>
            </a:pPr>
            <a:r>
              <a:rPr b="0" i="0" lang="en-US" sz="3200" u="none">
                <a:solidFill>
                  <a:schemeClr val="lt1"/>
                </a:solidFill>
                <a:latin typeface="NTR"/>
                <a:ea typeface="NTR"/>
                <a:cs typeface="NTR"/>
                <a:sym typeface="NTR"/>
              </a:rPr>
              <a:t>Pier</a:t>
            </a:r>
            <a:endParaRPr/>
          </a:p>
        </p:txBody>
      </p:sp>
      <p:sp>
        <p:nvSpPr>
          <p:cNvPr id="160" name="Google Shape;160;p20"/>
          <p:cNvSpPr txBox="1"/>
          <p:nvPr/>
        </p:nvSpPr>
        <p:spPr>
          <a:xfrm>
            <a:off x="1473200" y="6113462"/>
            <a:ext cx="6197600" cy="184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"/>
              <a:buFont typeface="NTR"/>
              <a:buNone/>
            </a:pPr>
            <a:r>
              <a:rPr b="0" i="0" lang="en-US" sz="600" u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Photo courtesy of chadcooperphotos @flickr.com - granted under creative commons licence - attribution</a:t>
            </a:r>
            <a:endParaRPr/>
          </a:p>
        </p:txBody>
      </p:sp>
      <p:pic>
        <p:nvPicPr>
          <p:cNvPr id="161" name="Google Shape;161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6200" y="615950"/>
            <a:ext cx="865187" cy="86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" name="Google Shape;166;p21"/>
          <p:cNvPicPr preferRelativeResize="0"/>
          <p:nvPr/>
        </p:nvPicPr>
        <p:blipFill rotWithShape="1">
          <a:blip r:embed="rId3">
            <a:alphaModFix/>
          </a:blip>
          <a:srcRect b="6342" l="0" r="0" t="11929"/>
          <a:stretch/>
        </p:blipFill>
        <p:spPr>
          <a:xfrm>
            <a:off x="755650" y="1411287"/>
            <a:ext cx="7632700" cy="4678362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21"/>
          <p:cNvSpPr/>
          <p:nvPr>
            <p:ph type="title"/>
          </p:nvPr>
        </p:nvSpPr>
        <p:spPr>
          <a:xfrm>
            <a:off x="457200" y="246062"/>
            <a:ext cx="8220075" cy="1595437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r>
              <a:rPr b="1" i="0" lang="en-US" sz="40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Features of the Seaside</a:t>
            </a:r>
            <a:endParaRPr/>
          </a:p>
        </p:txBody>
      </p:sp>
      <p:sp>
        <p:nvSpPr>
          <p:cNvPr id="168" name="Google Shape;168;p21"/>
          <p:cNvSpPr/>
          <p:nvPr/>
        </p:nvSpPr>
        <p:spPr>
          <a:xfrm>
            <a:off x="755650" y="1666875"/>
            <a:ext cx="1516062" cy="606425"/>
          </a:xfrm>
          <a:prstGeom prst="homePlate">
            <a:avLst>
              <a:gd fmla="val 17280" name="adj"/>
            </a:avLst>
          </a:prstGeom>
          <a:solidFill>
            <a:srgbClr val="CDEBF5"/>
          </a:solidFill>
          <a:ln cap="flat" cmpd="sng" w="12700">
            <a:solidFill>
              <a:srgbClr val="CDEBF5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108000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TR"/>
              <a:buNone/>
            </a:pPr>
            <a:r>
              <a:rPr b="0" i="0" lang="en-US" sz="3200" u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Cliffs</a:t>
            </a:r>
            <a:endParaRPr/>
          </a:p>
        </p:txBody>
      </p:sp>
      <p:sp>
        <p:nvSpPr>
          <p:cNvPr id="169" name="Google Shape;169;p21"/>
          <p:cNvSpPr txBox="1"/>
          <p:nvPr/>
        </p:nvSpPr>
        <p:spPr>
          <a:xfrm>
            <a:off x="1473200" y="6113462"/>
            <a:ext cx="6197600" cy="184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"/>
              <a:buFont typeface="NTR"/>
              <a:buNone/>
            </a:pPr>
            <a:r>
              <a:rPr b="0" i="0" lang="en-US" sz="600" u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Photo courtesy of brostad @flickr.com - granted under creative commons licence - attribution</a:t>
            </a:r>
            <a:endParaRPr/>
          </a:p>
        </p:txBody>
      </p:sp>
      <p:pic>
        <p:nvPicPr>
          <p:cNvPr id="170" name="Google Shape;170;p2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6200" y="615950"/>
            <a:ext cx="865187" cy="86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" name="Google Shape;175;p22"/>
          <p:cNvPicPr preferRelativeResize="0"/>
          <p:nvPr/>
        </p:nvPicPr>
        <p:blipFill rotWithShape="1">
          <a:blip r:embed="rId3">
            <a:alphaModFix/>
          </a:blip>
          <a:srcRect b="4498" l="0" r="0" t="12321"/>
          <a:stretch/>
        </p:blipFill>
        <p:spPr>
          <a:xfrm>
            <a:off x="755650" y="1420812"/>
            <a:ext cx="7632700" cy="4668837"/>
          </a:xfrm>
          <a:prstGeom prst="rect">
            <a:avLst/>
          </a:prstGeom>
          <a:noFill/>
          <a:ln>
            <a:noFill/>
          </a:ln>
        </p:spPr>
      </p:pic>
      <p:sp>
        <p:nvSpPr>
          <p:cNvPr id="176" name="Google Shape;176;p22"/>
          <p:cNvSpPr/>
          <p:nvPr>
            <p:ph type="title"/>
          </p:nvPr>
        </p:nvSpPr>
        <p:spPr>
          <a:xfrm>
            <a:off x="457200" y="246062"/>
            <a:ext cx="8220075" cy="1595437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r>
              <a:rPr b="1" i="0" lang="en-US" sz="40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Features of the Seaside</a:t>
            </a:r>
            <a:endParaRPr/>
          </a:p>
        </p:txBody>
      </p:sp>
      <p:sp>
        <p:nvSpPr>
          <p:cNvPr id="177" name="Google Shape;177;p22"/>
          <p:cNvSpPr/>
          <p:nvPr/>
        </p:nvSpPr>
        <p:spPr>
          <a:xfrm>
            <a:off x="755650" y="1666875"/>
            <a:ext cx="2211387" cy="606425"/>
          </a:xfrm>
          <a:prstGeom prst="homePlate">
            <a:avLst>
              <a:gd fmla="val 18638" name="adj"/>
            </a:avLst>
          </a:prstGeom>
          <a:solidFill>
            <a:srgbClr val="F05441"/>
          </a:solidFill>
          <a:ln cap="flat" cmpd="sng" w="12700">
            <a:solidFill>
              <a:srgbClr val="F0544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108000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NTR"/>
              <a:buNone/>
            </a:pPr>
            <a:r>
              <a:rPr b="0" i="0" lang="en-US" sz="3200" u="none">
                <a:solidFill>
                  <a:schemeClr val="lt1"/>
                </a:solidFill>
                <a:latin typeface="NTR"/>
                <a:ea typeface="NTR"/>
                <a:cs typeface="NTR"/>
                <a:sym typeface="NTR"/>
              </a:rPr>
              <a:t>Promenade</a:t>
            </a:r>
            <a:endParaRPr/>
          </a:p>
        </p:txBody>
      </p:sp>
      <p:sp>
        <p:nvSpPr>
          <p:cNvPr id="178" name="Google Shape;178;p22"/>
          <p:cNvSpPr txBox="1"/>
          <p:nvPr/>
        </p:nvSpPr>
        <p:spPr>
          <a:xfrm>
            <a:off x="1473200" y="6113462"/>
            <a:ext cx="6197600" cy="184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"/>
              <a:buFont typeface="NTR"/>
              <a:buNone/>
            </a:pPr>
            <a:r>
              <a:rPr b="0" i="0" lang="en-US" sz="600" u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Photo courtesy of wikidave @flickr.com - granted under creative commons licence - attribution</a:t>
            </a:r>
            <a:endParaRPr/>
          </a:p>
        </p:txBody>
      </p:sp>
      <p:pic>
        <p:nvPicPr>
          <p:cNvPr id="179" name="Google Shape;179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6200" y="615950"/>
            <a:ext cx="865187" cy="86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" name="Google Shape;184;p23"/>
          <p:cNvPicPr preferRelativeResize="0"/>
          <p:nvPr/>
        </p:nvPicPr>
        <p:blipFill rotWithShape="1">
          <a:blip r:embed="rId3">
            <a:alphaModFix/>
          </a:blip>
          <a:srcRect b="7657" l="0" r="0" t="320"/>
          <a:stretch/>
        </p:blipFill>
        <p:spPr>
          <a:xfrm>
            <a:off x="755650" y="1403350"/>
            <a:ext cx="7632700" cy="4686300"/>
          </a:xfrm>
          <a:prstGeom prst="rect">
            <a:avLst/>
          </a:prstGeom>
          <a:noFill/>
          <a:ln>
            <a:noFill/>
          </a:ln>
        </p:spPr>
      </p:pic>
      <p:sp>
        <p:nvSpPr>
          <p:cNvPr id="185" name="Google Shape;185;p23"/>
          <p:cNvSpPr/>
          <p:nvPr>
            <p:ph type="title"/>
          </p:nvPr>
        </p:nvSpPr>
        <p:spPr>
          <a:xfrm>
            <a:off x="457200" y="246062"/>
            <a:ext cx="8220075" cy="1595437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r>
              <a:rPr b="1" i="0" lang="en-US" sz="40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Features of the Seaside</a:t>
            </a:r>
            <a:endParaRPr/>
          </a:p>
        </p:txBody>
      </p:sp>
      <p:sp>
        <p:nvSpPr>
          <p:cNvPr id="186" name="Google Shape;186;p23"/>
          <p:cNvSpPr/>
          <p:nvPr/>
        </p:nvSpPr>
        <p:spPr>
          <a:xfrm>
            <a:off x="755650" y="1666875"/>
            <a:ext cx="2049462" cy="606425"/>
          </a:xfrm>
          <a:prstGeom prst="homePlate">
            <a:avLst>
              <a:gd fmla="val 18404" name="adj"/>
            </a:avLst>
          </a:prstGeom>
          <a:solidFill>
            <a:srgbClr val="F5E097"/>
          </a:solidFill>
          <a:ln cap="flat" cmpd="sng" w="12700">
            <a:solidFill>
              <a:srgbClr val="F5E09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108000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TR"/>
              <a:buNone/>
            </a:pPr>
            <a:r>
              <a:rPr b="0" i="0" lang="en-US" sz="3200" u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Harbour</a:t>
            </a:r>
            <a:endParaRPr/>
          </a:p>
        </p:txBody>
      </p:sp>
      <p:sp>
        <p:nvSpPr>
          <p:cNvPr id="187" name="Google Shape;187;p23"/>
          <p:cNvSpPr txBox="1"/>
          <p:nvPr/>
        </p:nvSpPr>
        <p:spPr>
          <a:xfrm>
            <a:off x="1473200" y="6113462"/>
            <a:ext cx="6197600" cy="184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"/>
              <a:buFont typeface="NTR"/>
              <a:buNone/>
            </a:pPr>
            <a:r>
              <a:rPr b="0" i="0" lang="en-US" sz="600" u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Photo courtesy of sonofgroucho @flickr.com - granted under creative commons licence - attribution</a:t>
            </a:r>
            <a:endParaRPr/>
          </a:p>
        </p:txBody>
      </p:sp>
      <p:pic>
        <p:nvPicPr>
          <p:cNvPr id="188" name="Google Shape;188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6200" y="615950"/>
            <a:ext cx="865187" cy="86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" name="Google Shape;193;p24"/>
          <p:cNvPicPr preferRelativeResize="0"/>
          <p:nvPr/>
        </p:nvPicPr>
        <p:blipFill rotWithShape="1">
          <a:blip r:embed="rId3">
            <a:alphaModFix/>
          </a:blip>
          <a:srcRect b="7852" l="0" r="0" t="0"/>
          <a:stretch/>
        </p:blipFill>
        <p:spPr>
          <a:xfrm>
            <a:off x="755650" y="1431925"/>
            <a:ext cx="7632700" cy="4657725"/>
          </a:xfrm>
          <a:prstGeom prst="rect">
            <a:avLst/>
          </a:prstGeom>
          <a:noFill/>
          <a:ln>
            <a:noFill/>
          </a:ln>
        </p:spPr>
      </p:pic>
      <p:sp>
        <p:nvSpPr>
          <p:cNvPr id="194" name="Google Shape;194;p24"/>
          <p:cNvSpPr/>
          <p:nvPr>
            <p:ph type="title"/>
          </p:nvPr>
        </p:nvSpPr>
        <p:spPr>
          <a:xfrm>
            <a:off x="457200" y="246062"/>
            <a:ext cx="8220075" cy="1595437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r>
              <a:rPr b="1" i="0" lang="en-US" sz="40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Features of the Seaside</a:t>
            </a:r>
            <a:endParaRPr/>
          </a:p>
        </p:txBody>
      </p:sp>
      <p:sp>
        <p:nvSpPr>
          <p:cNvPr id="195" name="Google Shape;195;p24"/>
          <p:cNvSpPr/>
          <p:nvPr/>
        </p:nvSpPr>
        <p:spPr>
          <a:xfrm>
            <a:off x="755650" y="1666875"/>
            <a:ext cx="1658937" cy="606425"/>
          </a:xfrm>
          <a:prstGeom prst="homePlate">
            <a:avLst>
              <a:gd fmla="val 17652" name="adj"/>
            </a:avLst>
          </a:prstGeom>
          <a:solidFill>
            <a:srgbClr val="7DB1DF"/>
          </a:solidFill>
          <a:ln cap="flat" cmpd="sng" w="12700">
            <a:solidFill>
              <a:srgbClr val="7DB1D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108000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NTR"/>
              <a:buNone/>
            </a:pPr>
            <a:r>
              <a:rPr b="0" i="0" lang="en-US" sz="3200" u="none">
                <a:solidFill>
                  <a:schemeClr val="lt1"/>
                </a:solidFill>
                <a:latin typeface="NTR"/>
                <a:ea typeface="NTR"/>
                <a:cs typeface="NTR"/>
                <a:sym typeface="NTR"/>
              </a:rPr>
              <a:t>Shops</a:t>
            </a:r>
            <a:endParaRPr/>
          </a:p>
        </p:txBody>
      </p:sp>
      <p:sp>
        <p:nvSpPr>
          <p:cNvPr id="196" name="Google Shape;196;p24"/>
          <p:cNvSpPr txBox="1"/>
          <p:nvPr/>
        </p:nvSpPr>
        <p:spPr>
          <a:xfrm>
            <a:off x="1473200" y="6113462"/>
            <a:ext cx="6197600" cy="184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"/>
              <a:buFont typeface="NTR"/>
              <a:buNone/>
            </a:pPr>
            <a:r>
              <a:rPr b="0" i="0" lang="en-US" sz="600" u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Photo courtesy of kjarrett @flickr.com - granted under creative commons licence - attribution</a:t>
            </a:r>
            <a:endParaRPr/>
          </a:p>
        </p:txBody>
      </p:sp>
      <p:pic>
        <p:nvPicPr>
          <p:cNvPr id="197" name="Google Shape;197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6200" y="615950"/>
            <a:ext cx="865187" cy="86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2" name="Google Shape;202;p25"/>
          <p:cNvPicPr preferRelativeResize="0"/>
          <p:nvPr/>
        </p:nvPicPr>
        <p:blipFill rotWithShape="1">
          <a:blip r:embed="rId3">
            <a:alphaModFix/>
          </a:blip>
          <a:srcRect b="1530" l="0" r="0" t="0"/>
          <a:stretch/>
        </p:blipFill>
        <p:spPr>
          <a:xfrm>
            <a:off x="755650" y="1411287"/>
            <a:ext cx="7632700" cy="4687887"/>
          </a:xfrm>
          <a:prstGeom prst="rect">
            <a:avLst/>
          </a:prstGeom>
          <a:noFill/>
          <a:ln>
            <a:noFill/>
          </a:ln>
        </p:spPr>
      </p:pic>
      <p:sp>
        <p:nvSpPr>
          <p:cNvPr id="203" name="Google Shape;203;p25"/>
          <p:cNvSpPr/>
          <p:nvPr>
            <p:ph type="title"/>
          </p:nvPr>
        </p:nvSpPr>
        <p:spPr>
          <a:xfrm>
            <a:off x="457200" y="246062"/>
            <a:ext cx="8220075" cy="1595437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r>
              <a:rPr b="1" i="0" lang="en-US" sz="40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Features of the Seaside</a:t>
            </a:r>
            <a:endParaRPr/>
          </a:p>
        </p:txBody>
      </p:sp>
      <p:sp>
        <p:nvSpPr>
          <p:cNvPr id="204" name="Google Shape;204;p25"/>
          <p:cNvSpPr/>
          <p:nvPr/>
        </p:nvSpPr>
        <p:spPr>
          <a:xfrm>
            <a:off x="755650" y="1666875"/>
            <a:ext cx="1516062" cy="606425"/>
          </a:xfrm>
          <a:prstGeom prst="homePlate">
            <a:avLst>
              <a:gd fmla="val 17280" name="adj"/>
            </a:avLst>
          </a:prstGeom>
          <a:solidFill>
            <a:srgbClr val="CDEBF5"/>
          </a:solidFill>
          <a:ln cap="flat" cmpd="sng" w="12700">
            <a:solidFill>
              <a:srgbClr val="CDEBF5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108000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TR"/>
              <a:buNone/>
            </a:pPr>
            <a:r>
              <a:rPr b="0" i="0" lang="en-US" sz="3200" u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Cave</a:t>
            </a:r>
            <a:endParaRPr/>
          </a:p>
        </p:txBody>
      </p:sp>
      <p:sp>
        <p:nvSpPr>
          <p:cNvPr id="205" name="Google Shape;205;p25"/>
          <p:cNvSpPr txBox="1"/>
          <p:nvPr/>
        </p:nvSpPr>
        <p:spPr>
          <a:xfrm>
            <a:off x="1473200" y="6113462"/>
            <a:ext cx="6197600" cy="184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"/>
              <a:buFont typeface="NTR"/>
              <a:buNone/>
            </a:pPr>
            <a:r>
              <a:rPr b="0" i="0" lang="en-US" sz="600" u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Photo courtesy of brostad @flickr.com - granted under creative commons licence - attribution</a:t>
            </a:r>
            <a:endParaRPr/>
          </a:p>
        </p:txBody>
      </p:sp>
      <p:pic>
        <p:nvPicPr>
          <p:cNvPr id="206" name="Google Shape;206;p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6200" y="615950"/>
            <a:ext cx="865187" cy="86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" name="Google Shape;211;p26"/>
          <p:cNvPicPr preferRelativeResize="0"/>
          <p:nvPr/>
        </p:nvPicPr>
        <p:blipFill rotWithShape="1">
          <a:blip r:embed="rId3">
            <a:alphaModFix/>
          </a:blip>
          <a:srcRect b="3346" l="0" r="0" t="12150"/>
          <a:stretch/>
        </p:blipFill>
        <p:spPr>
          <a:xfrm>
            <a:off x="755650" y="1403350"/>
            <a:ext cx="7632700" cy="4686300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p26"/>
          <p:cNvSpPr/>
          <p:nvPr>
            <p:ph type="title"/>
          </p:nvPr>
        </p:nvSpPr>
        <p:spPr>
          <a:xfrm>
            <a:off x="457200" y="246062"/>
            <a:ext cx="8220075" cy="1595437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r>
              <a:rPr b="1" i="0" lang="en-US" sz="40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Features of the Seaside</a:t>
            </a:r>
            <a:endParaRPr/>
          </a:p>
        </p:txBody>
      </p:sp>
      <p:sp>
        <p:nvSpPr>
          <p:cNvPr id="213" name="Google Shape;213;p26"/>
          <p:cNvSpPr/>
          <p:nvPr/>
        </p:nvSpPr>
        <p:spPr>
          <a:xfrm>
            <a:off x="755650" y="1666875"/>
            <a:ext cx="2360612" cy="606425"/>
          </a:xfrm>
          <a:prstGeom prst="homePlate">
            <a:avLst>
              <a:gd fmla="val 18826" name="adj"/>
            </a:avLst>
          </a:prstGeom>
          <a:solidFill>
            <a:srgbClr val="F05441"/>
          </a:solidFill>
          <a:ln cap="flat" cmpd="sng" w="12700">
            <a:solidFill>
              <a:srgbClr val="F0544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108000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NTR"/>
              <a:buNone/>
            </a:pPr>
            <a:r>
              <a:rPr b="0" i="0" lang="en-US" sz="3200" u="none">
                <a:solidFill>
                  <a:schemeClr val="lt1"/>
                </a:solidFill>
                <a:latin typeface="NTR"/>
                <a:ea typeface="NTR"/>
                <a:cs typeface="NTR"/>
                <a:sym typeface="NTR"/>
              </a:rPr>
              <a:t>Lighthouse</a:t>
            </a:r>
            <a:endParaRPr/>
          </a:p>
        </p:txBody>
      </p:sp>
      <p:sp>
        <p:nvSpPr>
          <p:cNvPr id="214" name="Google Shape;214;p26"/>
          <p:cNvSpPr txBox="1"/>
          <p:nvPr/>
        </p:nvSpPr>
        <p:spPr>
          <a:xfrm>
            <a:off x="1473200" y="6113462"/>
            <a:ext cx="6197600" cy="184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"/>
              <a:buFont typeface="NTR"/>
              <a:buNone/>
            </a:pPr>
            <a:r>
              <a:rPr b="0" i="0" lang="en-US" sz="600" u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Photo courtesy of wikidave @flickr.com - granted under creative commons licence - attribution</a:t>
            </a:r>
            <a:endParaRPr/>
          </a:p>
        </p:txBody>
      </p:sp>
      <p:pic>
        <p:nvPicPr>
          <p:cNvPr id="215" name="Google Shape;215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6200" y="615950"/>
            <a:ext cx="865187" cy="86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0" name="Google Shape;220;p27"/>
          <p:cNvPicPr preferRelativeResize="0"/>
          <p:nvPr/>
        </p:nvPicPr>
        <p:blipFill rotWithShape="1">
          <a:blip r:embed="rId3">
            <a:alphaModFix/>
          </a:blip>
          <a:srcRect b="0" l="0" r="0" t="3864"/>
          <a:stretch/>
        </p:blipFill>
        <p:spPr>
          <a:xfrm>
            <a:off x="755650" y="1428750"/>
            <a:ext cx="7632700" cy="4664075"/>
          </a:xfrm>
          <a:prstGeom prst="rect">
            <a:avLst/>
          </a:prstGeom>
          <a:noFill/>
          <a:ln>
            <a:noFill/>
          </a:ln>
        </p:spPr>
      </p:pic>
      <p:sp>
        <p:nvSpPr>
          <p:cNvPr id="221" name="Google Shape;221;p27"/>
          <p:cNvSpPr/>
          <p:nvPr>
            <p:ph type="title"/>
          </p:nvPr>
        </p:nvSpPr>
        <p:spPr>
          <a:xfrm>
            <a:off x="457200" y="246062"/>
            <a:ext cx="8220075" cy="1595437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r>
              <a:rPr b="1" i="0" lang="en-US" sz="40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Features of the Seaside</a:t>
            </a:r>
            <a:endParaRPr/>
          </a:p>
        </p:txBody>
      </p:sp>
      <p:sp>
        <p:nvSpPr>
          <p:cNvPr id="222" name="Google Shape;222;p27"/>
          <p:cNvSpPr/>
          <p:nvPr/>
        </p:nvSpPr>
        <p:spPr>
          <a:xfrm>
            <a:off x="755650" y="1666875"/>
            <a:ext cx="2244725" cy="606425"/>
          </a:xfrm>
          <a:prstGeom prst="homePlate">
            <a:avLst>
              <a:gd fmla="val 18682" name="adj"/>
            </a:avLst>
          </a:prstGeom>
          <a:solidFill>
            <a:srgbClr val="F5E097"/>
          </a:solidFill>
          <a:ln cap="flat" cmpd="sng" w="12700">
            <a:solidFill>
              <a:srgbClr val="F5E09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108000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TR"/>
              <a:buNone/>
            </a:pPr>
            <a:r>
              <a:rPr b="0" i="0" lang="en-US" sz="3200" u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Rockpools</a:t>
            </a:r>
            <a:endParaRPr/>
          </a:p>
        </p:txBody>
      </p:sp>
      <p:sp>
        <p:nvSpPr>
          <p:cNvPr id="223" name="Google Shape;223;p27"/>
          <p:cNvSpPr txBox="1"/>
          <p:nvPr/>
        </p:nvSpPr>
        <p:spPr>
          <a:xfrm>
            <a:off x="1473200" y="6113462"/>
            <a:ext cx="6197600" cy="184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"/>
              <a:buFont typeface="NTR"/>
              <a:buNone/>
            </a:pPr>
            <a:r>
              <a:rPr b="0" i="0" lang="en-US" sz="600" u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Photo courtesy of sonofgroucho @flickr.com - granted under creative commons licence - attribution</a:t>
            </a:r>
            <a:endParaRPr/>
          </a:p>
        </p:txBody>
      </p:sp>
      <p:pic>
        <p:nvPicPr>
          <p:cNvPr id="224" name="Google Shape;224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6200" y="615950"/>
            <a:ext cx="865187" cy="86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9" name="Google Shape;229;p28"/>
          <p:cNvPicPr preferRelativeResize="0"/>
          <p:nvPr/>
        </p:nvPicPr>
        <p:blipFill rotWithShape="1">
          <a:blip r:embed="rId3">
            <a:alphaModFix/>
          </a:blip>
          <a:srcRect b="0" l="7887" r="0" t="0"/>
          <a:stretch/>
        </p:blipFill>
        <p:spPr>
          <a:xfrm>
            <a:off x="754062" y="1431925"/>
            <a:ext cx="7634287" cy="4657725"/>
          </a:xfrm>
          <a:prstGeom prst="rect">
            <a:avLst/>
          </a:prstGeom>
          <a:noFill/>
          <a:ln>
            <a:noFill/>
          </a:ln>
        </p:spPr>
      </p:pic>
      <p:sp>
        <p:nvSpPr>
          <p:cNvPr id="230" name="Google Shape;230;p28"/>
          <p:cNvSpPr/>
          <p:nvPr>
            <p:ph type="title"/>
          </p:nvPr>
        </p:nvSpPr>
        <p:spPr>
          <a:xfrm>
            <a:off x="457200" y="246062"/>
            <a:ext cx="8220075" cy="1595437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r>
              <a:rPr b="1" i="0" lang="en-US" sz="40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Features of the Seaside</a:t>
            </a:r>
            <a:endParaRPr/>
          </a:p>
        </p:txBody>
      </p:sp>
      <p:sp>
        <p:nvSpPr>
          <p:cNvPr id="231" name="Google Shape;231;p28"/>
          <p:cNvSpPr/>
          <p:nvPr/>
        </p:nvSpPr>
        <p:spPr>
          <a:xfrm>
            <a:off x="755650" y="1666875"/>
            <a:ext cx="1162050" cy="606425"/>
          </a:xfrm>
          <a:prstGeom prst="homePlate">
            <a:avLst>
              <a:gd fmla="val 15964" name="adj"/>
            </a:avLst>
          </a:prstGeom>
          <a:solidFill>
            <a:srgbClr val="7DB1DF"/>
          </a:solidFill>
          <a:ln cap="flat" cmpd="sng" w="12700">
            <a:solidFill>
              <a:srgbClr val="7DB1D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108000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NTR"/>
              <a:buNone/>
            </a:pPr>
            <a:r>
              <a:rPr b="0" i="0" lang="en-US" sz="3200" u="none">
                <a:solidFill>
                  <a:schemeClr val="lt1"/>
                </a:solidFill>
                <a:latin typeface="NTR"/>
                <a:ea typeface="NTR"/>
                <a:cs typeface="NTR"/>
                <a:sym typeface="NTR"/>
              </a:rPr>
              <a:t>Bay</a:t>
            </a:r>
            <a:endParaRPr/>
          </a:p>
        </p:txBody>
      </p:sp>
      <p:sp>
        <p:nvSpPr>
          <p:cNvPr id="232" name="Google Shape;232;p28"/>
          <p:cNvSpPr txBox="1"/>
          <p:nvPr/>
        </p:nvSpPr>
        <p:spPr>
          <a:xfrm>
            <a:off x="1473200" y="6113462"/>
            <a:ext cx="6197600" cy="184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"/>
              <a:buFont typeface="NTR"/>
              <a:buNone/>
            </a:pPr>
            <a:r>
              <a:rPr b="0" i="0" lang="en-US" sz="600" u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Photo courtesy of imagea @flickr.com - granted under creative commons licence - attribution</a:t>
            </a:r>
            <a:endParaRPr/>
          </a:p>
        </p:txBody>
      </p:sp>
      <p:pic>
        <p:nvPicPr>
          <p:cNvPr id="233" name="Google Shape;233;p2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6200" y="615950"/>
            <a:ext cx="865187" cy="86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29"/>
          <p:cNvSpPr/>
          <p:nvPr/>
        </p:nvSpPr>
        <p:spPr>
          <a:xfrm>
            <a:off x="755650" y="1420812"/>
            <a:ext cx="7632700" cy="4672012"/>
          </a:xfrm>
          <a:prstGeom prst="roundRect">
            <a:avLst>
              <a:gd fmla="val 1056" name="adj"/>
            </a:avLst>
          </a:prstGeom>
          <a:solidFill>
            <a:srgbClr val="F05441"/>
          </a:solidFill>
          <a:ln cap="flat" cmpd="sng" w="12700">
            <a:solidFill>
              <a:srgbClr val="F0544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239" name="Google Shape;239;p29"/>
          <p:cNvSpPr/>
          <p:nvPr>
            <p:ph type="title"/>
          </p:nvPr>
        </p:nvSpPr>
        <p:spPr>
          <a:xfrm>
            <a:off x="457200" y="246062"/>
            <a:ext cx="8220075" cy="1595437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r>
              <a:rPr b="1" i="0" lang="en-US" sz="40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Features of the Seaside</a:t>
            </a:r>
            <a:endParaRPr/>
          </a:p>
        </p:txBody>
      </p:sp>
      <p:pic>
        <p:nvPicPr>
          <p:cNvPr id="240" name="Google Shape;240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93837" y="1574800"/>
            <a:ext cx="6156325" cy="4352925"/>
          </a:xfrm>
          <a:prstGeom prst="rect">
            <a:avLst/>
          </a:prstGeom>
          <a:noFill/>
          <a:ln>
            <a:noFill/>
          </a:ln>
          <a:effectLst>
            <a:outerShdw blurRad="63500" sx="102000" sy="102000">
              <a:srgbClr val="000000">
                <a:alpha val="39607"/>
              </a:srgbClr>
            </a:outerShdw>
          </a:effectLst>
        </p:spPr>
      </p:pic>
      <p:pic>
        <p:nvPicPr>
          <p:cNvPr id="241" name="Google Shape;241;p2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6200" y="615950"/>
            <a:ext cx="865187" cy="86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30"/>
          <p:cNvSpPr/>
          <p:nvPr/>
        </p:nvSpPr>
        <p:spPr>
          <a:xfrm>
            <a:off x="755650" y="1349375"/>
            <a:ext cx="2901950" cy="4743450"/>
          </a:xfrm>
          <a:prstGeom prst="roundRect">
            <a:avLst>
              <a:gd fmla="val 1420" name="adj"/>
            </a:avLst>
          </a:prstGeom>
          <a:solidFill>
            <a:srgbClr val="CDEBF5"/>
          </a:solidFill>
          <a:ln cap="flat" cmpd="sng" w="12700">
            <a:solidFill>
              <a:srgbClr val="CDEBF5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247" name="Google Shape;247;p30"/>
          <p:cNvSpPr/>
          <p:nvPr>
            <p:ph type="title"/>
          </p:nvPr>
        </p:nvSpPr>
        <p:spPr>
          <a:xfrm>
            <a:off x="457200" y="246062"/>
            <a:ext cx="8220075" cy="1595437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r>
              <a:rPr b="1" i="0" lang="en-US" sz="40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Seaside Sort</a:t>
            </a:r>
            <a:endParaRPr/>
          </a:p>
        </p:txBody>
      </p:sp>
      <p:sp>
        <p:nvSpPr>
          <p:cNvPr id="248" name="Google Shape;248;p30"/>
          <p:cNvSpPr/>
          <p:nvPr/>
        </p:nvSpPr>
        <p:spPr>
          <a:xfrm>
            <a:off x="1668462" y="1479550"/>
            <a:ext cx="1870075" cy="1209675"/>
          </a:xfrm>
          <a:prstGeom prst="wedgeRoundRectCallout">
            <a:avLst>
              <a:gd fmla="val 6089" name="adj1"/>
              <a:gd fmla="val 25211" name="adj2"/>
              <a:gd fmla="val 0" name="adj3"/>
            </a:avLst>
          </a:prstGeom>
          <a:solidFill>
            <a:schemeClr val="lt1"/>
          </a:solidFill>
          <a:ln cap="flat" cmpd="sng" w="127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Can you sort these key words into ‘human’ and ‘physical’?</a:t>
            </a:r>
            <a:endParaRPr/>
          </a:p>
        </p:txBody>
      </p:sp>
      <p:pic>
        <p:nvPicPr>
          <p:cNvPr id="249" name="Google Shape;249;p30"/>
          <p:cNvPicPr preferRelativeResize="0"/>
          <p:nvPr/>
        </p:nvPicPr>
        <p:blipFill rotWithShape="1">
          <a:blip r:embed="rId3">
            <a:alphaModFix/>
          </a:blip>
          <a:srcRect b="14013" l="-2432" r="50520" t="-4142"/>
          <a:stretch/>
        </p:blipFill>
        <p:spPr>
          <a:xfrm>
            <a:off x="582612" y="1263650"/>
            <a:ext cx="2209800" cy="5146675"/>
          </a:xfrm>
          <a:prstGeom prst="rect">
            <a:avLst/>
          </a:prstGeom>
          <a:noFill/>
          <a:ln>
            <a:noFill/>
          </a:ln>
        </p:spPr>
      </p:pic>
      <p:sp>
        <p:nvSpPr>
          <p:cNvPr id="250" name="Google Shape;250;p30"/>
          <p:cNvSpPr/>
          <p:nvPr/>
        </p:nvSpPr>
        <p:spPr>
          <a:xfrm>
            <a:off x="3817937" y="1349375"/>
            <a:ext cx="1417637" cy="1092200"/>
          </a:xfrm>
          <a:prstGeom prst="roundRect">
            <a:avLst>
              <a:gd fmla="val 16667" name="adj"/>
            </a:avLst>
          </a:prstGeom>
          <a:solidFill>
            <a:srgbClr val="7DB1DF"/>
          </a:solidFill>
          <a:ln cap="flat" cmpd="sng" w="12700">
            <a:solidFill>
              <a:srgbClr val="7DB1D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rgbClr val="FFFFFF"/>
                </a:solidFill>
                <a:latin typeface="NTR"/>
                <a:ea typeface="NTR"/>
                <a:cs typeface="NTR"/>
                <a:sym typeface="NTR"/>
              </a:rPr>
              <a:t>sand</a:t>
            </a:r>
            <a:endParaRPr/>
          </a:p>
        </p:txBody>
      </p:sp>
      <p:sp>
        <p:nvSpPr>
          <p:cNvPr id="251" name="Google Shape;251;p30"/>
          <p:cNvSpPr/>
          <p:nvPr/>
        </p:nvSpPr>
        <p:spPr>
          <a:xfrm>
            <a:off x="3817937" y="2571750"/>
            <a:ext cx="1417637" cy="1092200"/>
          </a:xfrm>
          <a:prstGeom prst="roundRect">
            <a:avLst>
              <a:gd fmla="val 16667" name="adj"/>
            </a:avLst>
          </a:prstGeom>
          <a:solidFill>
            <a:srgbClr val="7DB1DF"/>
          </a:solidFill>
          <a:ln cap="flat" cmpd="sng" w="12700">
            <a:solidFill>
              <a:srgbClr val="7DB1D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rgbClr val="FFFFFF"/>
                </a:solidFill>
                <a:latin typeface="NTR"/>
                <a:ea typeface="NTR"/>
                <a:cs typeface="NTR"/>
                <a:sym typeface="NTR"/>
              </a:rPr>
              <a:t>cliffs</a:t>
            </a:r>
            <a:endParaRPr/>
          </a:p>
        </p:txBody>
      </p:sp>
      <p:sp>
        <p:nvSpPr>
          <p:cNvPr id="252" name="Google Shape;252;p30"/>
          <p:cNvSpPr/>
          <p:nvPr/>
        </p:nvSpPr>
        <p:spPr>
          <a:xfrm>
            <a:off x="3817937" y="3786187"/>
            <a:ext cx="1417637" cy="1092200"/>
          </a:xfrm>
          <a:prstGeom prst="roundRect">
            <a:avLst>
              <a:gd fmla="val 16667" name="adj"/>
            </a:avLst>
          </a:prstGeom>
          <a:solidFill>
            <a:srgbClr val="7DB1DF"/>
          </a:solidFill>
          <a:ln cap="flat" cmpd="sng" w="12700">
            <a:solidFill>
              <a:srgbClr val="7DB1D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rgbClr val="FFFFFF"/>
                </a:solidFill>
                <a:latin typeface="NTR"/>
                <a:ea typeface="NTR"/>
                <a:cs typeface="NTR"/>
                <a:sym typeface="NTR"/>
              </a:rPr>
              <a:t>vegetation</a:t>
            </a:r>
            <a:endParaRPr/>
          </a:p>
        </p:txBody>
      </p:sp>
      <p:sp>
        <p:nvSpPr>
          <p:cNvPr id="253" name="Google Shape;253;p30"/>
          <p:cNvSpPr/>
          <p:nvPr/>
        </p:nvSpPr>
        <p:spPr>
          <a:xfrm>
            <a:off x="5378450" y="1349375"/>
            <a:ext cx="1419225" cy="1092200"/>
          </a:xfrm>
          <a:prstGeom prst="roundRect">
            <a:avLst>
              <a:gd fmla="val 16667" name="adj"/>
            </a:avLst>
          </a:prstGeom>
          <a:solidFill>
            <a:srgbClr val="7DB1DF"/>
          </a:solidFill>
          <a:ln cap="flat" cmpd="sng" w="12700">
            <a:solidFill>
              <a:srgbClr val="7DB1D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rgbClr val="FFFFFF"/>
                </a:solidFill>
                <a:latin typeface="NTR"/>
                <a:ea typeface="NTR"/>
                <a:cs typeface="NTR"/>
                <a:sym typeface="NTR"/>
              </a:rPr>
              <a:t>sea</a:t>
            </a:r>
            <a:endParaRPr/>
          </a:p>
        </p:txBody>
      </p:sp>
      <p:sp>
        <p:nvSpPr>
          <p:cNvPr id="254" name="Google Shape;254;p30"/>
          <p:cNvSpPr/>
          <p:nvPr/>
        </p:nvSpPr>
        <p:spPr>
          <a:xfrm>
            <a:off x="5378450" y="2571750"/>
            <a:ext cx="1419225" cy="1092200"/>
          </a:xfrm>
          <a:prstGeom prst="roundRect">
            <a:avLst>
              <a:gd fmla="val 16667" name="adj"/>
            </a:avLst>
          </a:prstGeom>
          <a:solidFill>
            <a:srgbClr val="7DB1DF"/>
          </a:solidFill>
          <a:ln cap="flat" cmpd="sng" w="12700">
            <a:solidFill>
              <a:srgbClr val="7DB1D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rgbClr val="FFFFFF"/>
                </a:solidFill>
                <a:latin typeface="NTR"/>
                <a:ea typeface="NTR"/>
                <a:cs typeface="NTR"/>
                <a:sym typeface="NTR"/>
              </a:rPr>
              <a:t>coast</a:t>
            </a:r>
            <a:endParaRPr/>
          </a:p>
        </p:txBody>
      </p:sp>
      <p:sp>
        <p:nvSpPr>
          <p:cNvPr id="255" name="Google Shape;255;p30"/>
          <p:cNvSpPr/>
          <p:nvPr/>
        </p:nvSpPr>
        <p:spPr>
          <a:xfrm>
            <a:off x="5378450" y="3786187"/>
            <a:ext cx="1419225" cy="1092200"/>
          </a:xfrm>
          <a:prstGeom prst="roundRect">
            <a:avLst>
              <a:gd fmla="val 16667" name="adj"/>
            </a:avLst>
          </a:prstGeom>
          <a:solidFill>
            <a:srgbClr val="7DB1DF"/>
          </a:solidFill>
          <a:ln cap="flat" cmpd="sng" w="12700">
            <a:solidFill>
              <a:srgbClr val="7DB1D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rgbClr val="FFFFFF"/>
                </a:solidFill>
                <a:latin typeface="NTR"/>
                <a:ea typeface="NTR"/>
                <a:cs typeface="NTR"/>
                <a:sym typeface="NTR"/>
              </a:rPr>
              <a:t>harbour</a:t>
            </a:r>
            <a:endParaRPr/>
          </a:p>
        </p:txBody>
      </p:sp>
      <p:sp>
        <p:nvSpPr>
          <p:cNvPr id="256" name="Google Shape;256;p30"/>
          <p:cNvSpPr/>
          <p:nvPr/>
        </p:nvSpPr>
        <p:spPr>
          <a:xfrm>
            <a:off x="6970712" y="1349375"/>
            <a:ext cx="1417637" cy="1092200"/>
          </a:xfrm>
          <a:prstGeom prst="roundRect">
            <a:avLst>
              <a:gd fmla="val 16667" name="adj"/>
            </a:avLst>
          </a:prstGeom>
          <a:solidFill>
            <a:srgbClr val="7DB1DF"/>
          </a:solidFill>
          <a:ln cap="flat" cmpd="sng" w="12700">
            <a:solidFill>
              <a:srgbClr val="7DB1D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rgbClr val="FFFFFF"/>
                </a:solidFill>
                <a:latin typeface="NTR"/>
                <a:ea typeface="NTR"/>
                <a:cs typeface="NTR"/>
                <a:sym typeface="NTR"/>
              </a:rPr>
              <a:t>promenade</a:t>
            </a:r>
            <a:endParaRPr/>
          </a:p>
        </p:txBody>
      </p:sp>
      <p:sp>
        <p:nvSpPr>
          <p:cNvPr id="257" name="Google Shape;257;p30"/>
          <p:cNvSpPr/>
          <p:nvPr/>
        </p:nvSpPr>
        <p:spPr>
          <a:xfrm>
            <a:off x="6970712" y="2571750"/>
            <a:ext cx="1417637" cy="1092200"/>
          </a:xfrm>
          <a:prstGeom prst="roundRect">
            <a:avLst>
              <a:gd fmla="val 16667" name="adj"/>
            </a:avLst>
          </a:prstGeom>
          <a:solidFill>
            <a:srgbClr val="7DB1DF"/>
          </a:solidFill>
          <a:ln cap="flat" cmpd="sng" w="12700">
            <a:solidFill>
              <a:srgbClr val="7DB1D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rgbClr val="FFFFFF"/>
                </a:solidFill>
                <a:latin typeface="NTR"/>
                <a:ea typeface="NTR"/>
                <a:cs typeface="NTR"/>
                <a:sym typeface="NTR"/>
              </a:rPr>
              <a:t>pier</a:t>
            </a:r>
            <a:endParaRPr/>
          </a:p>
        </p:txBody>
      </p:sp>
      <p:sp>
        <p:nvSpPr>
          <p:cNvPr id="258" name="Google Shape;258;p30"/>
          <p:cNvSpPr/>
          <p:nvPr/>
        </p:nvSpPr>
        <p:spPr>
          <a:xfrm>
            <a:off x="6970712" y="3786187"/>
            <a:ext cx="1417637" cy="1092200"/>
          </a:xfrm>
          <a:prstGeom prst="roundRect">
            <a:avLst>
              <a:gd fmla="val 16667" name="adj"/>
            </a:avLst>
          </a:prstGeom>
          <a:solidFill>
            <a:srgbClr val="7DB1DF"/>
          </a:solidFill>
          <a:ln cap="flat" cmpd="sng" w="12700">
            <a:solidFill>
              <a:srgbClr val="7DB1D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rgbClr val="FFFFFF"/>
                </a:solidFill>
                <a:latin typeface="NTR"/>
                <a:ea typeface="NTR"/>
                <a:cs typeface="NTR"/>
                <a:sym typeface="NTR"/>
              </a:rPr>
              <a:t>shop</a:t>
            </a:r>
            <a:endParaRPr/>
          </a:p>
        </p:txBody>
      </p:sp>
      <p:sp>
        <p:nvSpPr>
          <p:cNvPr id="259" name="Google Shape;259;p30"/>
          <p:cNvSpPr/>
          <p:nvPr/>
        </p:nvSpPr>
        <p:spPr>
          <a:xfrm>
            <a:off x="3817937" y="5000625"/>
            <a:ext cx="1417637" cy="1092200"/>
          </a:xfrm>
          <a:prstGeom prst="roundRect">
            <a:avLst>
              <a:gd fmla="val 16667" name="adj"/>
            </a:avLst>
          </a:prstGeom>
          <a:solidFill>
            <a:srgbClr val="7DB1DF"/>
          </a:solidFill>
          <a:ln cap="flat" cmpd="sng" w="12700">
            <a:solidFill>
              <a:srgbClr val="7DB1D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rgbClr val="FFFFFF"/>
                </a:solidFill>
                <a:latin typeface="NTR"/>
                <a:ea typeface="NTR"/>
                <a:cs typeface="NTR"/>
                <a:sym typeface="NTR"/>
              </a:rPr>
              <a:t>beach</a:t>
            </a:r>
            <a:endParaRPr/>
          </a:p>
        </p:txBody>
      </p:sp>
      <p:sp>
        <p:nvSpPr>
          <p:cNvPr id="260" name="Google Shape;260;p30"/>
          <p:cNvSpPr/>
          <p:nvPr/>
        </p:nvSpPr>
        <p:spPr>
          <a:xfrm>
            <a:off x="5378450" y="5000625"/>
            <a:ext cx="1419225" cy="1092200"/>
          </a:xfrm>
          <a:prstGeom prst="roundRect">
            <a:avLst>
              <a:gd fmla="val 16667" name="adj"/>
            </a:avLst>
          </a:prstGeom>
          <a:solidFill>
            <a:srgbClr val="7DB1DF"/>
          </a:solidFill>
          <a:ln cap="flat" cmpd="sng" w="12700">
            <a:solidFill>
              <a:srgbClr val="7DB1D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rgbClr val="FFFFFF"/>
                </a:solidFill>
                <a:latin typeface="NTR"/>
                <a:ea typeface="NTR"/>
                <a:cs typeface="NTR"/>
                <a:sym typeface="NTR"/>
              </a:rPr>
              <a:t>fairground</a:t>
            </a:r>
            <a:endParaRPr/>
          </a:p>
        </p:txBody>
      </p:sp>
      <p:sp>
        <p:nvSpPr>
          <p:cNvPr id="261" name="Google Shape;261;p30"/>
          <p:cNvSpPr/>
          <p:nvPr/>
        </p:nvSpPr>
        <p:spPr>
          <a:xfrm>
            <a:off x="6970712" y="5000625"/>
            <a:ext cx="1417637" cy="1092200"/>
          </a:xfrm>
          <a:prstGeom prst="roundRect">
            <a:avLst>
              <a:gd fmla="val 16667" name="adj"/>
            </a:avLst>
          </a:prstGeom>
          <a:solidFill>
            <a:srgbClr val="7DB1DF"/>
          </a:solidFill>
          <a:ln cap="flat" cmpd="sng" w="12700">
            <a:solidFill>
              <a:srgbClr val="7DB1D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rgbClr val="FFFFFF"/>
                </a:solidFill>
                <a:latin typeface="NTR"/>
                <a:ea typeface="NTR"/>
                <a:cs typeface="NTR"/>
                <a:sym typeface="NTR"/>
              </a:rPr>
              <a:t>lighthouse</a:t>
            </a:r>
            <a:endParaRPr/>
          </a:p>
        </p:txBody>
      </p:sp>
      <p:pic>
        <p:nvPicPr>
          <p:cNvPr id="262" name="Google Shape;262;p3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31"/>
          <p:cNvSpPr/>
          <p:nvPr>
            <p:ph type="title"/>
          </p:nvPr>
        </p:nvSpPr>
        <p:spPr>
          <a:xfrm>
            <a:off x="457200" y="246062"/>
            <a:ext cx="8220075" cy="1595437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r>
              <a:rPr b="1" i="0" lang="en-US" sz="40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Seaside Sort</a:t>
            </a:r>
            <a:endParaRPr/>
          </a:p>
        </p:txBody>
      </p:sp>
      <p:sp>
        <p:nvSpPr>
          <p:cNvPr id="268" name="Google Shape;268;p31"/>
          <p:cNvSpPr/>
          <p:nvPr/>
        </p:nvSpPr>
        <p:spPr>
          <a:xfrm>
            <a:off x="755650" y="1393825"/>
            <a:ext cx="7632700" cy="536575"/>
          </a:xfrm>
          <a:prstGeom prst="roundRect">
            <a:avLst>
              <a:gd fmla="val 16667" name="adj"/>
            </a:avLst>
          </a:prstGeom>
          <a:solidFill>
            <a:srgbClr val="F05441"/>
          </a:solidFill>
          <a:ln cap="flat" cmpd="sng" w="12700">
            <a:solidFill>
              <a:srgbClr val="F0544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rgbClr val="FFFFFF"/>
                </a:solidFill>
                <a:latin typeface="NTR"/>
                <a:ea typeface="NTR"/>
                <a:cs typeface="NTR"/>
                <a:sym typeface="NTR"/>
              </a:rPr>
              <a:t>Draw a table like this to help you sort the key words: </a:t>
            </a:r>
            <a:endParaRPr/>
          </a:p>
        </p:txBody>
      </p:sp>
      <p:graphicFrame>
        <p:nvGraphicFramePr>
          <p:cNvPr id="269" name="Google Shape;269;p31"/>
          <p:cNvGraphicFramePr/>
          <p:nvPr/>
        </p:nvGraphicFramePr>
        <p:xfrm>
          <a:off x="755650" y="203676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{ACE0FCF3-A722-4491-926F-F55486F253B6}</a:tableStyleId>
              </a:tblPr>
              <a:tblGrid>
                <a:gridCol w="3816350"/>
                <a:gridCol w="3816350"/>
              </a:tblGrid>
              <a:tr h="5032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800"/>
                        <a:buFont typeface="NTR"/>
                        <a:buNone/>
                      </a:pPr>
                      <a:r>
                        <a:rPr b="1" i="0" lang="en-US" sz="1800" u="none" cap="none" strike="noStrike">
                          <a:solidFill>
                            <a:srgbClr val="FFFFFF"/>
                          </a:solidFill>
                          <a:latin typeface="NTR"/>
                          <a:ea typeface="NTR"/>
                          <a:cs typeface="NTR"/>
                          <a:sym typeface="NTR"/>
                        </a:rPr>
                        <a:t>Human</a:t>
                      </a:r>
                      <a:endParaRPr/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DB1D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800"/>
                        <a:buFont typeface="NTR"/>
                        <a:buNone/>
                      </a:pPr>
                      <a:r>
                        <a:rPr b="1" i="0" lang="en-US" sz="1800" u="none" cap="none" strike="noStrike">
                          <a:solidFill>
                            <a:srgbClr val="FFFFFF"/>
                          </a:solidFill>
                          <a:latin typeface="NTR"/>
                          <a:ea typeface="NTR"/>
                          <a:cs typeface="NTR"/>
                          <a:sym typeface="NTR"/>
                        </a:rPr>
                        <a:t>Physical</a:t>
                      </a:r>
                      <a:endParaRPr/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DB1DF"/>
                    </a:solidFill>
                  </a:tcPr>
                </a:tc>
              </a:tr>
              <a:tr h="28590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NTR"/>
                        <a:ea typeface="NTR"/>
                        <a:cs typeface="NTR"/>
                        <a:sym typeface="NTR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DEBF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NTR"/>
                        <a:ea typeface="NTR"/>
                        <a:cs typeface="NTR"/>
                        <a:sym typeface="NTR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DEBF5"/>
                    </a:solidFill>
                  </a:tcPr>
                </a:tc>
              </a:tr>
            </a:tbl>
          </a:graphicData>
        </a:graphic>
      </p:graphicFrame>
      <p:pic>
        <p:nvPicPr>
          <p:cNvPr id="270" name="Google Shape;270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72000" y="2973387"/>
            <a:ext cx="3816350" cy="26971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1" name="Google Shape;271;p3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55650" y="3159125"/>
            <a:ext cx="3811587" cy="2511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2" name="Google Shape;272;p3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32"/>
          <p:cNvSpPr/>
          <p:nvPr>
            <p:ph type="title"/>
          </p:nvPr>
        </p:nvSpPr>
        <p:spPr>
          <a:xfrm>
            <a:off x="457200" y="246062"/>
            <a:ext cx="8220075" cy="1595437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r>
              <a:rPr b="1" i="0" lang="en-US" sz="40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Seaside Sort</a:t>
            </a:r>
            <a:endParaRPr/>
          </a:p>
        </p:txBody>
      </p:sp>
      <p:sp>
        <p:nvSpPr>
          <p:cNvPr id="278" name="Google Shape;278;p32"/>
          <p:cNvSpPr/>
          <p:nvPr/>
        </p:nvSpPr>
        <p:spPr>
          <a:xfrm>
            <a:off x="755650" y="1393825"/>
            <a:ext cx="7632700" cy="536575"/>
          </a:xfrm>
          <a:prstGeom prst="roundRect">
            <a:avLst>
              <a:gd fmla="val 16667" name="adj"/>
            </a:avLst>
          </a:prstGeom>
          <a:solidFill>
            <a:srgbClr val="F05441"/>
          </a:solidFill>
          <a:ln cap="flat" cmpd="sng" w="12700">
            <a:solidFill>
              <a:srgbClr val="F0544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rgbClr val="FFFFFF"/>
                </a:solidFill>
                <a:latin typeface="NTR"/>
                <a:ea typeface="NTR"/>
                <a:cs typeface="NTR"/>
                <a:sym typeface="NTR"/>
              </a:rPr>
              <a:t>Draw a table like this to help you sort the key words: </a:t>
            </a:r>
            <a:endParaRPr/>
          </a:p>
        </p:txBody>
      </p:sp>
      <p:graphicFrame>
        <p:nvGraphicFramePr>
          <p:cNvPr id="279" name="Google Shape;279;p32"/>
          <p:cNvGraphicFramePr/>
          <p:nvPr/>
        </p:nvGraphicFramePr>
        <p:xfrm>
          <a:off x="755650" y="203676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{ACE0FCF3-A722-4491-926F-F55486F253B6}</a:tableStyleId>
              </a:tblPr>
              <a:tblGrid>
                <a:gridCol w="3816350"/>
                <a:gridCol w="3816350"/>
              </a:tblGrid>
              <a:tr h="4714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800"/>
                        <a:buFont typeface="NTR"/>
                        <a:buNone/>
                      </a:pPr>
                      <a:r>
                        <a:rPr b="1" i="0" lang="en-US" sz="1800" u="none">
                          <a:solidFill>
                            <a:srgbClr val="FFFFFF"/>
                          </a:solidFill>
                          <a:latin typeface="NTR"/>
                          <a:ea typeface="NTR"/>
                          <a:cs typeface="NTR"/>
                          <a:sym typeface="NTR"/>
                        </a:rPr>
                        <a:t>Human</a:t>
                      </a:r>
                      <a:endParaRPr/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DB1D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800"/>
                        <a:buFont typeface="NTR"/>
                        <a:buNone/>
                      </a:pPr>
                      <a:r>
                        <a:rPr b="1" i="0" lang="en-US" sz="1800" u="none">
                          <a:solidFill>
                            <a:srgbClr val="FFFFFF"/>
                          </a:solidFill>
                          <a:latin typeface="NTR"/>
                          <a:ea typeface="NTR"/>
                          <a:cs typeface="NTR"/>
                          <a:sym typeface="NTR"/>
                        </a:rPr>
                        <a:t>Physical</a:t>
                      </a:r>
                      <a:endParaRPr/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DB1DF"/>
                    </a:solidFill>
                  </a:tcPr>
                </a:tc>
              </a:tr>
              <a:tr h="26765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NTR"/>
                        <a:ea typeface="NTR"/>
                        <a:cs typeface="NTR"/>
                        <a:sym typeface="NTR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DEBF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NTR"/>
                        <a:ea typeface="NTR"/>
                        <a:cs typeface="NTR"/>
                        <a:sym typeface="NTR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DEBF5"/>
                    </a:solidFill>
                  </a:tcPr>
                </a:tc>
              </a:tr>
            </a:tbl>
          </a:graphicData>
        </a:graphic>
      </p:graphicFrame>
      <p:sp>
        <p:nvSpPr>
          <p:cNvPr id="280" name="Google Shape;280;p32"/>
          <p:cNvSpPr/>
          <p:nvPr/>
        </p:nvSpPr>
        <p:spPr>
          <a:xfrm>
            <a:off x="755650" y="5237162"/>
            <a:ext cx="1208087" cy="403225"/>
          </a:xfrm>
          <a:prstGeom prst="roundRect">
            <a:avLst>
              <a:gd fmla="val 16667" name="adj"/>
            </a:avLst>
          </a:prstGeom>
          <a:solidFill>
            <a:srgbClr val="F5E097"/>
          </a:solidFill>
          <a:ln cap="flat" cmpd="sng" w="12700">
            <a:solidFill>
              <a:srgbClr val="F5E09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sand</a:t>
            </a:r>
            <a:endParaRPr/>
          </a:p>
        </p:txBody>
      </p:sp>
      <p:sp>
        <p:nvSpPr>
          <p:cNvPr id="281" name="Google Shape;281;p32"/>
          <p:cNvSpPr/>
          <p:nvPr/>
        </p:nvSpPr>
        <p:spPr>
          <a:xfrm>
            <a:off x="755650" y="5689600"/>
            <a:ext cx="1208087" cy="403225"/>
          </a:xfrm>
          <a:prstGeom prst="roundRect">
            <a:avLst>
              <a:gd fmla="val 16667" name="adj"/>
            </a:avLst>
          </a:prstGeom>
          <a:solidFill>
            <a:srgbClr val="F5E097"/>
          </a:solidFill>
          <a:ln cap="flat" cmpd="sng" w="12700">
            <a:solidFill>
              <a:srgbClr val="F5E09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cliffs</a:t>
            </a:r>
            <a:endParaRPr/>
          </a:p>
        </p:txBody>
      </p:sp>
      <p:sp>
        <p:nvSpPr>
          <p:cNvPr id="282" name="Google Shape;282;p32"/>
          <p:cNvSpPr/>
          <p:nvPr/>
        </p:nvSpPr>
        <p:spPr>
          <a:xfrm>
            <a:off x="2039937" y="5237162"/>
            <a:ext cx="1208087" cy="403225"/>
          </a:xfrm>
          <a:prstGeom prst="roundRect">
            <a:avLst>
              <a:gd fmla="val 16667" name="adj"/>
            </a:avLst>
          </a:prstGeom>
          <a:solidFill>
            <a:srgbClr val="F5E097"/>
          </a:solidFill>
          <a:ln cap="flat" cmpd="sng" w="12700">
            <a:solidFill>
              <a:srgbClr val="F5E09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sea</a:t>
            </a:r>
            <a:endParaRPr/>
          </a:p>
        </p:txBody>
      </p:sp>
      <p:sp>
        <p:nvSpPr>
          <p:cNvPr id="283" name="Google Shape;283;p32"/>
          <p:cNvSpPr/>
          <p:nvPr/>
        </p:nvSpPr>
        <p:spPr>
          <a:xfrm>
            <a:off x="2039937" y="5689600"/>
            <a:ext cx="1208087" cy="403225"/>
          </a:xfrm>
          <a:prstGeom prst="roundRect">
            <a:avLst>
              <a:gd fmla="val 16667" name="adj"/>
            </a:avLst>
          </a:prstGeom>
          <a:solidFill>
            <a:srgbClr val="F5E097"/>
          </a:solidFill>
          <a:ln cap="flat" cmpd="sng" w="12700">
            <a:solidFill>
              <a:srgbClr val="F5E09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coast</a:t>
            </a:r>
            <a:endParaRPr/>
          </a:p>
        </p:txBody>
      </p:sp>
      <p:sp>
        <p:nvSpPr>
          <p:cNvPr id="284" name="Google Shape;284;p32"/>
          <p:cNvSpPr/>
          <p:nvPr/>
        </p:nvSpPr>
        <p:spPr>
          <a:xfrm>
            <a:off x="3325812" y="5237162"/>
            <a:ext cx="1208087" cy="403225"/>
          </a:xfrm>
          <a:prstGeom prst="roundRect">
            <a:avLst>
              <a:gd fmla="val 16667" name="adj"/>
            </a:avLst>
          </a:prstGeom>
          <a:solidFill>
            <a:srgbClr val="F5E097"/>
          </a:solidFill>
          <a:ln cap="flat" cmpd="sng" w="12700">
            <a:solidFill>
              <a:srgbClr val="F5E09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promenade</a:t>
            </a:r>
            <a:endParaRPr/>
          </a:p>
        </p:txBody>
      </p:sp>
      <p:sp>
        <p:nvSpPr>
          <p:cNvPr id="285" name="Google Shape;285;p32"/>
          <p:cNvSpPr/>
          <p:nvPr/>
        </p:nvSpPr>
        <p:spPr>
          <a:xfrm>
            <a:off x="3325812" y="5689600"/>
            <a:ext cx="1208087" cy="403225"/>
          </a:xfrm>
          <a:prstGeom prst="roundRect">
            <a:avLst>
              <a:gd fmla="val 16667" name="adj"/>
            </a:avLst>
          </a:prstGeom>
          <a:solidFill>
            <a:srgbClr val="F5E097"/>
          </a:solidFill>
          <a:ln cap="flat" cmpd="sng" w="12700">
            <a:solidFill>
              <a:srgbClr val="F5E09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pier</a:t>
            </a:r>
            <a:endParaRPr/>
          </a:p>
        </p:txBody>
      </p:sp>
      <p:sp>
        <p:nvSpPr>
          <p:cNvPr id="286" name="Google Shape;286;p32"/>
          <p:cNvSpPr/>
          <p:nvPr/>
        </p:nvSpPr>
        <p:spPr>
          <a:xfrm>
            <a:off x="4610100" y="5237162"/>
            <a:ext cx="1208087" cy="404812"/>
          </a:xfrm>
          <a:prstGeom prst="roundRect">
            <a:avLst>
              <a:gd fmla="val 16667" name="adj"/>
            </a:avLst>
          </a:prstGeom>
          <a:solidFill>
            <a:srgbClr val="F5E097"/>
          </a:solidFill>
          <a:ln cap="flat" cmpd="sng" w="12700">
            <a:solidFill>
              <a:srgbClr val="F5E09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vegetation</a:t>
            </a:r>
            <a:endParaRPr/>
          </a:p>
        </p:txBody>
      </p:sp>
      <p:sp>
        <p:nvSpPr>
          <p:cNvPr id="287" name="Google Shape;287;p32"/>
          <p:cNvSpPr/>
          <p:nvPr/>
        </p:nvSpPr>
        <p:spPr>
          <a:xfrm>
            <a:off x="5895975" y="5237162"/>
            <a:ext cx="1208087" cy="404812"/>
          </a:xfrm>
          <a:prstGeom prst="roundRect">
            <a:avLst>
              <a:gd fmla="val 16667" name="adj"/>
            </a:avLst>
          </a:prstGeom>
          <a:solidFill>
            <a:srgbClr val="F5E097"/>
          </a:solidFill>
          <a:ln cap="flat" cmpd="sng" w="12700">
            <a:solidFill>
              <a:srgbClr val="F5E09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harbour</a:t>
            </a:r>
            <a:endParaRPr/>
          </a:p>
        </p:txBody>
      </p:sp>
      <p:sp>
        <p:nvSpPr>
          <p:cNvPr id="288" name="Google Shape;288;p32"/>
          <p:cNvSpPr/>
          <p:nvPr/>
        </p:nvSpPr>
        <p:spPr>
          <a:xfrm>
            <a:off x="7180262" y="5237162"/>
            <a:ext cx="1208087" cy="404812"/>
          </a:xfrm>
          <a:prstGeom prst="roundRect">
            <a:avLst>
              <a:gd fmla="val 16667" name="adj"/>
            </a:avLst>
          </a:prstGeom>
          <a:solidFill>
            <a:srgbClr val="F5E097"/>
          </a:solidFill>
          <a:ln cap="flat" cmpd="sng" w="12700">
            <a:solidFill>
              <a:srgbClr val="F5E09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shop</a:t>
            </a:r>
            <a:endParaRPr/>
          </a:p>
        </p:txBody>
      </p:sp>
      <p:sp>
        <p:nvSpPr>
          <p:cNvPr id="289" name="Google Shape;289;p32"/>
          <p:cNvSpPr/>
          <p:nvPr/>
        </p:nvSpPr>
        <p:spPr>
          <a:xfrm>
            <a:off x="4610100" y="5688012"/>
            <a:ext cx="1208087" cy="404812"/>
          </a:xfrm>
          <a:prstGeom prst="roundRect">
            <a:avLst>
              <a:gd fmla="val 16667" name="adj"/>
            </a:avLst>
          </a:prstGeom>
          <a:solidFill>
            <a:srgbClr val="F5E097"/>
          </a:solidFill>
          <a:ln cap="flat" cmpd="sng" w="12700">
            <a:solidFill>
              <a:srgbClr val="F5E09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beach</a:t>
            </a:r>
            <a:endParaRPr/>
          </a:p>
        </p:txBody>
      </p:sp>
      <p:sp>
        <p:nvSpPr>
          <p:cNvPr id="290" name="Google Shape;290;p32"/>
          <p:cNvSpPr/>
          <p:nvPr/>
        </p:nvSpPr>
        <p:spPr>
          <a:xfrm>
            <a:off x="5895975" y="5688012"/>
            <a:ext cx="1208087" cy="404812"/>
          </a:xfrm>
          <a:prstGeom prst="roundRect">
            <a:avLst>
              <a:gd fmla="val 16667" name="adj"/>
            </a:avLst>
          </a:prstGeom>
          <a:solidFill>
            <a:srgbClr val="F5E097"/>
          </a:solidFill>
          <a:ln cap="flat" cmpd="sng" w="12700">
            <a:solidFill>
              <a:srgbClr val="F5E09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fairground</a:t>
            </a:r>
            <a:endParaRPr/>
          </a:p>
        </p:txBody>
      </p:sp>
      <p:sp>
        <p:nvSpPr>
          <p:cNvPr id="291" name="Google Shape;291;p32"/>
          <p:cNvSpPr/>
          <p:nvPr/>
        </p:nvSpPr>
        <p:spPr>
          <a:xfrm>
            <a:off x="7180262" y="5688012"/>
            <a:ext cx="1208087" cy="404812"/>
          </a:xfrm>
          <a:prstGeom prst="roundRect">
            <a:avLst>
              <a:gd fmla="val 16667" name="adj"/>
            </a:avLst>
          </a:prstGeom>
          <a:solidFill>
            <a:srgbClr val="F5E097"/>
          </a:solidFill>
          <a:ln cap="flat" cmpd="sng" w="12700">
            <a:solidFill>
              <a:srgbClr val="F5E09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lighthouse</a:t>
            </a:r>
            <a:endParaRPr/>
          </a:p>
        </p:txBody>
      </p:sp>
      <p:pic>
        <p:nvPicPr>
          <p:cNvPr id="292" name="Google Shape;292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33"/>
          <p:cNvSpPr/>
          <p:nvPr>
            <p:ph type="title"/>
          </p:nvPr>
        </p:nvSpPr>
        <p:spPr>
          <a:xfrm>
            <a:off x="457200" y="246062"/>
            <a:ext cx="8220075" cy="1595437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r>
              <a:rPr b="1" i="0" lang="en-US" sz="40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In the Picture</a:t>
            </a:r>
            <a:endParaRPr/>
          </a:p>
        </p:txBody>
      </p:sp>
      <p:pic>
        <p:nvPicPr>
          <p:cNvPr id="298" name="Google Shape;298;p33"/>
          <p:cNvPicPr preferRelativeResize="0"/>
          <p:nvPr/>
        </p:nvPicPr>
        <p:blipFill rotWithShape="1">
          <a:blip r:embed="rId3">
            <a:alphaModFix/>
          </a:blip>
          <a:srcRect b="7124" l="0" r="0" t="-1"/>
          <a:stretch/>
        </p:blipFill>
        <p:spPr>
          <a:xfrm>
            <a:off x="755650" y="1355725"/>
            <a:ext cx="7632700" cy="4743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9" name="Google Shape;299;p3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6200" y="615950"/>
            <a:ext cx="865187" cy="86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34"/>
          <p:cNvSpPr/>
          <p:nvPr/>
        </p:nvSpPr>
        <p:spPr>
          <a:xfrm>
            <a:off x="755650" y="1420812"/>
            <a:ext cx="7632700" cy="4672012"/>
          </a:xfrm>
          <a:prstGeom prst="roundRect">
            <a:avLst>
              <a:gd fmla="val 1056" name="adj"/>
            </a:avLst>
          </a:prstGeom>
          <a:solidFill>
            <a:srgbClr val="F05441"/>
          </a:solidFill>
          <a:ln cap="flat" cmpd="sng" w="12700">
            <a:solidFill>
              <a:srgbClr val="F0544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305" name="Google Shape;305;p34"/>
          <p:cNvSpPr/>
          <p:nvPr>
            <p:ph type="title"/>
          </p:nvPr>
        </p:nvSpPr>
        <p:spPr>
          <a:xfrm>
            <a:off x="457200" y="246062"/>
            <a:ext cx="8220075" cy="1595437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r>
              <a:rPr b="1" i="0" lang="en-US" sz="40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In the Picture</a:t>
            </a:r>
            <a:endParaRPr/>
          </a:p>
        </p:txBody>
      </p:sp>
      <p:pic>
        <p:nvPicPr>
          <p:cNvPr id="306" name="Google Shape;306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36687" y="1535112"/>
            <a:ext cx="6270625" cy="4433887"/>
          </a:xfrm>
          <a:prstGeom prst="rect">
            <a:avLst/>
          </a:prstGeom>
          <a:noFill/>
          <a:ln>
            <a:noFill/>
          </a:ln>
          <a:effectLst>
            <a:outerShdw blurRad="63500" sx="102000" sy="102000">
              <a:srgbClr val="000000">
                <a:alpha val="39607"/>
              </a:srgbClr>
            </a:outerShdw>
          </a:effectLst>
        </p:spPr>
      </p:pic>
      <p:pic>
        <p:nvPicPr>
          <p:cNvPr id="307" name="Google Shape;307;p3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6200" y="615950"/>
            <a:ext cx="865187" cy="86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35"/>
          <p:cNvSpPr/>
          <p:nvPr>
            <p:ph type="title"/>
          </p:nvPr>
        </p:nvSpPr>
        <p:spPr>
          <a:xfrm>
            <a:off x="457200" y="246062"/>
            <a:ext cx="8220075" cy="1595437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r>
              <a:rPr b="1" i="0" lang="en-US" sz="40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Let’s Ask!</a:t>
            </a:r>
            <a:endParaRPr/>
          </a:p>
        </p:txBody>
      </p:sp>
      <p:pic>
        <p:nvPicPr>
          <p:cNvPr id="313" name="Google Shape;313;p35"/>
          <p:cNvPicPr preferRelativeResize="0"/>
          <p:nvPr/>
        </p:nvPicPr>
        <p:blipFill rotWithShape="1">
          <a:blip r:embed="rId3">
            <a:alphaModFix/>
          </a:blip>
          <a:srcRect b="11645" l="0" r="0" t="10075"/>
          <a:stretch/>
        </p:blipFill>
        <p:spPr>
          <a:xfrm>
            <a:off x="755650" y="2095500"/>
            <a:ext cx="7632700" cy="3997325"/>
          </a:xfrm>
          <a:prstGeom prst="rect">
            <a:avLst/>
          </a:prstGeom>
          <a:noFill/>
          <a:ln>
            <a:noFill/>
          </a:ln>
        </p:spPr>
      </p:pic>
      <p:sp>
        <p:nvSpPr>
          <p:cNvPr id="314" name="Google Shape;314;p35"/>
          <p:cNvSpPr/>
          <p:nvPr/>
        </p:nvSpPr>
        <p:spPr>
          <a:xfrm>
            <a:off x="755650" y="1308100"/>
            <a:ext cx="2511425" cy="654050"/>
          </a:xfrm>
          <a:prstGeom prst="roundRect">
            <a:avLst>
              <a:gd fmla="val 16667" name="adj"/>
            </a:avLst>
          </a:prstGeom>
          <a:solidFill>
            <a:srgbClr val="CDEBF5"/>
          </a:solidFill>
          <a:ln cap="flat" cmpd="sng" w="12700">
            <a:solidFill>
              <a:srgbClr val="CDEBF5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Look at the photograph again. </a:t>
            </a:r>
            <a:endParaRPr/>
          </a:p>
        </p:txBody>
      </p:sp>
      <p:sp>
        <p:nvSpPr>
          <p:cNvPr id="315" name="Google Shape;315;p35"/>
          <p:cNvSpPr/>
          <p:nvPr/>
        </p:nvSpPr>
        <p:spPr>
          <a:xfrm>
            <a:off x="3370262" y="1308100"/>
            <a:ext cx="5018087" cy="654050"/>
          </a:xfrm>
          <a:prstGeom prst="roundRect">
            <a:avLst>
              <a:gd fmla="val 16667" name="adj"/>
            </a:avLst>
          </a:prstGeom>
          <a:solidFill>
            <a:srgbClr val="7DB1DF"/>
          </a:solidFill>
          <a:ln cap="flat" cmpd="sng" w="12700">
            <a:solidFill>
              <a:srgbClr val="7DB1D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NTR"/>
              <a:buNone/>
            </a:pPr>
            <a:r>
              <a:rPr b="0" i="0" lang="en-US" sz="1800" u="none">
                <a:solidFill>
                  <a:srgbClr val="FFFFFF"/>
                </a:solidFill>
                <a:latin typeface="NTR"/>
                <a:ea typeface="NTR"/>
                <a:cs typeface="NTR"/>
                <a:sym typeface="NTR"/>
              </a:rPr>
              <a:t>What questions would you like to ask to find out more about what is happening in the picture? </a:t>
            </a:r>
            <a:endParaRPr/>
          </a:p>
        </p:txBody>
      </p:sp>
      <p:pic>
        <p:nvPicPr>
          <p:cNvPr id="316" name="Google Shape;316;p3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6200" y="615950"/>
            <a:ext cx="865187" cy="86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0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36"/>
          <p:cNvSpPr/>
          <p:nvPr>
            <p:ph type="title"/>
          </p:nvPr>
        </p:nvSpPr>
        <p:spPr>
          <a:xfrm>
            <a:off x="457200" y="246062"/>
            <a:ext cx="8220075" cy="1595437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r>
              <a:rPr b="1" i="0" lang="en-US" sz="40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Let’s Ask!</a:t>
            </a:r>
            <a:endParaRPr/>
          </a:p>
        </p:txBody>
      </p:sp>
      <p:pic>
        <p:nvPicPr>
          <p:cNvPr descr="14005750633_b3f244c3ea_b.jpg" id="322" name="Google Shape;322;p36"/>
          <p:cNvPicPr preferRelativeResize="0"/>
          <p:nvPr/>
        </p:nvPicPr>
        <p:blipFill rotWithShape="1">
          <a:blip r:embed="rId3">
            <a:alphaModFix/>
          </a:blip>
          <a:srcRect b="0" l="0" r="0" t="7927"/>
          <a:stretch/>
        </p:blipFill>
        <p:spPr>
          <a:xfrm>
            <a:off x="755650" y="1322387"/>
            <a:ext cx="7632700" cy="4770437"/>
          </a:xfrm>
          <a:prstGeom prst="rect">
            <a:avLst/>
          </a:prstGeom>
          <a:noFill/>
          <a:ln>
            <a:noFill/>
          </a:ln>
        </p:spPr>
      </p:pic>
      <p:sp>
        <p:nvSpPr>
          <p:cNvPr id="323" name="Google Shape;323;p36"/>
          <p:cNvSpPr txBox="1"/>
          <p:nvPr/>
        </p:nvSpPr>
        <p:spPr>
          <a:xfrm>
            <a:off x="1473200" y="6113462"/>
            <a:ext cx="6197600" cy="184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"/>
              <a:buFont typeface="NTR"/>
              <a:buNone/>
            </a:pPr>
            <a:r>
              <a:rPr b="0" i="0" lang="en-US" sz="600" u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Photo courtesy of 50144889@N08 @flickr.com - granted under creative commons licence - attribution</a:t>
            </a:r>
            <a:endParaRPr/>
          </a:p>
        </p:txBody>
      </p:sp>
      <p:pic>
        <p:nvPicPr>
          <p:cNvPr id="324" name="Google Shape;324;p3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6200" y="615950"/>
            <a:ext cx="865187" cy="86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8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37"/>
          <p:cNvSpPr/>
          <p:nvPr>
            <p:ph type="title"/>
          </p:nvPr>
        </p:nvSpPr>
        <p:spPr>
          <a:xfrm>
            <a:off x="457200" y="246062"/>
            <a:ext cx="8220075" cy="1595437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r>
              <a:rPr b="1" i="0" lang="en-US" sz="40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Let’s Ask!</a:t>
            </a:r>
            <a:endParaRPr/>
          </a:p>
        </p:txBody>
      </p:sp>
      <p:sp>
        <p:nvSpPr>
          <p:cNvPr id="330" name="Google Shape;330;p37"/>
          <p:cNvSpPr txBox="1"/>
          <p:nvPr/>
        </p:nvSpPr>
        <p:spPr>
          <a:xfrm>
            <a:off x="1473200" y="6113462"/>
            <a:ext cx="6197600" cy="2143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"/>
              <a:buFont typeface="NTR"/>
              <a:buNone/>
            </a:pPr>
            <a:r>
              <a:rPr b="0" i="0" lang="en-US" sz="600" u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Photo courtesy of </a:t>
            </a:r>
            <a:r>
              <a:rPr b="0" i="0" lang="en-US" sz="800" u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alwyn_ladell</a:t>
            </a:r>
            <a:r>
              <a:rPr b="0" i="0" lang="en-US" sz="600" u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 @flickr.com - granted under creative commons licence - attribution</a:t>
            </a:r>
            <a:endParaRPr/>
          </a:p>
        </p:txBody>
      </p:sp>
      <p:pic>
        <p:nvPicPr>
          <p:cNvPr id="331" name="Google Shape;331;p37"/>
          <p:cNvPicPr preferRelativeResize="0"/>
          <p:nvPr/>
        </p:nvPicPr>
        <p:blipFill rotWithShape="1">
          <a:blip r:embed="rId3">
            <a:alphaModFix/>
          </a:blip>
          <a:srcRect b="13912" l="1350" r="1689" t="2841"/>
          <a:stretch/>
        </p:blipFill>
        <p:spPr>
          <a:xfrm>
            <a:off x="754062" y="1411287"/>
            <a:ext cx="7635875" cy="4678362"/>
          </a:xfrm>
          <a:prstGeom prst="rect">
            <a:avLst/>
          </a:prstGeom>
          <a:noFill/>
          <a:ln>
            <a:noFill/>
          </a:ln>
        </p:spPr>
      </p:pic>
      <p:pic>
        <p:nvPicPr>
          <p:cNvPr id="332" name="Google Shape;332;p3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6200" y="615950"/>
            <a:ext cx="865187" cy="86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6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38"/>
          <p:cNvSpPr/>
          <p:nvPr/>
        </p:nvSpPr>
        <p:spPr>
          <a:xfrm>
            <a:off x="503237" y="2930525"/>
            <a:ext cx="8137525" cy="3414712"/>
          </a:xfrm>
          <a:prstGeom prst="roundRect">
            <a:avLst>
              <a:gd fmla="val 1384" name="adj"/>
            </a:avLst>
          </a:prstGeom>
          <a:solidFill>
            <a:srgbClr val="FFF9E7"/>
          </a:solidFill>
          <a:ln cap="rnd" cmpd="sng" w="25400">
            <a:solidFill>
              <a:srgbClr val="FEFBDA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NTR"/>
              <a:buNone/>
            </a:pPr>
            <a:r>
              <a:rPr b="0" i="0" lang="en-US" sz="1300" u="none">
                <a:solidFill>
                  <a:srgbClr val="FFFFFF"/>
                </a:solidFill>
                <a:latin typeface="NTR"/>
                <a:ea typeface="NTR"/>
                <a:cs typeface="NTR"/>
                <a:sym typeface="NTR"/>
              </a:rPr>
              <a:t> </a:t>
            </a:r>
            <a:endParaRPr/>
          </a:p>
        </p:txBody>
      </p:sp>
      <p:sp>
        <p:nvSpPr>
          <p:cNvPr id="338" name="Google Shape;338;p38"/>
          <p:cNvSpPr/>
          <p:nvPr/>
        </p:nvSpPr>
        <p:spPr>
          <a:xfrm>
            <a:off x="503237" y="512762"/>
            <a:ext cx="8137525" cy="2192337"/>
          </a:xfrm>
          <a:prstGeom prst="roundRect">
            <a:avLst>
              <a:gd fmla="val 1384" name="adj"/>
            </a:avLst>
          </a:prstGeom>
          <a:solidFill>
            <a:srgbClr val="FFF9E7"/>
          </a:solidFill>
          <a:ln cap="rnd" cmpd="sng" w="25400">
            <a:solidFill>
              <a:srgbClr val="FEFBDA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NTR"/>
              <a:buNone/>
            </a:pPr>
            <a:r>
              <a:rPr b="0" i="0" lang="en-US" sz="1300" u="none">
                <a:solidFill>
                  <a:srgbClr val="FFFFFF"/>
                </a:solidFill>
                <a:latin typeface="NTR"/>
                <a:ea typeface="NTR"/>
                <a:cs typeface="NTR"/>
                <a:sym typeface="NTR"/>
              </a:rPr>
              <a:t> </a:t>
            </a:r>
            <a:endParaRPr/>
          </a:p>
        </p:txBody>
      </p:sp>
      <p:sp>
        <p:nvSpPr>
          <p:cNvPr id="339" name="Google Shape;339;p38"/>
          <p:cNvSpPr txBox="1"/>
          <p:nvPr/>
        </p:nvSpPr>
        <p:spPr>
          <a:xfrm>
            <a:off x="628650" y="3071812"/>
            <a:ext cx="7886700" cy="53975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Success Criteria</a:t>
            </a:r>
            <a:endParaRPr/>
          </a:p>
        </p:txBody>
      </p:sp>
      <p:sp>
        <p:nvSpPr>
          <p:cNvPr id="340" name="Google Shape;340;p38"/>
          <p:cNvSpPr txBox="1"/>
          <p:nvPr/>
        </p:nvSpPr>
        <p:spPr>
          <a:xfrm>
            <a:off x="628650" y="735012"/>
            <a:ext cx="7886700" cy="53975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Aim</a:t>
            </a:r>
            <a:endParaRPr/>
          </a:p>
        </p:txBody>
      </p:sp>
      <p:sp>
        <p:nvSpPr>
          <p:cNvPr id="341" name="Google Shape;341;p38"/>
          <p:cNvSpPr/>
          <p:nvPr>
            <p:ph idx="1" type="body"/>
          </p:nvPr>
        </p:nvSpPr>
        <p:spPr>
          <a:xfrm>
            <a:off x="628650" y="1127125"/>
            <a:ext cx="7886700" cy="14097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/>
          <a:p>
            <a:pPr indent="-228600" lvl="0" marL="2286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b="0" i="0" lang="en-US" sz="18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rPr>
              <a:t>I can use key words to describe seaside locations.</a:t>
            </a:r>
            <a:endParaRPr/>
          </a:p>
          <a:p>
            <a:pPr indent="-2286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b="0" i="0" lang="en-US" sz="18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rPr>
              <a:t>I can observe aerial photographs of seaside locations. </a:t>
            </a:r>
            <a:endParaRPr/>
          </a:p>
        </p:txBody>
      </p:sp>
      <p:sp>
        <p:nvSpPr>
          <p:cNvPr id="342" name="Google Shape;342;p38"/>
          <p:cNvSpPr txBox="1"/>
          <p:nvPr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</p:spPr>
        <p:txBody>
          <a:bodyPr anchorCtr="0" anchor="t" bIns="180000" lIns="180000" spcFirstLastPara="1" rIns="252000" wrap="square" tIns="252000">
            <a:noAutofit/>
          </a:bodyPr>
          <a:lstStyle/>
          <a:p>
            <a:pPr indent="-285750" lvl="0" marL="28575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b="0" i="0" lang="en-US" sz="1800" u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rPr>
              <a:t>I can use key words to talk about the key features of the seaside. </a:t>
            </a:r>
            <a:endParaRPr/>
          </a:p>
          <a:p>
            <a:pPr indent="-285750" lvl="0" marL="28575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b="0" i="0" lang="en-US" sz="1800" u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rPr>
              <a:t>I can begin to say which features are ‘human’ and which are ‘physical’. </a:t>
            </a:r>
            <a:endParaRPr/>
          </a:p>
          <a:p>
            <a:pPr indent="-285750" lvl="0" marL="28575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b="0" i="0" lang="en-US" sz="1800" u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rPr>
              <a:t>I can spot key features of seaside locations using aerial photographs. </a:t>
            </a:r>
            <a:endParaRPr/>
          </a:p>
          <a:p>
            <a:pPr indent="-285750" lvl="0" marL="28575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b="0" i="0" lang="en-US" sz="1800" u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rPr>
              <a:t>I can use my senses to say describing words about what I can see in aerial photographs.</a:t>
            </a:r>
            <a:endParaRPr/>
          </a:p>
        </p:txBody>
      </p:sp>
      <p:pic>
        <p:nvPicPr>
          <p:cNvPr id="343" name="Google Shape;343;p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6200" y="615950"/>
            <a:ext cx="865187" cy="86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347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4_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1_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 name="2_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6.xml><?xml version="1.0" encoding="utf-8"?>
<a:theme xmlns:a="http://schemas.openxmlformats.org/drawingml/2006/main" xmlns:r="http://schemas.openxmlformats.org/officeDocument/2006/relationships" name="3_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Props1.xml><?xml version="1.0" encoding="utf-8"?>
<ds:datastoreItem xmlns:ds="http://schemas.openxmlformats.org/officeDocument/2006/customXml" ds:itemID="{66A63598-0045-4CFD-9B8C-B9B3E0554EE3}"/>
</file>

<file path=customXml/itemProps2.xml><?xml version="1.0" encoding="utf-8"?>
<ds:datastoreItem xmlns:ds="http://schemas.openxmlformats.org/officeDocument/2006/customXml" ds:itemID="{F73828BF-6E82-476B-B30B-1A39FA91EDE5}"/>
</file>

<file path=customXml/itemProps3.xml><?xml version="1.0" encoding="utf-8"?>
<ds:datastoreItem xmlns:ds="http://schemas.openxmlformats.org/officeDocument/2006/customXml" ds:itemID="{18D939BC-DF73-40CC-90EA-83EB2FD0BCA7}"/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