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74" r:id="rId3"/>
    <p:sldId id="275" r:id="rId4"/>
    <p:sldId id="276" r:id="rId5"/>
    <p:sldId id="273" r:id="rId6"/>
    <p:sldId id="257" r:id="rId7"/>
    <p:sldId id="259" r:id="rId8"/>
    <p:sldId id="260" r:id="rId9"/>
    <p:sldId id="262" r:id="rId10"/>
    <p:sldId id="271" r:id="rId11"/>
    <p:sldId id="263" r:id="rId12"/>
    <p:sldId id="261" r:id="rId13"/>
    <p:sldId id="264" r:id="rId14"/>
    <p:sldId id="278" r:id="rId15"/>
    <p:sldId id="265" r:id="rId16"/>
    <p:sldId id="277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8073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359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38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250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6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51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488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27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83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146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420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4C29804-54B6-445A-A4E4-3DD5F7B0BB19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90D8B2-D4EE-4824-9867-82F6088B9DD9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232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5.png"/><Relationship Id="rId5" Type="http://schemas.openxmlformats.org/officeDocument/2006/relationships/image" Target="../media/image9.png"/><Relationship Id="rId10" Type="http://schemas.openxmlformats.org/officeDocument/2006/relationships/image" Target="../media/image2.png"/><Relationship Id="rId4" Type="http://schemas.openxmlformats.org/officeDocument/2006/relationships/image" Target="../media/image8.png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B4CB8-AAFE-450C-8D3E-668CF36825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Monday 2</a:t>
            </a:r>
            <a:r>
              <a:rPr lang="en-GB" sz="5400" baseline="30000" dirty="0">
                <a:latin typeface="Comic Sans MS" panose="030F0702030302020204" pitchFamily="66" charset="0"/>
              </a:rPr>
              <a:t>nd</a:t>
            </a:r>
            <a:r>
              <a:rPr lang="en-GB" sz="5400" dirty="0">
                <a:latin typeface="Comic Sans MS" panose="030F0702030302020204" pitchFamily="66" charset="0"/>
              </a:rPr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3DE5A7-BF26-4B92-A3D1-9794BC264D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purpose.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Roman Gods</a:t>
            </a:r>
          </a:p>
        </p:txBody>
      </p:sp>
    </p:spTree>
    <p:extLst>
      <p:ext uri="{BB962C8B-B14F-4D97-AF65-F5344CB8AC3E}">
        <p14:creationId xmlns:p14="http://schemas.microsoft.com/office/powerpoint/2010/main" val="3054268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7DD896B1-3435-44A2-B91F-8D957379A1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" y="4094598"/>
            <a:ext cx="1782472" cy="27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290AF9-9970-4631-A44D-815117D77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Roman Gods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E9DA-388D-47BA-A0C7-3FF9BF98C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The Romans believed in many different gods and goddesses. </a:t>
            </a:r>
          </a:p>
          <a:p>
            <a:r>
              <a:rPr lang="en-US" dirty="0">
                <a:latin typeface="Comic Sans MS" panose="030F0702030302020204" pitchFamily="66" charset="0"/>
              </a:rPr>
              <a:t>These gods were like people, but with magical powers. </a:t>
            </a:r>
          </a:p>
          <a:p>
            <a:r>
              <a:rPr lang="en-US" dirty="0">
                <a:latin typeface="Comic Sans MS" panose="030F0702030302020204" pitchFamily="66" charset="0"/>
              </a:rPr>
              <a:t>Each god or goddess looked after different people or things. </a:t>
            </a:r>
          </a:p>
          <a:p>
            <a:r>
              <a:rPr lang="en-US" dirty="0">
                <a:latin typeface="Comic Sans MS" panose="030F0702030302020204" pitchFamily="66" charset="0"/>
              </a:rPr>
              <a:t>There were gods for just about everything. </a:t>
            </a:r>
          </a:p>
          <a:p>
            <a:r>
              <a:rPr lang="en-US" dirty="0">
                <a:latin typeface="Comic Sans MS" panose="030F0702030302020204" pitchFamily="66" charset="0"/>
              </a:rPr>
              <a:t>The Romans even took on many of the gods of the people they conquered. </a:t>
            </a:r>
          </a:p>
          <a:p>
            <a:r>
              <a:rPr lang="en-US" dirty="0">
                <a:latin typeface="Comic Sans MS" panose="030F0702030302020204" pitchFamily="66" charset="0"/>
              </a:rPr>
              <a:t>They especially liked the Greek gods.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EED76F85-9630-42DD-99F8-547672E1C3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88"/>
            <a:ext cx="1851585" cy="273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8DB27C56-3D99-4F40-BB2F-39F7F276A4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7098" y="1790718"/>
            <a:ext cx="1053749" cy="2816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4E587622-5BDF-4051-865B-FAF84EE8924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211" y="3452048"/>
            <a:ext cx="1150137" cy="281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6469FFFB-E172-46B9-AAF6-E7415C7EF1D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7886" y="12495"/>
            <a:ext cx="1732522" cy="274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62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735DB-8977-497F-BE65-A298ADDD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75661-49B1-4799-913D-6D8AE2593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355080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 the Roman Gods fact sheet.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have you learned about the different Roman Gods?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Think of some questions you would like to ask about Roman Gods.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would you like to know or find out about?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645352-0F68-4AD0-B019-4EB5A41ACF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87" t="22987" r="19376" b="14403"/>
          <a:stretch/>
        </p:blipFill>
        <p:spPr>
          <a:xfrm>
            <a:off x="7635422" y="2811780"/>
            <a:ext cx="4556577" cy="349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363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DEFA1-C37D-4BBF-A06E-D99E040B3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03AD5-C576-4340-A3DB-DC539F0CB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Which Roman God is your favourite? Why?</a:t>
            </a:r>
          </a:p>
          <a:p>
            <a:r>
              <a:rPr lang="en-GB" dirty="0">
                <a:latin typeface="Comic Sans MS" panose="030F0702030302020204" pitchFamily="66" charset="0"/>
              </a:rPr>
              <a:t>What is the most interesting fact you have learned?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3F4110-3E49-4937-B387-5A834A48E7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87" t="22987" r="19376" b="14403"/>
          <a:stretch/>
        </p:blipFill>
        <p:spPr>
          <a:xfrm>
            <a:off x="7635422" y="2811780"/>
            <a:ext cx="4556577" cy="3491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83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B4CB8-AAFE-450C-8D3E-668CF36825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Tuesday 3</a:t>
            </a:r>
            <a:r>
              <a:rPr lang="en-GB" sz="5400" baseline="30000" dirty="0">
                <a:latin typeface="Comic Sans MS" panose="030F0702030302020204" pitchFamily="66" charset="0"/>
              </a:rPr>
              <a:t>rd</a:t>
            </a:r>
            <a:r>
              <a:rPr lang="en-GB" sz="5400" dirty="0">
                <a:latin typeface="Comic Sans MS" panose="030F0702030302020204" pitchFamily="66" charset="0"/>
              </a:rPr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3DE5A7-BF26-4B92-A3D1-9794BC264D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imaginative description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Roman Gods</a:t>
            </a:r>
          </a:p>
        </p:txBody>
      </p:sp>
    </p:spTree>
    <p:extLst>
      <p:ext uri="{BB962C8B-B14F-4D97-AF65-F5344CB8AC3E}">
        <p14:creationId xmlns:p14="http://schemas.microsoft.com/office/powerpoint/2010/main" val="2655335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CC3533-EB67-4594-95F3-CD07E0C1D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1478" y="448436"/>
            <a:ext cx="9289774" cy="3396752"/>
          </a:xfrm>
        </p:spPr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 panose="030F0702030302020204" pitchFamily="66" charset="0"/>
              </a:rPr>
              <a:t>You are going to create your own Roman God today!</a:t>
            </a:r>
          </a:p>
          <a:p>
            <a:pPr algn="ctr"/>
            <a:endParaRPr lang="en-US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E82BCE-3969-4F8E-916E-00FD978F61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73" y="2917964"/>
            <a:ext cx="1980849" cy="27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D7800BC7-773E-40DF-B6A7-5FCB55131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832" y="3428999"/>
            <a:ext cx="1782472" cy="27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BFDA399B-73F6-43FB-B79D-270CC8379D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875" y="2035277"/>
            <a:ext cx="1557978" cy="27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id="{C6950F57-5102-4C0E-BEEB-23FC65C58A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677" y="3381576"/>
            <a:ext cx="1199459" cy="281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9A339748-FF28-4E75-8877-AF88C203F9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467" y="1939406"/>
            <a:ext cx="1237947" cy="27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8D0483D8-0B86-4542-A9C6-0CDDAEAC893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9426" y="3452048"/>
            <a:ext cx="1580280" cy="281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0165A315-1934-4EE5-9CCF-C5F71D6E964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7098" y="1790718"/>
            <a:ext cx="1053749" cy="2816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E63152BA-6B14-4396-A65C-2FED7BDADAE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2211" y="3452048"/>
            <a:ext cx="1150137" cy="281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0DD6E3AA-8B57-4032-9A28-B35C477007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288"/>
            <a:ext cx="1851585" cy="2731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7F744CB5-60D6-45D1-96BB-A06841A148E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7886" y="12495"/>
            <a:ext cx="1732522" cy="274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4614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88805-A26C-423D-B953-0B850FC52A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features of the Roman Gods that we have already looked at did you find really interesting?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features might your own God have?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could create your own ideas or mix and match features of Roman God’s we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have already looked at. </a:t>
            </a:r>
          </a:p>
        </p:txBody>
      </p:sp>
      <p:pic>
        <p:nvPicPr>
          <p:cNvPr id="1026" name="Picture 2" descr="Smileys! App with 1000+ smileys for Facebook, WhatsApp or any other  messenger. | Smiley emoji, Funny emoji faces, Funny emoticons">
            <a:extLst>
              <a:ext uri="{FF2B5EF4-FFF2-40B4-BE49-F238E27FC236}">
                <a16:creationId xmlns:a16="http://schemas.microsoft.com/office/drawing/2014/main" id="{DA20FCAA-6794-4929-A809-7C8661542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8800" y="3719980"/>
            <a:ext cx="2646294" cy="264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">
            <a:extLst>
              <a:ext uri="{FF2B5EF4-FFF2-40B4-BE49-F238E27FC236}">
                <a16:creationId xmlns:a16="http://schemas.microsoft.com/office/drawing/2014/main" id="{2EE996FF-3995-4650-BD99-893B67B7AA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11" y="3420095"/>
            <a:ext cx="1199459" cy="281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03A24F2A-1DB4-4F93-BC88-810B070E28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053" y="125917"/>
            <a:ext cx="1237947" cy="2787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Think-Pair-Share - Teaching Reading Comprehension Strategies">
            <a:extLst>
              <a:ext uri="{FF2B5EF4-FFF2-40B4-BE49-F238E27FC236}">
                <a16:creationId xmlns:a16="http://schemas.microsoft.com/office/drawing/2014/main" id="{5D3106D0-E9B5-44B5-BAB0-4EF2FD085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529" y="32288"/>
            <a:ext cx="2172942" cy="170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710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59AE1-4AC1-426A-A037-D2AC6F841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2F008-DE6D-4074-AB20-6D74E60F21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894604" cy="4023360"/>
          </a:xfrm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Complete the sheet.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  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 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add adjectives to your sheet which describe your God’s weapon/powers/features etc. 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BD4755-AF80-4423-84B0-497895558F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00" t="25322" r="36087" b="14402"/>
          <a:stretch/>
        </p:blipFill>
        <p:spPr>
          <a:xfrm>
            <a:off x="5991884" y="1845734"/>
            <a:ext cx="6072897" cy="443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61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B4CB8-AAFE-450C-8D3E-668CF36825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Wednesday 4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3DE5A7-BF26-4B92-A3D1-9794BC264D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imaginative description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Roman Gods</a:t>
            </a:r>
          </a:p>
        </p:txBody>
      </p:sp>
    </p:spTree>
    <p:extLst>
      <p:ext uri="{BB962C8B-B14F-4D97-AF65-F5344CB8AC3E}">
        <p14:creationId xmlns:p14="http://schemas.microsoft.com/office/powerpoint/2010/main" val="853868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E4D9CF-A172-4A95-A5E0-A87218FE5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Starter: Character Descriptions </a:t>
            </a:r>
          </a:p>
        </p:txBody>
      </p:sp>
      <p:pic>
        <p:nvPicPr>
          <p:cNvPr id="9220" name="Picture 4" descr="Raising Hands Cartoon Images, Stock Photos &amp; Vectors | Shutterstock">
            <a:extLst>
              <a:ext uri="{FF2B5EF4-FFF2-40B4-BE49-F238E27FC236}">
                <a16:creationId xmlns:a16="http://schemas.microsoft.com/office/drawing/2014/main" id="{2EE69909-CA39-49E4-8C5E-2C52E0DCFD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46"/>
          <a:stretch/>
        </p:blipFill>
        <p:spPr bwMode="auto">
          <a:xfrm>
            <a:off x="4518992" y="2363006"/>
            <a:ext cx="4267200" cy="248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artoon mouth set vector symbol icon design. Beautiful illustration  isolated on white background - Buy this stock vector and explore similar  vectors at Adobe Stock | Adobe Stock">
            <a:extLst>
              <a:ext uri="{FF2B5EF4-FFF2-40B4-BE49-F238E27FC236}">
                <a16:creationId xmlns:a16="http://schemas.microsoft.com/office/drawing/2014/main" id="{478BC6B0-4AC1-4EAB-AAF3-BA22DBAEC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730" y="3718387"/>
            <a:ext cx="3018273" cy="260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199CB-5FEF-4A66-A4E4-B48774ED8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adjectives could we use to describe: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Eyes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Hands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Mouth </a:t>
            </a:r>
          </a:p>
        </p:txBody>
      </p:sp>
      <p:pic>
        <p:nvPicPr>
          <p:cNvPr id="9218" name="Picture 2" descr="set-of-cartoon-eyes-vector-1650159 | Road Safety Scotland">
            <a:extLst>
              <a:ext uri="{FF2B5EF4-FFF2-40B4-BE49-F238E27FC236}">
                <a16:creationId xmlns:a16="http://schemas.microsoft.com/office/drawing/2014/main" id="{FAB30319-DABA-443A-8CE7-A145278744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38"/>
          <a:stretch/>
        </p:blipFill>
        <p:spPr bwMode="auto">
          <a:xfrm>
            <a:off x="9173730" y="1746373"/>
            <a:ext cx="3018270" cy="211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043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C3A180-443B-463E-9539-25F3693F95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back at your plan from last lesson.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does your Roman God look like?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Think-Pair-Share - Teaching Reading Comprehension Strategies">
            <a:extLst>
              <a:ext uri="{FF2B5EF4-FFF2-40B4-BE49-F238E27FC236}">
                <a16:creationId xmlns:a16="http://schemas.microsoft.com/office/drawing/2014/main" id="{8133680D-6E0C-4297-B499-85F90ED22A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529" y="32288"/>
            <a:ext cx="2172942" cy="170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17FDA7-5C3D-4A94-A20F-862A227DE7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00" t="25322" r="36087" b="14402"/>
          <a:stretch/>
        </p:blipFill>
        <p:spPr>
          <a:xfrm>
            <a:off x="5991884" y="1845734"/>
            <a:ext cx="6072897" cy="443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157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2B309-D78F-4DC7-B9C2-745AA9005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BC5F7B-2833-46B5-BB25-C238CB020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7360"/>
            <a:ext cx="10058400" cy="4023360"/>
          </a:xfrm>
        </p:spPr>
        <p:txBody>
          <a:bodyPr>
            <a:normAutofit/>
          </a:bodyPr>
          <a:lstStyle/>
          <a:p>
            <a:pPr fontAlgn="base"/>
            <a:r>
              <a:rPr lang="en-GB" dirty="0">
                <a:latin typeface="Comic Sans MS" panose="030F0702030302020204" pitchFamily="66" charset="0"/>
              </a:rPr>
              <a:t>Draw a picture of your Roman God and label it with expanded noun phrases. </a:t>
            </a:r>
          </a:p>
          <a:p>
            <a:pPr fontAlgn="base"/>
            <a:r>
              <a:rPr lang="en-GB" b="1" dirty="0">
                <a:latin typeface="Comic Sans MS" panose="030F0702030302020204" pitchFamily="66" charset="0"/>
              </a:rPr>
              <a:t>Remember to: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 set it out as: ‘determiner adjective, adjective noun’ 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- use commas between the two adjectives. 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 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use a thesaurus to improve your adjectives. 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Saturn God Man Roman Mythology Time MPS KS2 Black and White RGB Illustration">
            <a:extLst>
              <a:ext uri="{FF2B5EF4-FFF2-40B4-BE49-F238E27FC236}">
                <a16:creationId xmlns:a16="http://schemas.microsoft.com/office/drawing/2014/main" id="{1615FB3A-B16A-49BE-A651-9093718BFC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07" r="27916"/>
          <a:stretch/>
        </p:blipFill>
        <p:spPr bwMode="auto">
          <a:xfrm>
            <a:off x="8839200" y="2258869"/>
            <a:ext cx="3336897" cy="406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F2A998-C0B5-4CD6-9DF0-0B593E26D4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719" t="47129" r="9347" b="18060"/>
          <a:stretch/>
        </p:blipFill>
        <p:spPr>
          <a:xfrm>
            <a:off x="2199862" y="4412353"/>
            <a:ext cx="5989983" cy="244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462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B4CB8-AAFE-450C-8D3E-668CF36825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Thursday 5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3DE5A7-BF26-4B92-A3D1-9794BC264D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43427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sentences appropriately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To punctuate accurately.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Roman Gods</a:t>
            </a:r>
          </a:p>
        </p:txBody>
      </p:sp>
    </p:spTree>
    <p:extLst>
      <p:ext uri="{BB962C8B-B14F-4D97-AF65-F5344CB8AC3E}">
        <p14:creationId xmlns:p14="http://schemas.microsoft.com/office/powerpoint/2010/main" val="1966303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6CF00-2918-4E41-864A-BC39691D1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Starter: What a Difference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06D85-C2E5-46FF-939E-25D43DCF4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Here is a simple sentence: </a:t>
            </a:r>
            <a:r>
              <a:rPr lang="en-GB" i="1" dirty="0">
                <a:latin typeface="Comic Sans MS" panose="030F0702030302020204" pitchFamily="66" charset="0"/>
              </a:rPr>
              <a:t>All the schools were closed. 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Can you extend the sentence using any of the conjunctions below?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F5BE81-2403-4400-8889-D5DA527132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970350"/>
              </p:ext>
            </p:extLst>
          </p:nvPr>
        </p:nvGraphicFramePr>
        <p:xfrm>
          <a:off x="2032000" y="3456536"/>
          <a:ext cx="81280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335514961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214569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6576978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024377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Even though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Unless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Because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Until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482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If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As soon 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Although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While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33582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When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Before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After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539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38976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13E16-FC24-4338-BB69-C2796F04A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What can you remember about conjunctions?</a:t>
            </a:r>
          </a:p>
        </p:txBody>
      </p:sp>
      <p:pic>
        <p:nvPicPr>
          <p:cNvPr id="4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0070FC5A-261B-49BA-8A95-EAB6F7D328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4943"/>
          <a:stretch/>
        </p:blipFill>
        <p:spPr>
          <a:xfrm>
            <a:off x="5168348" y="1651066"/>
            <a:ext cx="7084612" cy="3765759"/>
          </a:xfrm>
          <a:prstGeom prst="rect">
            <a:avLst/>
          </a:prstGeom>
        </p:spPr>
      </p:pic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81DC34AF-50EE-4D14-9021-9D6FC027D9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29" t="20082" r="4858" b="14753"/>
          <a:stretch/>
        </p:blipFill>
        <p:spPr>
          <a:xfrm>
            <a:off x="0" y="3101824"/>
            <a:ext cx="6504508" cy="323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37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CC861-1564-4BEA-B0C1-3D012730C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Eddie – The God of Education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029851-9DE3-409F-9371-BF011A20C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945775"/>
            <a:ext cx="10058400" cy="402336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Eddie thoughtfully watches over resilient, hard-working children, as they learn in school. He has a bright, burning lightbulb above his head which lights up, when he has a brilliant idea! His bright, blue eyes glow with excitement, when he notices dedicated, focused children learning. He has large, elephant-like ears which stick out from his face, so he can hear everything. Although he tries to use his knowledge as power, he does carry a towering, sharp pencil which he uses as a deadly, frightening weapon. If anyone unkindly tries to stop children learning, he pokes them angrily with the sharpened, pointed tip. His chosen mode of transport is a comfortable, hovering brain. He likes to ride everywhere on it, since he does his best thinking on it! </a:t>
            </a:r>
          </a:p>
        </p:txBody>
      </p:sp>
      <p:pic>
        <p:nvPicPr>
          <p:cNvPr id="8194" name="Picture 2" descr="Free Pictures Of The Light Bulb, Download Free Clip Art, Free Clip Art on  Clipart Library">
            <a:extLst>
              <a:ext uri="{FF2B5EF4-FFF2-40B4-BE49-F238E27FC236}">
                <a16:creationId xmlns:a16="http://schemas.microsoft.com/office/drawing/2014/main" id="{F7C51B65-8448-4E97-A49F-85CE9225B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06348"/>
            <a:ext cx="1996756" cy="245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Atomic Brain Power — Stock Vector © cteconsulting #5270472">
            <a:extLst>
              <a:ext uri="{FF2B5EF4-FFF2-40B4-BE49-F238E27FC236}">
                <a16:creationId xmlns:a16="http://schemas.microsoft.com/office/drawing/2014/main" id="{A1D48E49-B108-41D7-AB86-F3040422B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8125" y="4306957"/>
            <a:ext cx="2551043" cy="2551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What Went Well / Even Better If School Feedback Stickers x 56 - Primary  Teaching Services: Amazon.co.uk: Office Products">
            <a:extLst>
              <a:ext uri="{FF2B5EF4-FFF2-40B4-BE49-F238E27FC236}">
                <a16:creationId xmlns:a16="http://schemas.microsoft.com/office/drawing/2014/main" id="{FB8883B1-EACB-4EF5-983A-09F83773C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626" y="0"/>
            <a:ext cx="2241432" cy="225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444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88D90-5EE3-4B59-9585-D493202F7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Diving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A8125-2272-4A14-B90C-9766BCE8D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remember how to use subordinating conjunctions at the start of a sentence?</a:t>
            </a:r>
          </a:p>
          <a:p>
            <a:r>
              <a:rPr lang="en-GB" dirty="0">
                <a:latin typeface="Comic Sans MS" panose="030F0702030302020204" pitchFamily="66" charset="0"/>
              </a:rPr>
              <a:t>Where should the comma go?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2" descr="Smileys! App with 1000+ smileys for Facebook, WhatsApp or any other  messenger. | Smiley emoji, Funny emoji faces, Funny emoticons">
            <a:extLst>
              <a:ext uri="{FF2B5EF4-FFF2-40B4-BE49-F238E27FC236}">
                <a16:creationId xmlns:a16="http://schemas.microsoft.com/office/drawing/2014/main" id="{15C97B62-E85C-42FF-B7DB-09BF61EBF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5320" y="-1"/>
            <a:ext cx="1630017" cy="163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Main and subordinate clauses explained for parents | Clauses in KS1 and KS2  | TheSchoolRun">
            <a:extLst>
              <a:ext uri="{FF2B5EF4-FFF2-40B4-BE49-F238E27FC236}">
                <a16:creationId xmlns:a16="http://schemas.microsoft.com/office/drawing/2014/main" id="{67BDBE22-B923-4469-976B-1FD8923CFA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37303" r="4515" b="34587"/>
          <a:stretch/>
        </p:blipFill>
        <p:spPr bwMode="auto">
          <a:xfrm>
            <a:off x="265043" y="3696255"/>
            <a:ext cx="6838122" cy="1577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ain and Subordinate clauses examples poster and revision sheet | Teaching  Resources">
            <a:extLst>
              <a:ext uri="{FF2B5EF4-FFF2-40B4-BE49-F238E27FC236}">
                <a16:creationId xmlns:a16="http://schemas.microsoft.com/office/drawing/2014/main" id="{D7C67F81-263D-4CFD-9D7B-C3D5D494A8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165" y="2437814"/>
            <a:ext cx="5088835" cy="381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69320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0310A-0A76-4DE1-98C2-6374732E5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D7476-58A3-4FFE-A445-F1A35AB65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09292"/>
          </a:xfrm>
        </p:spPr>
        <p:txBody>
          <a:bodyPr>
            <a:normAutofit/>
          </a:bodyPr>
          <a:lstStyle/>
          <a:p>
            <a:pPr fontAlgn="base"/>
            <a:r>
              <a:rPr lang="en-GB" dirty="0">
                <a:latin typeface="Comic Sans MS" panose="030F0702030302020204" pitchFamily="66" charset="0"/>
              </a:rPr>
              <a:t>Write a descriptive paragraph about your Roman God using expanded noun phrases and conjunctions.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 </a:t>
            </a:r>
            <a:r>
              <a:rPr 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start some of your sentences with a sub-ordinating conjunction. 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7D2C43-FB41-4529-A0A2-C520E0AED2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538164"/>
              </p:ext>
            </p:extLst>
          </p:nvPr>
        </p:nvGraphicFramePr>
        <p:xfrm>
          <a:off x="1097280" y="2627979"/>
          <a:ext cx="100584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0">
                  <a:extLst>
                    <a:ext uri="{9D8B030D-6E8A-4147-A177-3AD203B41FA5}">
                      <a16:colId xmlns:a16="http://schemas.microsoft.com/office/drawing/2014/main" val="4107169872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2067561564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39869039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omic Sans MS" panose="030F0702030302020204" pitchFamily="66" charset="0"/>
                        </a:rPr>
                        <a:t>Paddling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Snorkelling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Diving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325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expanded noun phrases + </a:t>
                      </a:r>
                      <a:br>
                        <a:rPr lang="en-GB" sz="2400" dirty="0">
                          <a:latin typeface="Comic Sans MS" panose="030F0702030302020204" pitchFamily="66" charset="0"/>
                        </a:rPr>
                      </a:br>
                      <a:r>
                        <a:rPr lang="en-GB" sz="2400" dirty="0">
                          <a:highlight>
                            <a:srgbClr val="FFFF00"/>
                          </a:highlight>
                          <a:latin typeface="Comic Sans MS" panose="030F0702030302020204" pitchFamily="66" charset="0"/>
                        </a:rPr>
                        <a:t>but, so, when, because, after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expanded noun phrases + </a:t>
                      </a:r>
                      <a:br>
                        <a:rPr lang="en-GB" sz="2400" dirty="0">
                          <a:latin typeface="Comic Sans MS" panose="030F0702030302020204" pitchFamily="66" charset="0"/>
                        </a:rPr>
                      </a:br>
                      <a:r>
                        <a:rPr lang="en-GB" sz="2400" dirty="0">
                          <a:highlight>
                            <a:srgbClr val="FFFF00"/>
                          </a:highlight>
                          <a:latin typeface="Comic Sans MS" panose="030F0702030302020204" pitchFamily="66" charset="0"/>
                        </a:rPr>
                        <a:t>but, so, yet, after/before, since, while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expanded noun phrases + </a:t>
                      </a:r>
                      <a:br>
                        <a:rPr lang="en-GB" sz="2400" dirty="0">
                          <a:latin typeface="Comic Sans MS" panose="030F0702030302020204" pitchFamily="66" charset="0"/>
                        </a:rPr>
                      </a:br>
                      <a:r>
                        <a:rPr lang="en-GB" sz="2400" dirty="0">
                          <a:highlight>
                            <a:srgbClr val="FFFF00"/>
                          </a:highlight>
                          <a:latin typeface="Comic Sans MS" panose="030F0702030302020204" pitchFamily="66" charset="0"/>
                        </a:rPr>
                        <a:t>so, yet, for, if, although, until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5535773"/>
                  </a:ext>
                </a:extLst>
              </a:tr>
            </a:tbl>
          </a:graphicData>
        </a:graphic>
      </p:graphicFrame>
      <p:pic>
        <p:nvPicPr>
          <p:cNvPr id="5" name="Picture 2" descr="Main and subordinate clauses explained for parents | Clauses in KS1 and KS2  | TheSchoolRun">
            <a:extLst>
              <a:ext uri="{FF2B5EF4-FFF2-40B4-BE49-F238E27FC236}">
                <a16:creationId xmlns:a16="http://schemas.microsoft.com/office/drawing/2014/main" id="{CC71B4BC-7F70-41B1-AC6F-AC4FA2DE7A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" t="37303" r="4515" b="34587"/>
          <a:stretch/>
        </p:blipFill>
        <p:spPr bwMode="auto">
          <a:xfrm>
            <a:off x="6771860" y="5608006"/>
            <a:ext cx="5420139" cy="1249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97456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1340</TotalTime>
  <Words>670</Words>
  <Application>Microsoft Office PowerPoint</Application>
  <PresentationFormat>Widescreen</PresentationFormat>
  <Paragraphs>93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Calibri Light</vt:lpstr>
      <vt:lpstr>Comic Sans MS</vt:lpstr>
      <vt:lpstr>Retrospect</vt:lpstr>
      <vt:lpstr>Monday 2nd November 2020</vt:lpstr>
      <vt:lpstr>Roman Gods</vt:lpstr>
      <vt:lpstr>PowerPoint Presentation</vt:lpstr>
      <vt:lpstr>PowerPoint Presentation</vt:lpstr>
      <vt:lpstr>Tuesday 3rd November 2020</vt:lpstr>
      <vt:lpstr>PowerPoint Presentation</vt:lpstr>
      <vt:lpstr>PowerPoint Presentation</vt:lpstr>
      <vt:lpstr>Activity:</vt:lpstr>
      <vt:lpstr>Wednesday 4th November 2020</vt:lpstr>
      <vt:lpstr>Starter: Character Descriptions </vt:lpstr>
      <vt:lpstr>PowerPoint Presentation</vt:lpstr>
      <vt:lpstr>Activity:</vt:lpstr>
      <vt:lpstr>Thursday 5th November 2020</vt:lpstr>
      <vt:lpstr>Starter: What a Difference</vt:lpstr>
      <vt:lpstr>What can you remember about conjunctions?</vt:lpstr>
      <vt:lpstr>Eddie – The God of Education</vt:lpstr>
      <vt:lpstr>Diving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3rd November 2020</dc:title>
  <dc:creator>Emily Fenner</dc:creator>
  <cp:lastModifiedBy>Emily Fenner</cp:lastModifiedBy>
  <cp:revision>27</cp:revision>
  <dcterms:created xsi:type="dcterms:W3CDTF">2020-10-22T14:46:32Z</dcterms:created>
  <dcterms:modified xsi:type="dcterms:W3CDTF">2020-10-29T10:32:38Z</dcterms:modified>
</cp:coreProperties>
</file>