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6"/>
  </p:notesMasterIdLst>
  <p:sldIdLst>
    <p:sldId id="296" r:id="rId12"/>
    <p:sldId id="314" r:id="rId13"/>
    <p:sldId id="297" r:id="rId14"/>
    <p:sldId id="306" r:id="rId15"/>
    <p:sldId id="308" r:id="rId16"/>
    <p:sldId id="299" r:id="rId17"/>
    <p:sldId id="300" r:id="rId18"/>
    <p:sldId id="309" r:id="rId19"/>
    <p:sldId id="304" r:id="rId20"/>
    <p:sldId id="301" r:id="rId21"/>
    <p:sldId id="311" r:id="rId22"/>
    <p:sldId id="312" r:id="rId23"/>
    <p:sldId id="313" r:id="rId24"/>
    <p:sldId id="31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2346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45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90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20.png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openxmlformats.org/officeDocument/2006/relationships/image" Target="../media/image140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png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10.png"/><Relationship Id="rId11" Type="http://schemas.openxmlformats.org/officeDocument/2006/relationships/image" Target="../media/image28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310.png"/><Relationship Id="rId3" Type="http://schemas.openxmlformats.org/officeDocument/2006/relationships/image" Target="../media/image28.png"/><Relationship Id="rId7" Type="http://schemas.openxmlformats.org/officeDocument/2006/relationships/image" Target="../media/image29.png"/><Relationship Id="rId12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4.png"/><Relationship Id="rId11" Type="http://schemas.openxmlformats.org/officeDocument/2006/relationships/image" Target="../media/image300.png"/><Relationship Id="rId5" Type="http://schemas.openxmlformats.org/officeDocument/2006/relationships/image" Target="../media/image21.png"/><Relationship Id="rId4" Type="http://schemas.openxmlformats.org/officeDocument/2006/relationships/image" Target="../media/image33.png"/><Relationship Id="rId1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370.png"/><Relationship Id="rId3" Type="http://schemas.openxmlformats.org/officeDocument/2006/relationships/image" Target="../media/image28.png"/><Relationship Id="rId7" Type="http://schemas.openxmlformats.org/officeDocument/2006/relationships/image" Target="../media/image29.png"/><Relationship Id="rId12" Type="http://schemas.openxmlformats.org/officeDocument/2006/relationships/image" Target="../media/image3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11" Type="http://schemas.openxmlformats.org/officeDocument/2006/relationships/image" Target="../media/image360.png"/><Relationship Id="rId5" Type="http://schemas.openxmlformats.org/officeDocument/2006/relationships/image" Target="../media/image1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image" Target="../media/image33.png"/><Relationship Id="rId10" Type="http://schemas.openxmlformats.org/officeDocument/2006/relationships/image" Target="../media/image21.png"/><Relationship Id="rId4" Type="http://schemas.openxmlformats.org/officeDocument/2006/relationships/image" Target="../media/image19.png"/><Relationship Id="rId9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5508" y="2373812"/>
            <a:ext cx="734981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u="sng" dirty="0">
                <a:latin typeface="HfW cursive" panose="00000500000000000000" pitchFamily="2" charset="0"/>
              </a:rPr>
              <a:t>2.3.2022</a:t>
            </a:r>
          </a:p>
          <a:p>
            <a:r>
              <a:rPr lang="en-GB" sz="4400" u="sng" dirty="0">
                <a:latin typeface="HfW cursive" panose="00000500000000000000" pitchFamily="2" charset="0"/>
              </a:rPr>
              <a:t>L.O: To use measures.</a:t>
            </a:r>
          </a:p>
          <a:p>
            <a:r>
              <a:rPr lang="en-GB" sz="4400" u="sng" dirty="0">
                <a:latin typeface="HfW cursive" panose="00000500000000000000" pitchFamily="2" charset="0"/>
              </a:rPr>
              <a:t>C: Give Change</a:t>
            </a:r>
            <a:endParaRPr lang="en-GB" sz="44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A6598C0-7058-4EED-8941-42D1279E5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0494" y="4492045"/>
            <a:ext cx="2926334" cy="79348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184FE29-9EFC-475F-97E9-555E72BF7F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185" y="1236331"/>
            <a:ext cx="6747450" cy="515484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7929063" y="1956782"/>
            <a:ext cx="511553" cy="32993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7938765" y="1542651"/>
            <a:ext cx="92609" cy="41412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7CD6EEBD-6785-48EF-B6BE-749906F0F9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1911" y="3057877"/>
            <a:ext cx="2391715" cy="7934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5A88F21-79DF-48F5-B0C4-36D156D81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7606" y="4500776"/>
            <a:ext cx="512108" cy="51210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FE35415-031D-4100-A4D9-2D390E1ACF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9367" y="4481370"/>
            <a:ext cx="956686" cy="54024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06B3AF7-23D7-442A-9044-297D7CB4E2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41473" y="5285533"/>
            <a:ext cx="2802527" cy="79348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216006A-2503-4F78-B96E-E00189DA27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1897" y="2080265"/>
            <a:ext cx="2391715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666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Ron has these coins. He spends 33p.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How much does he have left?	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 What is £1 subtract 50p?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	 What is £2 subtract 50p?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	 Complete the additions to make £1 each time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40p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£1         20p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£1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25p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£1                      p + 55p = £1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4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358189" y="476450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99220" y="476450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87642" y="5510461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1493" y="551848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073" y="1172186"/>
            <a:ext cx="1414455" cy="14100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10" y="1309129"/>
            <a:ext cx="1260231" cy="11588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877" y="1309129"/>
            <a:ext cx="1260231" cy="12470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333" y="1086605"/>
            <a:ext cx="1414455" cy="16039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45" y="1325837"/>
            <a:ext cx="1260231" cy="12602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09" y="1288858"/>
            <a:ext cx="1426524" cy="1270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52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58189" y="476450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99220" y="476450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87642" y="5510461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1493" y="5518483"/>
            <a:ext cx="705853" cy="593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073" y="1172186"/>
            <a:ext cx="1414455" cy="14100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10" y="1309129"/>
            <a:ext cx="1260231" cy="11588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877" y="1309129"/>
            <a:ext cx="1260231" cy="12470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333" y="1086605"/>
            <a:ext cx="1414455" cy="16039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45" y="1325837"/>
            <a:ext cx="1260231" cy="12602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Ron has these coins. He spends 33p.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How much does he have left?	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 What is £1 subtract 50p?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	 What is £2 subtract 50p?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	 Complete the additions to make £1 each time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40p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£1         20p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£1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25p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£1                      p + 55p = £1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10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09" y="1288858"/>
            <a:ext cx="1426524" cy="127098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314125" y="844959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£2 and 50p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38299" y="2468013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251394" y="3307758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£1 and 50p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96014" y="4799672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47346" y="4782719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8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72851" y="5560760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7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18681" y="5572689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4550489" y="1387231"/>
            <a:ext cx="711152" cy="10807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600061" y="1360128"/>
            <a:ext cx="711152" cy="10807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537184" y="1383224"/>
            <a:ext cx="711152" cy="10807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323741" y="1368179"/>
            <a:ext cx="711152" cy="108078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10654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12" y="334776"/>
            <a:ext cx="737920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Ron has £1 to spend.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How much change would he have if he bought…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a)                                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b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)                               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" name="Pentagon 7"/>
          <p:cNvSpPr/>
          <p:nvPr/>
        </p:nvSpPr>
        <p:spPr>
          <a:xfrm rot="20150422">
            <a:off x="1206787" y="2264443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4</a:t>
            </a:r>
            <a:r>
              <a:rPr lang="en-GB" sz="2400" dirty="0" smtClean="0">
                <a:solidFill>
                  <a:schemeClr val="tx1"/>
                </a:solidFill>
              </a:rPr>
              <a:t>0p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9" name="Pentagon 8"/>
          <p:cNvSpPr/>
          <p:nvPr/>
        </p:nvSpPr>
        <p:spPr>
          <a:xfrm rot="20102554">
            <a:off x="1105539" y="4437217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75p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017" y="1489433"/>
            <a:ext cx="1049626" cy="9351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816" y="1489433"/>
            <a:ext cx="1049626" cy="9351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615" y="1489433"/>
            <a:ext cx="1049626" cy="9351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414" y="1489433"/>
            <a:ext cx="1049626" cy="9351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213" y="1489433"/>
            <a:ext cx="1049626" cy="93518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017" y="2329577"/>
            <a:ext cx="1049626" cy="93518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816" y="2329577"/>
            <a:ext cx="1049626" cy="93518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615" y="2329577"/>
            <a:ext cx="1049626" cy="9351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414" y="2329577"/>
            <a:ext cx="1049626" cy="93518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213" y="2329577"/>
            <a:ext cx="1049626" cy="935181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3706484" y="1543692"/>
            <a:ext cx="516395" cy="82666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513098" y="1547615"/>
            <a:ext cx="516395" cy="82666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283572" y="1543691"/>
            <a:ext cx="516395" cy="82666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121352" y="1530320"/>
            <a:ext cx="516395" cy="82666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374828" y="3319177"/>
                <a:ext cx="40102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£1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GB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 smtClean="0"/>
                  <a:t>40p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 smtClean="0"/>
                  <a:t>60p</a:t>
                </a:r>
                <a:endParaRPr lang="en-GB" sz="24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4828" y="3319177"/>
                <a:ext cx="4010297" cy="461665"/>
              </a:xfrm>
              <a:prstGeom prst="rect">
                <a:avLst/>
              </a:prstGeom>
              <a:blipFill>
                <a:blip r:embed="rId6"/>
                <a:stretch>
                  <a:fillRect l="-243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Connector 29"/>
          <p:cNvCxnSpPr/>
          <p:nvPr/>
        </p:nvCxnSpPr>
        <p:spPr>
          <a:xfrm flipV="1">
            <a:off x="3260244" y="5198147"/>
            <a:ext cx="3891240" cy="13868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050407" y="3979512"/>
                <a:ext cx="8082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5p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0407" y="3979512"/>
                <a:ext cx="808235" cy="461665"/>
              </a:xfrm>
              <a:prstGeom prst="rect">
                <a:avLst/>
              </a:prstGeom>
              <a:blipFill>
                <a:blip r:embed="rId7"/>
                <a:stretch>
                  <a:fillRect l="-752" t="-13158" r="-977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Straight Connector 31"/>
          <p:cNvCxnSpPr/>
          <p:nvPr/>
        </p:nvCxnSpPr>
        <p:spPr>
          <a:xfrm>
            <a:off x="3923692" y="509844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710286" y="5231645"/>
            <a:ext cx="7393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80p</a:t>
            </a:r>
            <a:endParaRPr lang="en-GB" sz="2800" dirty="0"/>
          </a:p>
        </p:txBody>
      </p:sp>
      <p:cxnSp>
        <p:nvCxnSpPr>
          <p:cNvPr id="34" name="Straight Connector 33"/>
          <p:cNvCxnSpPr/>
          <p:nvPr/>
        </p:nvCxnSpPr>
        <p:spPr>
          <a:xfrm>
            <a:off x="4974999" y="509489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461544" y="3979512"/>
                <a:ext cx="9637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20p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1544" y="3979512"/>
                <a:ext cx="963725" cy="461665"/>
              </a:xfrm>
              <a:prstGeom prst="rect">
                <a:avLst/>
              </a:prstGeom>
              <a:blipFill>
                <a:blip r:embed="rId8"/>
                <a:stretch>
                  <a:fillRect l="-633" t="-13158" r="-7595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6586414" y="523164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£1</a:t>
            </a:r>
            <a:endParaRPr lang="en-GB" sz="2800" dirty="0"/>
          </a:p>
        </p:txBody>
      </p:sp>
      <p:cxnSp>
        <p:nvCxnSpPr>
          <p:cNvPr id="37" name="Straight Connector 36"/>
          <p:cNvCxnSpPr/>
          <p:nvPr/>
        </p:nvCxnSpPr>
        <p:spPr>
          <a:xfrm>
            <a:off x="6884153" y="509577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260244" y="5231645"/>
            <a:ext cx="1375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7</a:t>
            </a:r>
            <a:r>
              <a:rPr lang="en-US" sz="2800" dirty="0" smtClean="0"/>
              <a:t>5p</a:t>
            </a:r>
            <a:endParaRPr lang="en-GB" sz="2800" dirty="0"/>
          </a:p>
        </p:txBody>
      </p:sp>
      <p:sp>
        <p:nvSpPr>
          <p:cNvPr id="39" name="Arc 38"/>
          <p:cNvSpPr/>
          <p:nvPr/>
        </p:nvSpPr>
        <p:spPr>
          <a:xfrm flipH="1">
            <a:off x="3934052" y="4453622"/>
            <a:ext cx="1040947" cy="123875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40" name="Arc 39"/>
          <p:cNvSpPr/>
          <p:nvPr/>
        </p:nvSpPr>
        <p:spPr>
          <a:xfrm flipH="1">
            <a:off x="4990437" y="4453621"/>
            <a:ext cx="1907220" cy="123255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327" y="1722172"/>
            <a:ext cx="1330091" cy="12774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764" y="3321123"/>
            <a:ext cx="2003625" cy="203841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985651" y="5506610"/>
            <a:ext cx="4010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25p change 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20668" y="3248760"/>
            <a:ext cx="4010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60p change 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56171" y="1366084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659015" y="150877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0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50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10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5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1" grpId="1"/>
      <p:bldP spid="33" grpId="0"/>
      <p:bldP spid="35" grpId="0"/>
      <p:bldP spid="35" grpId="1"/>
      <p:bldP spid="36" grpId="0"/>
      <p:bldP spid="38" grpId="0"/>
      <p:bldP spid="39" grpId="0" animBg="1"/>
      <p:bldP spid="40" grpId="0" animBg="1"/>
      <p:bldP spid="43" grpId="0"/>
      <p:bldP spid="44" grpId="0"/>
      <p:bldP spid="46" grpId="0"/>
      <p:bldP spid="4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12" y="334776"/>
            <a:ext cx="737920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Ron has £5 to spend.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How much change would he have if he bought…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a)                                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b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)                               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" name="Pentagon 7"/>
          <p:cNvSpPr/>
          <p:nvPr/>
        </p:nvSpPr>
        <p:spPr>
          <a:xfrm rot="20150422">
            <a:off x="1119992" y="2615544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£2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9" name="Pentagon 8"/>
          <p:cNvSpPr/>
          <p:nvPr/>
        </p:nvSpPr>
        <p:spPr>
          <a:xfrm rot="20102554">
            <a:off x="1105537" y="4489206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£1 and 75p</a:t>
            </a:r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019" y="1877548"/>
            <a:ext cx="939715" cy="828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818" y="1877548"/>
            <a:ext cx="939715" cy="828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617" y="1877548"/>
            <a:ext cx="939715" cy="82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416" y="1877548"/>
            <a:ext cx="939715" cy="828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215" y="1877548"/>
            <a:ext cx="939715" cy="828000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3610651" y="1850313"/>
            <a:ext cx="516395" cy="82666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379254" y="1871372"/>
            <a:ext cx="516395" cy="82666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533109" y="2861980"/>
                <a:ext cx="40102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£5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/>
                  <a:t> £2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/>
                  <a:t> £3</a:t>
                </a:r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3109" y="2861980"/>
                <a:ext cx="4010297" cy="461665"/>
              </a:xfrm>
              <a:prstGeom prst="rect">
                <a:avLst/>
              </a:prstGeom>
              <a:blipFill>
                <a:blip r:embed="rId6"/>
                <a:stretch>
                  <a:fillRect l="-243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Connector 29"/>
          <p:cNvCxnSpPr/>
          <p:nvPr/>
        </p:nvCxnSpPr>
        <p:spPr>
          <a:xfrm flipV="1">
            <a:off x="3641247" y="4912666"/>
            <a:ext cx="3891240" cy="13868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286537" y="3694031"/>
                <a:ext cx="9637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25p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6537" y="3694031"/>
                <a:ext cx="963725" cy="461665"/>
              </a:xfrm>
              <a:prstGeom prst="rect">
                <a:avLst/>
              </a:prstGeom>
              <a:blipFill>
                <a:blip r:embed="rId7"/>
                <a:stretch>
                  <a:fillRect l="-633" t="-13158" r="-8228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Straight Connector 31"/>
          <p:cNvCxnSpPr/>
          <p:nvPr/>
        </p:nvCxnSpPr>
        <p:spPr>
          <a:xfrm>
            <a:off x="4304695" y="481296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091289" y="49461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£2</a:t>
            </a:r>
            <a:endParaRPr lang="en-GB" sz="2800" dirty="0"/>
          </a:p>
        </p:txBody>
      </p:sp>
      <p:cxnSp>
        <p:nvCxnSpPr>
          <p:cNvPr id="34" name="Straight Connector 33"/>
          <p:cNvCxnSpPr/>
          <p:nvPr/>
        </p:nvCxnSpPr>
        <p:spPr>
          <a:xfrm>
            <a:off x="5356002" y="480941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842547" y="3694031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£3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2547" y="3694031"/>
                <a:ext cx="801823" cy="461665"/>
              </a:xfrm>
              <a:prstGeom prst="rect">
                <a:avLst/>
              </a:prstGeom>
              <a:blipFill>
                <a:blip r:embed="rId8"/>
                <a:stretch>
                  <a:fillRect l="-758" t="-13158" r="-9848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6967417" y="49461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£5</a:t>
            </a:r>
            <a:endParaRPr lang="en-GB" sz="2800" dirty="0"/>
          </a:p>
        </p:txBody>
      </p:sp>
      <p:cxnSp>
        <p:nvCxnSpPr>
          <p:cNvPr id="37" name="Straight Connector 36"/>
          <p:cNvCxnSpPr/>
          <p:nvPr/>
        </p:nvCxnSpPr>
        <p:spPr>
          <a:xfrm>
            <a:off x="7265156" y="481029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641247" y="4946164"/>
            <a:ext cx="1375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£1 and 75p</a:t>
            </a:r>
            <a:endParaRPr lang="en-GB" sz="2400" dirty="0"/>
          </a:p>
        </p:txBody>
      </p:sp>
      <p:sp>
        <p:nvSpPr>
          <p:cNvPr id="39" name="Arc 38"/>
          <p:cNvSpPr/>
          <p:nvPr/>
        </p:nvSpPr>
        <p:spPr>
          <a:xfrm flipH="1">
            <a:off x="4315055" y="4168141"/>
            <a:ext cx="1040947" cy="123875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40" name="Arc 39"/>
          <p:cNvSpPr/>
          <p:nvPr/>
        </p:nvSpPr>
        <p:spPr>
          <a:xfrm flipH="1">
            <a:off x="5371440" y="4168140"/>
            <a:ext cx="1907220" cy="123255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247" y="1814723"/>
            <a:ext cx="1091109" cy="15044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865" y="3853244"/>
            <a:ext cx="1690861" cy="1628621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157393" y="5520057"/>
            <a:ext cx="4010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£3 and 25p change 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121442" y="3586707"/>
            <a:ext cx="2489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£3 change 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56171" y="1366084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659015" y="150877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127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50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5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1" grpId="1"/>
      <p:bldP spid="33" grpId="0"/>
      <p:bldP spid="35" grpId="0"/>
      <p:bldP spid="35" grpId="1"/>
      <p:bldP spid="36" grpId="0"/>
      <p:bldP spid="38" grpId="0"/>
      <p:bldP spid="39" grpId="0" animBg="1"/>
      <p:bldP spid="40" grpId="0" animBg="1"/>
      <p:bldP spid="41" grpId="0"/>
      <p:bldP spid="42" grpId="0"/>
      <p:bldP spid="44" grpId="0"/>
      <p:bldP spid="4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67511" y="334776"/>
            <a:ext cx="7692717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Jack buys a comic costing £4 and 55p.  He pays £10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Which set shows the change he receives?</a:t>
            </a:r>
          </a:p>
          <a:p>
            <a:pPr lvl="0">
              <a:defRPr/>
            </a:pPr>
            <a:endParaRPr lang="en-GB" sz="4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a)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400" dirty="0" smtClean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b)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c)</a:t>
            </a:r>
          </a:p>
          <a:p>
            <a:pPr lvl="0">
              <a:defRPr/>
            </a:pPr>
            <a:endParaRPr lang="en-GB" sz="3200" dirty="0">
              <a:solidFill>
                <a:prstClr val="black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013" y="4890767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46336" y="55497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251" y="2462151"/>
            <a:ext cx="933016" cy="9295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717" y="2460439"/>
            <a:ext cx="1095870" cy="10958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440" y="2545162"/>
            <a:ext cx="1731145" cy="8882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462" y="2348102"/>
            <a:ext cx="1095870" cy="10958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992" y="1210203"/>
            <a:ext cx="933016" cy="9295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418" y="1256061"/>
            <a:ext cx="1095870" cy="10958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440" y="1417044"/>
            <a:ext cx="1731145" cy="88828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541" y="1295015"/>
            <a:ext cx="1095870" cy="10958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52" y="1369677"/>
            <a:ext cx="985836" cy="8686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570" y="3570563"/>
            <a:ext cx="933016" cy="92958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557" y="3544677"/>
            <a:ext cx="1095870" cy="10958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509" y="3678780"/>
            <a:ext cx="1731145" cy="88828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72" y="3556981"/>
            <a:ext cx="1095870" cy="109587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776" y="2506949"/>
            <a:ext cx="1006424" cy="896689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>
            <a:off x="2326341" y="5602312"/>
            <a:ext cx="5791973" cy="165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749288" y="4701391"/>
                <a:ext cx="898003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200" dirty="0" smtClean="0">
                    <a:solidFill>
                      <a:srgbClr val="FF0000"/>
                    </a:solidFill>
                  </a:rPr>
                  <a:t>40p</a:t>
                </a:r>
                <a:endParaRPr lang="en-GB" sz="2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9288" y="4701391"/>
                <a:ext cx="898003" cy="430887"/>
              </a:xfrm>
              <a:prstGeom prst="rect">
                <a:avLst/>
              </a:prstGeom>
              <a:blipFill>
                <a:blip r:embed="rId11"/>
                <a:stretch>
                  <a:fillRect t="-11268" r="-7483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Connector 24"/>
          <p:cNvCxnSpPr/>
          <p:nvPr/>
        </p:nvCxnSpPr>
        <p:spPr>
          <a:xfrm>
            <a:off x="4540900" y="5532646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677116" y="5738475"/>
            <a:ext cx="47000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£5</a:t>
            </a:r>
            <a:endParaRPr lang="en-GB" sz="22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941829" y="55156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471179" y="4701391"/>
                <a:ext cx="750526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200" dirty="0" smtClean="0">
                    <a:solidFill>
                      <a:srgbClr val="FF0000"/>
                    </a:solidFill>
                  </a:rPr>
                  <a:t>£5</a:t>
                </a:r>
                <a:endParaRPr lang="en-GB" sz="2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1179" y="4701391"/>
                <a:ext cx="750526" cy="430887"/>
              </a:xfrm>
              <a:prstGeom prst="rect">
                <a:avLst/>
              </a:prstGeom>
              <a:blipFill>
                <a:blip r:embed="rId12"/>
                <a:stretch>
                  <a:fillRect t="-11268" r="-8943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7553244" y="5738475"/>
            <a:ext cx="61266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£10</a:t>
            </a:r>
            <a:endParaRPr lang="en-GB" sz="2200" dirty="0"/>
          </a:p>
        </p:txBody>
      </p:sp>
      <p:cxnSp>
        <p:nvCxnSpPr>
          <p:cNvPr id="30" name="Straight Connector 29"/>
          <p:cNvCxnSpPr/>
          <p:nvPr/>
        </p:nvCxnSpPr>
        <p:spPr>
          <a:xfrm>
            <a:off x="7850983" y="551653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685190" y="5738475"/>
            <a:ext cx="19281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/>
              <a:t>£4 and 60p</a:t>
            </a:r>
            <a:endParaRPr lang="en-GB" sz="2200" dirty="0"/>
          </a:p>
        </p:txBody>
      </p:sp>
      <p:sp>
        <p:nvSpPr>
          <p:cNvPr id="32" name="Arc 31"/>
          <p:cNvSpPr/>
          <p:nvPr/>
        </p:nvSpPr>
        <p:spPr>
          <a:xfrm flipH="1">
            <a:off x="4556339" y="5102510"/>
            <a:ext cx="1371634" cy="84166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33" name="Arc 32"/>
          <p:cNvSpPr/>
          <p:nvPr/>
        </p:nvSpPr>
        <p:spPr>
          <a:xfrm flipH="1">
            <a:off x="5957267" y="5082989"/>
            <a:ext cx="1893716" cy="80878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3109815" y="553885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133082" y="5738475"/>
            <a:ext cx="19281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/>
              <a:t>£4 and 55p</a:t>
            </a:r>
            <a:endParaRPr lang="en-GB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331256" y="4701391"/>
                <a:ext cx="123893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200" dirty="0" smtClean="0">
                    <a:solidFill>
                      <a:srgbClr val="FF0000"/>
                    </a:solidFill>
                  </a:rPr>
                  <a:t>5p</a:t>
                </a:r>
                <a:endParaRPr lang="en-GB" sz="2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1256" y="4701391"/>
                <a:ext cx="1238939" cy="430887"/>
              </a:xfrm>
              <a:prstGeom prst="rect">
                <a:avLst/>
              </a:prstGeom>
              <a:blipFill>
                <a:blip r:embed="rId13"/>
                <a:stretch>
                  <a:fillRect t="-11268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Arc 37"/>
          <p:cNvSpPr/>
          <p:nvPr/>
        </p:nvSpPr>
        <p:spPr>
          <a:xfrm flipH="1">
            <a:off x="3116327" y="5097692"/>
            <a:ext cx="1438723" cy="75198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209062" y="1362250"/>
            <a:ext cx="4653676" cy="100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1209062" y="2485304"/>
            <a:ext cx="4653676" cy="100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1224347" y="3626106"/>
            <a:ext cx="4653676" cy="1008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012442" y="3705516"/>
            <a:ext cx="1052726" cy="91882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90008" y="1606731"/>
            <a:ext cx="174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£6 and 45p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6009418" y="2648427"/>
            <a:ext cx="174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£5 and 55p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6067182" y="3795882"/>
            <a:ext cx="174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£5 and 45p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10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5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5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10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50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24" grpId="0"/>
      <p:bldP spid="24" grpId="1"/>
      <p:bldP spid="26" grpId="0"/>
      <p:bldP spid="28" grpId="0"/>
      <p:bldP spid="28" grpId="1"/>
      <p:bldP spid="29" grpId="0"/>
      <p:bldP spid="31" grpId="0"/>
      <p:bldP spid="32" grpId="0" animBg="1"/>
      <p:bldP spid="33" grpId="0" animBg="1"/>
      <p:bldP spid="36" grpId="0"/>
      <p:bldP spid="37" grpId="0"/>
      <p:bldP spid="37" grpId="1"/>
      <p:bldP spid="38" grpId="0" animBg="1"/>
      <p:bldP spid="40" grpId="0" animBg="1"/>
      <p:bldP spid="41" grpId="0" animBg="1"/>
      <p:bldP spid="42" grpId="0" animBg="1"/>
      <p:bldP spid="2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12" y="334776"/>
            <a:ext cx="7379208" cy="1000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Whitney buys some flowers.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She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pays with a £5 note and a £2 coin.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Here is the change she receives.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What is the cost of the flowers?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6171" y="1970440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659015" y="21131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333" y="342321"/>
            <a:ext cx="1351984" cy="12369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88" y="1795947"/>
            <a:ext cx="1400016" cy="139565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95" y="1870142"/>
            <a:ext cx="1247366" cy="114705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187" y="1918119"/>
            <a:ext cx="1247366" cy="10990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0892" y="1970440"/>
            <a:ext cx="3464076" cy="1035754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1187638" y="4483720"/>
            <a:ext cx="5791973" cy="1659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610585" y="3582799"/>
                <a:ext cx="898003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200" dirty="0" smtClean="0">
                    <a:solidFill>
                      <a:srgbClr val="FF0000"/>
                    </a:solidFill>
                  </a:rPr>
                  <a:t>40p</a:t>
                </a:r>
                <a:endParaRPr lang="en-GB" sz="2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0585" y="3582799"/>
                <a:ext cx="898003" cy="430887"/>
              </a:xfrm>
              <a:prstGeom prst="rect">
                <a:avLst/>
              </a:prstGeom>
              <a:blipFill>
                <a:blip r:embed="rId11"/>
                <a:stretch>
                  <a:fillRect t="-11429" r="-6757" b="-271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Straight Connector 13"/>
          <p:cNvCxnSpPr/>
          <p:nvPr/>
        </p:nvCxnSpPr>
        <p:spPr>
          <a:xfrm>
            <a:off x="3402197" y="441405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538413" y="4619883"/>
            <a:ext cx="47000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£2</a:t>
            </a:r>
            <a:endParaRPr lang="en-GB" sz="22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4803126" y="439706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332476" y="3582799"/>
                <a:ext cx="750526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200" dirty="0" smtClean="0">
                    <a:solidFill>
                      <a:srgbClr val="FF0000"/>
                    </a:solidFill>
                  </a:rPr>
                  <a:t>£5</a:t>
                </a:r>
                <a:endParaRPr lang="en-GB" sz="2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2476" y="3582799"/>
                <a:ext cx="750526" cy="430887"/>
              </a:xfrm>
              <a:prstGeom prst="rect">
                <a:avLst/>
              </a:prstGeom>
              <a:blipFill>
                <a:blip r:embed="rId12"/>
                <a:stretch>
                  <a:fillRect t="-11429" r="-8943" b="-271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6414541" y="4619883"/>
            <a:ext cx="47000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£</a:t>
            </a:r>
            <a:r>
              <a:rPr lang="en-US" sz="2200" dirty="0"/>
              <a:t>7</a:t>
            </a:r>
            <a:endParaRPr lang="en-GB" sz="2200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6712280" y="439794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546487" y="4619883"/>
            <a:ext cx="19281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/>
              <a:t>£1 and 60p</a:t>
            </a:r>
            <a:endParaRPr lang="en-GB" sz="2200" dirty="0"/>
          </a:p>
        </p:txBody>
      </p:sp>
      <p:sp>
        <p:nvSpPr>
          <p:cNvPr id="21" name="Arc 20"/>
          <p:cNvSpPr/>
          <p:nvPr/>
        </p:nvSpPr>
        <p:spPr>
          <a:xfrm flipH="1">
            <a:off x="3417636" y="3983918"/>
            <a:ext cx="1371634" cy="84166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22" name="Arc 21"/>
          <p:cNvSpPr/>
          <p:nvPr/>
        </p:nvSpPr>
        <p:spPr>
          <a:xfrm flipH="1">
            <a:off x="4818564" y="3964397"/>
            <a:ext cx="1893716" cy="80878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1971112" y="4420261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994379" y="4619883"/>
            <a:ext cx="19281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/>
              <a:t>£1 and 51p</a:t>
            </a:r>
            <a:endParaRPr lang="en-GB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192553" y="3582799"/>
                <a:ext cx="123893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2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200" dirty="0" smtClean="0">
                    <a:solidFill>
                      <a:srgbClr val="FF0000"/>
                    </a:solidFill>
                  </a:rPr>
                  <a:t>9p</a:t>
                </a:r>
                <a:endParaRPr lang="en-GB" sz="2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2553" y="3582799"/>
                <a:ext cx="1238939" cy="430887"/>
              </a:xfrm>
              <a:prstGeom prst="rect">
                <a:avLst/>
              </a:prstGeom>
              <a:blipFill>
                <a:blip r:embed="rId13"/>
                <a:stretch>
                  <a:fillRect t="-11429" b="-271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Arc 25"/>
          <p:cNvSpPr/>
          <p:nvPr/>
        </p:nvSpPr>
        <p:spPr>
          <a:xfrm flipH="1">
            <a:off x="1977624" y="3979100"/>
            <a:ext cx="1438723" cy="75198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559576" y="5480210"/>
            <a:ext cx="4010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£5 and 49p 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4712" y="2848984"/>
            <a:ext cx="10418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change</a:t>
            </a:r>
            <a:endParaRPr lang="en-GB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4672804" y="2842653"/>
            <a:ext cx="19108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</a:t>
            </a:r>
            <a:r>
              <a:rPr lang="en-GB" sz="2000" dirty="0" smtClean="0"/>
              <a:t>ost of flowers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3332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4" grpId="1"/>
      <p:bldP spid="13" grpId="0"/>
      <p:bldP spid="13" grpId="1"/>
      <p:bldP spid="15" grpId="0"/>
      <p:bldP spid="17" grpId="0"/>
      <p:bldP spid="17" grpId="1"/>
      <p:bldP spid="18" grpId="0"/>
      <p:bldP spid="20" grpId="0"/>
      <p:bldP spid="21" grpId="0" animBg="1"/>
      <p:bldP spid="22" grpId="0" animBg="1"/>
      <p:bldP spid="24" grpId="0"/>
      <p:bldP spid="25" grpId="0"/>
      <p:bldP spid="25" grpId="1"/>
      <p:bldP spid="26" grpId="0" animBg="1"/>
      <p:bldP spid="27" grpId="0"/>
      <p:bldP spid="6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40664" y="334776"/>
            <a:ext cx="737920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Eva buys a bucket and spade.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She pays with a £5 note.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She gets 2 identical coins in change.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What could the price of the bucket and spade 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What is the highest possible price?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What is the lowest?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499" y="4029569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539343" y="417225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1082">
            <a:off x="5859088" y="76955"/>
            <a:ext cx="2220729" cy="20675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84" y="2181497"/>
            <a:ext cx="1208060" cy="11109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178" y="2157507"/>
            <a:ext cx="1208061" cy="11953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606" y="2195584"/>
            <a:ext cx="1148925" cy="11447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613" y="2193273"/>
            <a:ext cx="1208060" cy="11109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14280" y="3244283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£4 and 98p</a:t>
            </a:r>
            <a:endParaRPr lang="en-GB" sz="24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980" y="2164321"/>
            <a:ext cx="1208061" cy="119538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293005" y="3267835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£4 and 96p</a:t>
            </a:r>
            <a:endParaRPr lang="en-GB" sz="24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471" y="2204340"/>
            <a:ext cx="1148925" cy="114470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670952" y="3274226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£4 and 90p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010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723" y="346517"/>
            <a:ext cx="737920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dirty="0" smtClean="0">
              <a:solidFill>
                <a:prstClr val="black"/>
              </a:solidFill>
              <a:latin typeface="Calibri" panose="020F0502020204030204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could the price of the bucket and spade 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What is the highest possible price?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What is the lowest?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531" y="228317"/>
            <a:ext cx="1208060" cy="11109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525" y="204327"/>
            <a:ext cx="1208061" cy="11953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953" y="242404"/>
            <a:ext cx="1148925" cy="11447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60" y="240093"/>
            <a:ext cx="1208060" cy="11109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54627" y="1291103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£4 and 98p</a:t>
            </a:r>
            <a:endParaRPr lang="en-GB" sz="24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327" y="211141"/>
            <a:ext cx="1208061" cy="119538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633352" y="1314655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£4 and 96p</a:t>
            </a:r>
            <a:endParaRPr lang="en-GB" sz="24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818" y="251160"/>
            <a:ext cx="1148925" cy="114470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11299" y="1321046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£4 and 90p</a:t>
            </a:r>
            <a:endParaRPr lang="en-GB" sz="2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093" y="1817351"/>
            <a:ext cx="1350743" cy="13465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343" y="3544779"/>
            <a:ext cx="1203466" cy="106039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811" y="3343839"/>
            <a:ext cx="1350743" cy="15316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98" y="1966907"/>
            <a:ext cx="1249257" cy="11130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517" y="1921696"/>
            <a:ext cx="1203466" cy="12034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962" y="1988942"/>
            <a:ext cx="1249257" cy="1113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135329" y="2999957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£4 and 80p</a:t>
            </a:r>
            <a:endParaRPr lang="en-GB" sz="2400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917" y="1931383"/>
            <a:ext cx="1203466" cy="1203466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538304" y="2999957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£4 and 60p</a:t>
            </a:r>
            <a:endParaRPr lang="en-GB" sz="2400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548" y="1827655"/>
            <a:ext cx="1350743" cy="134653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691813" y="3009066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£4 </a:t>
            </a:r>
            <a:endParaRPr lang="en-GB" sz="24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967" y="3549004"/>
            <a:ext cx="1203466" cy="1060396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691365" y="4413395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£3 </a:t>
            </a:r>
            <a:endParaRPr lang="en-GB" sz="24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583" y="3343376"/>
            <a:ext cx="1350743" cy="1531684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862875" y="4466253"/>
            <a:ext cx="222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£1 </a:t>
            </a:r>
            <a:endParaRPr lang="en-GB" sz="2400" dirty="0"/>
          </a:p>
        </p:txBody>
      </p:sp>
      <p:sp>
        <p:nvSpPr>
          <p:cNvPr id="2" name="Rounded Rectangle 1"/>
          <p:cNvSpPr/>
          <p:nvPr/>
        </p:nvSpPr>
        <p:spPr>
          <a:xfrm>
            <a:off x="1319349" y="346517"/>
            <a:ext cx="1779460" cy="1406251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961146" y="3477669"/>
            <a:ext cx="2422180" cy="1406251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673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36" grpId="0"/>
      <p:bldP spid="38" grpId="0"/>
      <p:bldP spid="40" grpId="0"/>
      <p:bldP spid="2" grpId="0" animBg="1"/>
      <p:bldP spid="4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3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1|1.4|1.1|4.2|7.1|5.5|6.7|5.2|2.6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2.5|4.3|13.9|1.3|0.7|1.1|16.7|8.7|9.7|0.9|7.4|1.8|4.6|0.8|5.9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4.7|2.5|8.8|1|3.2|4.4|7.9|0.6|6|2.2|2.3|1.3|6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4.6|4.3|1.8|2.6|1.3|3.7|1.8|13.2|0.9|8|3.2|4.1|2.9|3.5|1.2|7.6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4.6|3.1|4.9|15.6|0.6|9.5|1|2.8|3.3|3.6|0.8|2|1|6.6|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4.3|4.4|7.5|9.1|3.9|7.3|7.7|3.8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5.3|3.3|2.1|4.6|5.3|3|1.9|4.1|1.3|6.5|2|12|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11777</TotalTime>
  <Words>405</Words>
  <Application>Microsoft Office PowerPoint</Application>
  <PresentationFormat>On-screen Show (4:3)</PresentationFormat>
  <Paragraphs>175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9" baseType="lpstr">
      <vt:lpstr>Arial</vt:lpstr>
      <vt:lpstr>Bariol</vt:lpstr>
      <vt:lpstr>Calibri</vt:lpstr>
      <vt:lpstr>Cambria Math</vt:lpstr>
      <vt:lpstr>Comic Sans MS</vt:lpstr>
      <vt:lpstr>HfW 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226</cp:revision>
  <dcterms:created xsi:type="dcterms:W3CDTF">2019-07-05T11:02:13Z</dcterms:created>
  <dcterms:modified xsi:type="dcterms:W3CDTF">2022-02-25T08:19:35Z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