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1"/>
  </p:notesMasterIdLst>
  <p:sldIdLst>
    <p:sldId id="256" r:id="rId2"/>
    <p:sldId id="257" r:id="rId3"/>
    <p:sldId id="258" r:id="rId4"/>
    <p:sldId id="259" r:id="rId5"/>
    <p:sldId id="260" r:id="rId6"/>
    <p:sldId id="261" r:id="rId7"/>
    <p:sldId id="262" r:id="rId8"/>
    <p:sldId id="264" r:id="rId9"/>
    <p:sldId id="265"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C5FC14-7DDF-4CA3-8566-BDA02314EA02}" type="datetimeFigureOut">
              <a:rPr lang="en-GB" smtClean="0"/>
              <a:t>13/05/2021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52D4C6-3B82-4220-8E39-587C83EFE302}" type="slidenum">
              <a:rPr lang="en-GB" smtClean="0"/>
              <a:t>‹#›</a:t>
            </a:fld>
            <a:endParaRPr lang="en-GB"/>
          </a:p>
        </p:txBody>
      </p:sp>
    </p:spTree>
    <p:extLst>
      <p:ext uri="{BB962C8B-B14F-4D97-AF65-F5344CB8AC3E}">
        <p14:creationId xmlns:p14="http://schemas.microsoft.com/office/powerpoint/2010/main" val="3786926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6574574-AB0A-4BC4-9C43-BC37B468402D}"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29F389-AC63-4906-BEDF-B53574ACC739}"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24823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574574-AB0A-4BC4-9C43-BC37B468402D}"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29F389-AC63-4906-BEDF-B53574ACC739}" type="slidenum">
              <a:rPr lang="en-GB" smtClean="0"/>
              <a:t>‹#›</a:t>
            </a:fld>
            <a:endParaRPr lang="en-GB"/>
          </a:p>
        </p:txBody>
      </p:sp>
    </p:spTree>
    <p:extLst>
      <p:ext uri="{BB962C8B-B14F-4D97-AF65-F5344CB8AC3E}">
        <p14:creationId xmlns:p14="http://schemas.microsoft.com/office/powerpoint/2010/main" val="3563232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574574-AB0A-4BC4-9C43-BC37B468402D}"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29F389-AC63-4906-BEDF-B53574ACC739}"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4746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6574574-AB0A-4BC4-9C43-BC37B468402D}" type="datetimeFigureOut">
              <a:rPr lang="en-GB" smtClean="0"/>
              <a:t>13/05/2021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29F389-AC63-4906-BEDF-B53574ACC739}" type="slidenum">
              <a:rPr lang="en-GB" smtClean="0"/>
              <a:t>‹#›</a:t>
            </a:fld>
            <a:endParaRPr lang="en-GB"/>
          </a:p>
        </p:txBody>
      </p:sp>
    </p:spTree>
    <p:extLst>
      <p:ext uri="{BB962C8B-B14F-4D97-AF65-F5344CB8AC3E}">
        <p14:creationId xmlns:p14="http://schemas.microsoft.com/office/powerpoint/2010/main" val="39858775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6574574-AB0A-4BC4-9C43-BC37B468402D}" type="datetimeFigureOut">
              <a:rPr lang="en-GB" smtClean="0"/>
              <a:t>13/05/2021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329F389-AC63-4906-BEDF-B53574ACC739}" type="slidenum">
              <a:rPr lang="en-GB" smtClean="0"/>
              <a:t>‹#›</a:t>
            </a:fld>
            <a:endParaRPr lang="en-GB"/>
          </a:p>
        </p:txBody>
      </p:sp>
    </p:spTree>
    <p:extLst>
      <p:ext uri="{BB962C8B-B14F-4D97-AF65-F5344CB8AC3E}">
        <p14:creationId xmlns:p14="http://schemas.microsoft.com/office/powerpoint/2010/main" val="36923455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6574574-AB0A-4BC4-9C43-BC37B468402D}" type="datetimeFigureOut">
              <a:rPr lang="en-GB" smtClean="0"/>
              <a:t>13/05/2021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329F389-AC63-4906-BEDF-B53574ACC739}" type="slidenum">
              <a:rPr lang="en-GB" smtClean="0"/>
              <a:t>‹#›</a:t>
            </a:fld>
            <a:endParaRPr lang="en-GB"/>
          </a:p>
        </p:txBody>
      </p:sp>
    </p:spTree>
    <p:extLst>
      <p:ext uri="{BB962C8B-B14F-4D97-AF65-F5344CB8AC3E}">
        <p14:creationId xmlns:p14="http://schemas.microsoft.com/office/powerpoint/2010/main" val="3764764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F6574574-AB0A-4BC4-9C43-BC37B468402D}" type="datetimeFigureOut">
              <a:rPr lang="en-GB" smtClean="0"/>
              <a:t>13/05/2021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9329F389-AC63-4906-BEDF-B53574ACC739}" type="slidenum">
              <a:rPr lang="en-GB" smtClean="0"/>
              <a:t>‹#›</a:t>
            </a:fld>
            <a:endParaRPr lang="en-GB"/>
          </a:p>
        </p:txBody>
      </p:sp>
    </p:spTree>
    <p:extLst>
      <p:ext uri="{BB962C8B-B14F-4D97-AF65-F5344CB8AC3E}">
        <p14:creationId xmlns:p14="http://schemas.microsoft.com/office/powerpoint/2010/main" val="7732532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F6574574-AB0A-4BC4-9C43-BC37B468402D}" type="datetimeFigureOut">
              <a:rPr lang="en-GB" smtClean="0"/>
              <a:t>13/05/2021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329F389-AC63-4906-BEDF-B53574ACC739}" type="slidenum">
              <a:rPr lang="en-GB" smtClean="0"/>
              <a:t>‹#›</a:t>
            </a:fld>
            <a:endParaRPr lang="en-GB"/>
          </a:p>
        </p:txBody>
      </p:sp>
    </p:spTree>
    <p:extLst>
      <p:ext uri="{BB962C8B-B14F-4D97-AF65-F5344CB8AC3E}">
        <p14:creationId xmlns:p14="http://schemas.microsoft.com/office/powerpoint/2010/main" val="15372049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6574574-AB0A-4BC4-9C43-BC37B468402D}" type="datetimeFigureOut">
              <a:rPr lang="en-GB" smtClean="0"/>
              <a:t>13/05/2021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29F389-AC63-4906-BEDF-B53574ACC739}" type="slidenum">
              <a:rPr lang="en-GB" smtClean="0"/>
              <a:t>‹#›</a:t>
            </a:fld>
            <a:endParaRPr lang="en-GB"/>
          </a:p>
        </p:txBody>
      </p:sp>
    </p:spTree>
    <p:extLst>
      <p:ext uri="{BB962C8B-B14F-4D97-AF65-F5344CB8AC3E}">
        <p14:creationId xmlns:p14="http://schemas.microsoft.com/office/powerpoint/2010/main" val="3701690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574574-AB0A-4BC4-9C43-BC37B468402D}"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29F389-AC63-4906-BEDF-B53574ACC739}" type="slidenum">
              <a:rPr lang="en-GB" smtClean="0"/>
              <a:t>‹#›</a:t>
            </a:fld>
            <a:endParaRPr lang="en-GB"/>
          </a:p>
        </p:txBody>
      </p:sp>
    </p:spTree>
    <p:extLst>
      <p:ext uri="{BB962C8B-B14F-4D97-AF65-F5344CB8AC3E}">
        <p14:creationId xmlns:p14="http://schemas.microsoft.com/office/powerpoint/2010/main" val="22476560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574574-AB0A-4BC4-9C43-BC37B468402D}"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29F389-AC63-4906-BEDF-B53574ACC739}" type="slidenum">
              <a:rPr lang="en-GB" smtClean="0"/>
              <a:t>‹#›</a:t>
            </a:fld>
            <a:endParaRPr lang="en-GB"/>
          </a:p>
        </p:txBody>
      </p:sp>
    </p:spTree>
    <p:extLst>
      <p:ext uri="{BB962C8B-B14F-4D97-AF65-F5344CB8AC3E}">
        <p14:creationId xmlns:p14="http://schemas.microsoft.com/office/powerpoint/2010/main" val="11046775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F6574574-AB0A-4BC4-9C43-BC37B468402D}" type="datetimeFigureOut">
              <a:rPr lang="en-GB" smtClean="0"/>
              <a:t>13/05/2021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9329F389-AC63-4906-BEDF-B53574ACC739}"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69467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phet.colorado.edu/sims/html/circuit-construction-kit-dc/latest/circuit-construction-kit-dc_en.html"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bbc.co.uk/bitesize/clips/zyxd7ty"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bbc.co.uk/bitesize/topics/z2882hv/articles/zxv482p"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phet.colorado.edu/sims/html/circuit-construction-kit-dc/latest/circuit-construction-kit-dc_en.html" TargetMode="Externa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05395" y="1227908"/>
            <a:ext cx="9927771" cy="3170099"/>
          </a:xfrm>
          <a:prstGeom prst="rect">
            <a:avLst/>
          </a:prstGeom>
          <a:noFill/>
        </p:spPr>
        <p:txBody>
          <a:bodyPr wrap="square" rtlCol="0">
            <a:spAutoFit/>
          </a:bodyPr>
          <a:lstStyle/>
          <a:p>
            <a:r>
              <a:rPr lang="en-GB" sz="4000" u="sng" dirty="0">
                <a:latin typeface="Comic Sans MS" panose="030F0702030302020204" pitchFamily="66" charset="0"/>
              </a:rPr>
              <a:t>Monday 17</a:t>
            </a:r>
            <a:r>
              <a:rPr lang="en-GB" sz="4000" u="sng" baseline="30000" dirty="0">
                <a:latin typeface="Comic Sans MS" panose="030F0702030302020204" pitchFamily="66" charset="0"/>
              </a:rPr>
              <a:t>th</a:t>
            </a:r>
            <a:r>
              <a:rPr lang="en-GB" sz="4000" u="sng" dirty="0">
                <a:latin typeface="Comic Sans MS" panose="030F0702030302020204" pitchFamily="66" charset="0"/>
              </a:rPr>
              <a:t> May 2021</a:t>
            </a:r>
          </a:p>
          <a:p>
            <a:endParaRPr lang="en-GB" sz="4000" u="sng" dirty="0">
              <a:latin typeface="Comic Sans MS" panose="030F0702030302020204" pitchFamily="66" charset="0"/>
            </a:endParaRPr>
          </a:p>
          <a:p>
            <a:r>
              <a:rPr lang="en-GB" sz="4000" u="sng" dirty="0">
                <a:latin typeface="Comic Sans MS" panose="030F0702030302020204" pitchFamily="66" charset="0"/>
              </a:rPr>
              <a:t>LO: To understand electrical circuits.</a:t>
            </a:r>
          </a:p>
          <a:p>
            <a:endParaRPr lang="en-GB" sz="4000" u="sng" dirty="0">
              <a:latin typeface="Comic Sans MS" panose="030F0702030302020204" pitchFamily="66" charset="0"/>
            </a:endParaRPr>
          </a:p>
          <a:p>
            <a:r>
              <a:rPr lang="en-GB" sz="4000" u="sng" dirty="0">
                <a:latin typeface="Comic Sans MS" panose="030F0702030302020204" pitchFamily="66" charset="0"/>
              </a:rPr>
              <a:t>C: Electricity. </a:t>
            </a:r>
          </a:p>
        </p:txBody>
      </p:sp>
    </p:spTree>
    <p:extLst>
      <p:ext uri="{BB962C8B-B14F-4D97-AF65-F5344CB8AC3E}">
        <p14:creationId xmlns:p14="http://schemas.microsoft.com/office/powerpoint/2010/main" val="25456314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04167" y="166686"/>
            <a:ext cx="6293135" cy="1505359"/>
          </a:xfrm>
          <a:prstGeom prst="rect">
            <a:avLst/>
          </a:prstGeom>
        </p:spPr>
      </p:pic>
      <p:sp>
        <p:nvSpPr>
          <p:cNvPr id="5" name="TextBox 4"/>
          <p:cNvSpPr txBox="1"/>
          <p:nvPr/>
        </p:nvSpPr>
        <p:spPr>
          <a:xfrm>
            <a:off x="352697" y="2717075"/>
            <a:ext cx="11704320" cy="584775"/>
          </a:xfrm>
          <a:prstGeom prst="rect">
            <a:avLst/>
          </a:prstGeom>
          <a:noFill/>
        </p:spPr>
        <p:txBody>
          <a:bodyPr wrap="square" rtlCol="0">
            <a:spAutoFit/>
          </a:bodyPr>
          <a:lstStyle/>
          <a:p>
            <a:r>
              <a:rPr lang="en-GB" sz="3200" dirty="0">
                <a:latin typeface="Comic Sans MS" panose="030F0702030302020204" pitchFamily="66" charset="0"/>
              </a:rPr>
              <a:t>What is needed to make a bulb light up or a buzzer sound?</a:t>
            </a:r>
          </a:p>
        </p:txBody>
      </p:sp>
      <p:sp>
        <p:nvSpPr>
          <p:cNvPr id="6" name="TextBox 5"/>
          <p:cNvSpPr txBox="1"/>
          <p:nvPr/>
        </p:nvSpPr>
        <p:spPr>
          <a:xfrm>
            <a:off x="352697" y="1865497"/>
            <a:ext cx="4676503" cy="707886"/>
          </a:xfrm>
          <a:prstGeom prst="rect">
            <a:avLst/>
          </a:prstGeom>
          <a:noFill/>
        </p:spPr>
        <p:txBody>
          <a:bodyPr wrap="square" rtlCol="0">
            <a:spAutoFit/>
          </a:bodyPr>
          <a:lstStyle/>
          <a:p>
            <a:r>
              <a:rPr lang="en-GB" sz="4000" b="1" dirty="0">
                <a:latin typeface="Comic Sans MS" panose="030F0702030302020204" pitchFamily="66" charset="0"/>
              </a:rPr>
              <a:t>Recap: </a:t>
            </a:r>
          </a:p>
        </p:txBody>
      </p:sp>
      <p:sp>
        <p:nvSpPr>
          <p:cNvPr id="7" name="TextBox 6"/>
          <p:cNvSpPr txBox="1"/>
          <p:nvPr/>
        </p:nvSpPr>
        <p:spPr>
          <a:xfrm>
            <a:off x="349242" y="3942502"/>
            <a:ext cx="10802983" cy="2585323"/>
          </a:xfrm>
          <a:prstGeom prst="rect">
            <a:avLst/>
          </a:prstGeom>
          <a:noFill/>
        </p:spPr>
        <p:txBody>
          <a:bodyPr wrap="square" rtlCol="0">
            <a:spAutoFit/>
          </a:bodyPr>
          <a:lstStyle/>
          <a:p>
            <a:r>
              <a:rPr lang="en-GB" sz="2400" dirty="0">
                <a:latin typeface="Comic Sans MS" panose="030F0702030302020204" pitchFamily="66" charset="0"/>
              </a:rPr>
              <a:t>Challenge: </a:t>
            </a:r>
          </a:p>
          <a:p>
            <a:r>
              <a:rPr lang="en-GB" sz="2400" dirty="0">
                <a:latin typeface="Comic Sans MS" panose="030F0702030302020204" pitchFamily="66" charset="0"/>
              </a:rPr>
              <a:t>Using the website below, can you make a simple circuit which includes a bulb, buzzer or motor?</a:t>
            </a:r>
          </a:p>
          <a:p>
            <a:r>
              <a:rPr lang="en-GB" sz="2400" dirty="0">
                <a:latin typeface="Comic Sans MS" panose="030F0702030302020204" pitchFamily="66" charset="0"/>
                <a:hlinkClick r:id="rId3"/>
              </a:rPr>
              <a:t>https://phet.colorado.edu/sims/html/circuit-construction-kit-dc/latest/circuit-construction-kit-dc_en.html</a:t>
            </a:r>
            <a:r>
              <a:rPr lang="en-GB" sz="2400" dirty="0">
                <a:latin typeface="Comic Sans MS" panose="030F0702030302020204" pitchFamily="66" charset="0"/>
              </a:rPr>
              <a:t> (click ‘lab’)</a:t>
            </a:r>
          </a:p>
          <a:p>
            <a:endParaRPr lang="en-GB" sz="2400" dirty="0">
              <a:latin typeface="Comic Sans MS" panose="030F0702030302020204" pitchFamily="66" charset="0"/>
            </a:endParaRPr>
          </a:p>
          <a:p>
            <a:endParaRPr lang="en-GB" dirty="0"/>
          </a:p>
        </p:txBody>
      </p:sp>
      <p:pic>
        <p:nvPicPr>
          <p:cNvPr id="8" name="Picture 7"/>
          <p:cNvPicPr>
            <a:picLocks noChangeAspect="1"/>
          </p:cNvPicPr>
          <p:nvPr/>
        </p:nvPicPr>
        <p:blipFill>
          <a:blip r:embed="rId4"/>
          <a:stretch>
            <a:fillRect/>
          </a:stretch>
        </p:blipFill>
        <p:spPr>
          <a:xfrm>
            <a:off x="9900339" y="4765237"/>
            <a:ext cx="1942419" cy="1499902"/>
          </a:xfrm>
          <a:prstGeom prst="rect">
            <a:avLst/>
          </a:prstGeom>
        </p:spPr>
      </p:pic>
    </p:spTree>
    <p:extLst>
      <p:ext uri="{BB962C8B-B14F-4D97-AF65-F5344CB8AC3E}">
        <p14:creationId xmlns:p14="http://schemas.microsoft.com/office/powerpoint/2010/main" val="1392680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6571" y="1854927"/>
            <a:ext cx="8229600" cy="1077218"/>
          </a:xfrm>
          <a:prstGeom prst="rect">
            <a:avLst/>
          </a:prstGeom>
          <a:noFill/>
        </p:spPr>
        <p:txBody>
          <a:bodyPr wrap="square" rtlCol="0">
            <a:spAutoFit/>
          </a:bodyPr>
          <a:lstStyle/>
          <a:p>
            <a:r>
              <a:rPr lang="en-GB" sz="3200" dirty="0">
                <a:latin typeface="Comic Sans MS" panose="030F0702030302020204" pitchFamily="66" charset="0"/>
              </a:rPr>
              <a:t>What do you think this is?</a:t>
            </a:r>
          </a:p>
          <a:p>
            <a:r>
              <a:rPr lang="en-GB" sz="3200" dirty="0">
                <a:latin typeface="Comic Sans MS" panose="030F0702030302020204" pitchFamily="66" charset="0"/>
              </a:rPr>
              <a:t>What do you think it does in the circuit?</a:t>
            </a:r>
          </a:p>
        </p:txBody>
      </p:sp>
      <p:sp>
        <p:nvSpPr>
          <p:cNvPr id="5" name="TextBox 4"/>
          <p:cNvSpPr txBox="1"/>
          <p:nvPr/>
        </p:nvSpPr>
        <p:spPr>
          <a:xfrm>
            <a:off x="4650378" y="3122024"/>
            <a:ext cx="2259874" cy="707886"/>
          </a:xfrm>
          <a:prstGeom prst="rect">
            <a:avLst/>
          </a:prstGeom>
          <a:noFill/>
        </p:spPr>
        <p:txBody>
          <a:bodyPr wrap="square" rtlCol="0">
            <a:spAutoFit/>
          </a:bodyPr>
          <a:lstStyle/>
          <a:p>
            <a:r>
              <a:rPr lang="en-GB" sz="4000" dirty="0">
                <a:latin typeface="Comic Sans MS" panose="030F0702030302020204" pitchFamily="66" charset="0"/>
              </a:rPr>
              <a:t>Switch!</a:t>
            </a:r>
          </a:p>
        </p:txBody>
      </p:sp>
      <p:sp>
        <p:nvSpPr>
          <p:cNvPr id="6" name="TextBox 5"/>
          <p:cNvSpPr txBox="1"/>
          <p:nvPr/>
        </p:nvSpPr>
        <p:spPr>
          <a:xfrm>
            <a:off x="326571" y="4219303"/>
            <a:ext cx="10740497" cy="1815882"/>
          </a:xfrm>
          <a:prstGeom prst="rect">
            <a:avLst/>
          </a:prstGeom>
          <a:noFill/>
        </p:spPr>
        <p:txBody>
          <a:bodyPr wrap="square" rtlCol="0">
            <a:spAutoFit/>
          </a:bodyPr>
          <a:lstStyle/>
          <a:p>
            <a:r>
              <a:rPr lang="en-GB" sz="2800" dirty="0">
                <a:latin typeface="Comic Sans MS" panose="030F0702030302020204" pitchFamily="66" charset="0"/>
              </a:rPr>
              <a:t>Using the same website again, can your add the switch into your circuit and see if it works? </a:t>
            </a:r>
          </a:p>
          <a:p>
            <a:endParaRPr lang="en-GB" sz="2800" dirty="0">
              <a:latin typeface="Comic Sans MS" panose="030F0702030302020204" pitchFamily="66" charset="0"/>
            </a:endParaRPr>
          </a:p>
          <a:p>
            <a:r>
              <a:rPr lang="en-GB" sz="2800" dirty="0">
                <a:latin typeface="Comic Sans MS" panose="030F0702030302020204" pitchFamily="66" charset="0"/>
              </a:rPr>
              <a:t>The switch opens and closes a circuit. </a:t>
            </a:r>
          </a:p>
        </p:txBody>
      </p:sp>
      <p:pic>
        <p:nvPicPr>
          <p:cNvPr id="2" name="Picture 2" descr="Push Switch – Mindsets Onlin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06798" y="1032596"/>
            <a:ext cx="3729752" cy="27973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2496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9099" y="2159242"/>
            <a:ext cx="6371577" cy="4023360"/>
          </a:xfrm>
        </p:spPr>
        <p:txBody>
          <a:bodyPr>
            <a:normAutofit/>
          </a:bodyPr>
          <a:lstStyle/>
          <a:p>
            <a:pPr>
              <a:buFont typeface="Wingdings" panose="05000000000000000000" pitchFamily="2" charset="2"/>
              <a:buChar char="§"/>
            </a:pPr>
            <a:r>
              <a:rPr lang="en-GB" sz="3200" dirty="0">
                <a:solidFill>
                  <a:schemeClr val="tx1"/>
                </a:solidFill>
                <a:latin typeface="Comic Sans MS" panose="030F0702030302020204" pitchFamily="66" charset="0"/>
              </a:rPr>
              <a:t>Why aren’t wires made from wood? </a:t>
            </a:r>
          </a:p>
          <a:p>
            <a:pPr>
              <a:buFont typeface="Wingdings" panose="05000000000000000000" pitchFamily="2" charset="2"/>
              <a:buChar char="§"/>
            </a:pPr>
            <a:r>
              <a:rPr lang="en-GB" sz="3200" dirty="0">
                <a:solidFill>
                  <a:schemeClr val="tx1"/>
                </a:solidFill>
                <a:latin typeface="Comic Sans MS" panose="030F0702030302020204" pitchFamily="66" charset="0"/>
              </a:rPr>
              <a:t>Should I make a crocodile clip from margarine? </a:t>
            </a:r>
          </a:p>
          <a:p>
            <a:pPr>
              <a:buFont typeface="Wingdings" panose="05000000000000000000" pitchFamily="2" charset="2"/>
              <a:buChar char="§"/>
            </a:pPr>
            <a:r>
              <a:rPr lang="en-GB" sz="3200" dirty="0">
                <a:solidFill>
                  <a:schemeClr val="tx1"/>
                </a:solidFill>
                <a:latin typeface="Comic Sans MS" panose="030F0702030302020204" pitchFamily="66" charset="0"/>
              </a:rPr>
              <a:t>Why is plastic used to coat the outside of wires? </a:t>
            </a:r>
          </a:p>
        </p:txBody>
      </p:sp>
      <p:pic>
        <p:nvPicPr>
          <p:cNvPr id="1026" name="Picture 2" descr="www.kindpng.com/picc/m/113-1138696_thinking-cli...">
            <a:extLst>
              <a:ext uri="{FF2B5EF4-FFF2-40B4-BE49-F238E27FC236}">
                <a16:creationId xmlns:a16="http://schemas.microsoft.com/office/drawing/2014/main" id="{C6867AD0-FEE3-4039-AFBA-0B0CE2AA3611}"/>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6355738" y="0"/>
            <a:ext cx="5836262" cy="61826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4461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5" y="1802682"/>
            <a:ext cx="10724606" cy="4287033"/>
          </a:xfrm>
        </p:spPr>
        <p:txBody>
          <a:bodyPr>
            <a:normAutofit lnSpcReduction="10000"/>
          </a:bodyPr>
          <a:lstStyle/>
          <a:p>
            <a:r>
              <a:rPr lang="en-GB" sz="2400" dirty="0">
                <a:solidFill>
                  <a:schemeClr val="tx1"/>
                </a:solidFill>
                <a:latin typeface="Comic Sans MS" panose="030F0702030302020204" pitchFamily="66" charset="0"/>
              </a:rPr>
              <a:t>We know from our electricity safety lesson that your should NEVER put a knife into a toaster. </a:t>
            </a:r>
          </a:p>
          <a:p>
            <a:endParaRPr lang="en-GB" sz="2400" dirty="0">
              <a:solidFill>
                <a:schemeClr val="tx1"/>
              </a:solidFill>
              <a:latin typeface="Comic Sans MS" panose="030F0702030302020204" pitchFamily="66" charset="0"/>
            </a:endParaRPr>
          </a:p>
          <a:p>
            <a:r>
              <a:rPr lang="en-GB" sz="2400" dirty="0">
                <a:solidFill>
                  <a:schemeClr val="tx1"/>
                </a:solidFill>
                <a:latin typeface="Comic Sans MS" panose="030F0702030302020204" pitchFamily="66" charset="0"/>
              </a:rPr>
              <a:t>Why is this? </a:t>
            </a:r>
          </a:p>
          <a:p>
            <a:endParaRPr lang="en-GB" sz="2400" dirty="0">
              <a:solidFill>
                <a:schemeClr val="tx1"/>
              </a:solidFill>
              <a:latin typeface="Comic Sans MS" panose="030F0702030302020204" pitchFamily="66" charset="0"/>
            </a:endParaRPr>
          </a:p>
          <a:p>
            <a:r>
              <a:rPr lang="en-GB" sz="2400" dirty="0">
                <a:solidFill>
                  <a:schemeClr val="tx1"/>
                </a:solidFill>
                <a:latin typeface="Comic Sans MS" panose="030F0702030302020204" pitchFamily="66" charset="0"/>
              </a:rPr>
              <a:t>Watch: </a:t>
            </a:r>
            <a:r>
              <a:rPr lang="en-GB" sz="2400" dirty="0">
                <a:solidFill>
                  <a:schemeClr val="tx1"/>
                </a:solidFill>
                <a:latin typeface="Comic Sans MS" panose="030F0702030302020204" pitchFamily="66" charset="0"/>
                <a:hlinkClick r:id="rId2"/>
              </a:rPr>
              <a:t>https://www.bbc.co.uk/bitesize/clips/zyxd7ty</a:t>
            </a:r>
            <a:r>
              <a:rPr lang="en-GB" sz="2400" dirty="0">
                <a:solidFill>
                  <a:schemeClr val="tx1"/>
                </a:solidFill>
                <a:latin typeface="Comic Sans MS" panose="030F0702030302020204" pitchFamily="66" charset="0"/>
              </a:rPr>
              <a:t> </a:t>
            </a:r>
            <a:br>
              <a:rPr lang="en-GB" sz="2400" dirty="0">
                <a:solidFill>
                  <a:schemeClr val="tx1"/>
                </a:solidFill>
                <a:latin typeface="Comic Sans MS" panose="030F0702030302020204" pitchFamily="66" charset="0"/>
              </a:rPr>
            </a:br>
            <a:r>
              <a:rPr lang="en-GB" sz="2400" dirty="0">
                <a:solidFill>
                  <a:schemeClr val="tx1"/>
                </a:solidFill>
                <a:latin typeface="Comic Sans MS" panose="030F0702030302020204" pitchFamily="66" charset="0"/>
              </a:rPr>
              <a:t>(click ‘lab’) </a:t>
            </a:r>
          </a:p>
          <a:p>
            <a:endParaRPr lang="en-GB" sz="2400" dirty="0">
              <a:solidFill>
                <a:schemeClr val="tx1"/>
              </a:solidFill>
              <a:latin typeface="Comic Sans MS" panose="030F0702030302020204" pitchFamily="66" charset="0"/>
            </a:endParaRPr>
          </a:p>
          <a:p>
            <a:r>
              <a:rPr lang="en-GB" sz="2400" dirty="0">
                <a:solidFill>
                  <a:schemeClr val="tx1"/>
                </a:solidFill>
                <a:latin typeface="Comic Sans MS" panose="030F0702030302020204" pitchFamily="66" charset="0"/>
              </a:rPr>
              <a:t>Metal is a very good conductor of electricity, so the electrical current will pass down the knife to your hand.</a:t>
            </a:r>
          </a:p>
          <a:p>
            <a:endParaRPr lang="en-GB" sz="2400" dirty="0">
              <a:solidFill>
                <a:schemeClr val="tx1"/>
              </a:solidFill>
              <a:latin typeface="Comic Sans MS" panose="030F0702030302020204" pitchFamily="66" charset="0"/>
            </a:endParaRPr>
          </a:p>
        </p:txBody>
      </p:sp>
      <p:pic>
        <p:nvPicPr>
          <p:cNvPr id="2050" name="Picture 2" descr="Free Toaster Cliparts, Download Free Toaster Cliparts png images, Free  ClipArts on Clipart Libra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5128" y="2402854"/>
            <a:ext cx="2995778" cy="25744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5082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 calcmode="lin" valueType="num">
                                      <p:cBhvr additive="base">
                                        <p:cTn id="2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5760" y="286603"/>
            <a:ext cx="10789920" cy="1450757"/>
          </a:xfrm>
        </p:spPr>
        <p:txBody>
          <a:bodyPr/>
          <a:lstStyle/>
          <a:p>
            <a:r>
              <a:rPr lang="en-GB" dirty="0">
                <a:solidFill>
                  <a:schemeClr val="tx1"/>
                </a:solidFill>
                <a:latin typeface="Comic Sans MS" panose="030F0702030302020204" pitchFamily="66" charset="0"/>
              </a:rPr>
              <a:t>Electrical insulators and conductors</a:t>
            </a:r>
          </a:p>
        </p:txBody>
      </p:sp>
      <p:sp>
        <p:nvSpPr>
          <p:cNvPr id="3" name="Content Placeholder 2"/>
          <p:cNvSpPr>
            <a:spLocks noGrp="1"/>
          </p:cNvSpPr>
          <p:nvPr>
            <p:ph idx="1"/>
          </p:nvPr>
        </p:nvSpPr>
        <p:spPr>
          <a:xfrm>
            <a:off x="431075" y="2067803"/>
            <a:ext cx="11325496" cy="4023360"/>
          </a:xfrm>
        </p:spPr>
        <p:txBody>
          <a:bodyPr/>
          <a:lstStyle/>
          <a:p>
            <a:r>
              <a:rPr lang="en-GB" dirty="0">
                <a:solidFill>
                  <a:schemeClr val="tx1"/>
                </a:solidFill>
                <a:latin typeface="Comic Sans MS" panose="030F0702030302020204" pitchFamily="66" charset="0"/>
              </a:rPr>
              <a:t>Watch: </a:t>
            </a:r>
            <a:r>
              <a:rPr lang="en-US" u="sng" dirty="0">
                <a:latin typeface="Comic Sans MS" panose="030F0702030302020204" pitchFamily="66" charset="0"/>
                <a:hlinkClick r:id="rId2"/>
              </a:rPr>
              <a:t>https://www.bbc.co.uk/bitesize/topics/z2882hv/articles/zxv482p</a:t>
            </a:r>
            <a:endParaRPr lang="en-GB" dirty="0">
              <a:latin typeface="Comic Sans MS" panose="030F0702030302020204" pitchFamily="66" charset="0"/>
            </a:endParaRPr>
          </a:p>
          <a:p>
            <a:endParaRPr lang="en-GB" dirty="0">
              <a:latin typeface="Comic Sans MS" panose="030F0702030302020204" pitchFamily="66" charset="0"/>
            </a:endParaRPr>
          </a:p>
          <a:p>
            <a:r>
              <a:rPr lang="en-GB" dirty="0">
                <a:solidFill>
                  <a:schemeClr val="tx1"/>
                </a:solidFill>
                <a:latin typeface="Comic Sans MS" panose="030F0702030302020204" pitchFamily="66" charset="0"/>
              </a:rPr>
              <a:t>Electrical insulators = materials that </a:t>
            </a:r>
            <a:r>
              <a:rPr lang="en-GB" b="1" u="sng" dirty="0">
                <a:solidFill>
                  <a:schemeClr val="tx1"/>
                </a:solidFill>
                <a:latin typeface="Comic Sans MS" panose="030F0702030302020204" pitchFamily="66" charset="0"/>
              </a:rPr>
              <a:t>prevent</a:t>
            </a:r>
            <a:r>
              <a:rPr lang="en-GB" dirty="0">
                <a:solidFill>
                  <a:schemeClr val="tx1"/>
                </a:solidFill>
                <a:latin typeface="Comic Sans MS" panose="030F0702030302020204" pitchFamily="66" charset="0"/>
              </a:rPr>
              <a:t> electrical energy passing through them. </a:t>
            </a:r>
          </a:p>
          <a:p>
            <a:r>
              <a:rPr lang="en-GB" dirty="0">
                <a:solidFill>
                  <a:schemeClr val="tx1"/>
                </a:solidFill>
                <a:latin typeface="Comic Sans MS" panose="030F0702030302020204" pitchFamily="66" charset="0"/>
              </a:rPr>
              <a:t>Electrical conductors = materials which </a:t>
            </a:r>
            <a:r>
              <a:rPr lang="en-GB" b="1" u="sng" dirty="0">
                <a:solidFill>
                  <a:schemeClr val="tx1"/>
                </a:solidFill>
                <a:latin typeface="Comic Sans MS" panose="030F0702030302020204" pitchFamily="66" charset="0"/>
              </a:rPr>
              <a:t>allow</a:t>
            </a:r>
            <a:r>
              <a:rPr lang="en-GB" dirty="0">
                <a:solidFill>
                  <a:schemeClr val="tx1"/>
                </a:solidFill>
                <a:latin typeface="Comic Sans MS" panose="030F0702030302020204" pitchFamily="66" charset="0"/>
              </a:rPr>
              <a:t> electrical energy to pass through them. </a:t>
            </a:r>
          </a:p>
          <a:p>
            <a:endParaRPr lang="en-GB" b="1" dirty="0">
              <a:solidFill>
                <a:schemeClr val="tx1"/>
              </a:solidFill>
              <a:latin typeface="Comic Sans MS" panose="030F0702030302020204" pitchFamily="66" charset="0"/>
            </a:endParaRPr>
          </a:p>
          <a:p>
            <a:r>
              <a:rPr lang="en-GB" b="1" dirty="0">
                <a:solidFill>
                  <a:schemeClr val="tx1"/>
                </a:solidFill>
                <a:latin typeface="Comic Sans MS" panose="030F0702030302020204" pitchFamily="66" charset="0"/>
              </a:rPr>
              <a:t>SAFETY REMINDER:</a:t>
            </a:r>
          </a:p>
          <a:p>
            <a:r>
              <a:rPr lang="en-GB" dirty="0">
                <a:solidFill>
                  <a:schemeClr val="tx1"/>
                </a:solidFill>
                <a:latin typeface="Comic Sans MS" panose="030F0702030302020204" pitchFamily="66" charset="0"/>
              </a:rPr>
              <a:t>People and water can conduct electricity so materials must be used to keep us safe. </a:t>
            </a:r>
          </a:p>
          <a:p>
            <a:r>
              <a:rPr lang="en-GB" dirty="0">
                <a:solidFill>
                  <a:schemeClr val="tx1"/>
                </a:solidFill>
                <a:latin typeface="Comic Sans MS" panose="030F0702030302020204" pitchFamily="66" charset="0"/>
              </a:rPr>
              <a:t>Sockets are not allowed to be put in bathrooms, covers are put over wires. </a:t>
            </a:r>
          </a:p>
          <a:p>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p:txBody>
      </p:sp>
    </p:spTree>
    <p:extLst>
      <p:ext uri="{BB962C8B-B14F-4D97-AF65-F5344CB8AC3E}">
        <p14:creationId xmlns:p14="http://schemas.microsoft.com/office/powerpoint/2010/main" val="405888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 calcmode="lin" valueType="num">
                                      <p:cBhvr additive="base">
                                        <p:cTn id="1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 calcmode="lin" valueType="num">
                                      <p:cBhvr additive="base">
                                        <p:cTn id="2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 calcmode="lin" valueType="num">
                                      <p:cBhvr additive="base">
                                        <p:cTn id="2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005" y="1084217"/>
            <a:ext cx="11834949" cy="1088088"/>
          </a:xfrm>
        </p:spPr>
        <p:txBody>
          <a:bodyPr>
            <a:normAutofit fontScale="90000"/>
          </a:bodyPr>
          <a:lstStyle/>
          <a:p>
            <a:pPr algn="ctr"/>
            <a:r>
              <a:rPr lang="en-GB" sz="4400" dirty="0">
                <a:solidFill>
                  <a:schemeClr val="tx1"/>
                </a:solidFill>
                <a:latin typeface="Comic Sans MS" panose="030F0702030302020204" pitchFamily="66" charset="0"/>
              </a:rPr>
              <a:t>Which materials are electrical insulators and which are electrical conductors? </a:t>
            </a:r>
            <a:br>
              <a:rPr lang="en-GB" dirty="0">
                <a:solidFill>
                  <a:schemeClr val="tx1"/>
                </a:solidFill>
              </a:rPr>
            </a:br>
            <a:endParaRPr lang="en-GB" dirty="0">
              <a:solidFill>
                <a:schemeClr val="tx1"/>
              </a:solidFill>
            </a:endParaRPr>
          </a:p>
        </p:txBody>
      </p:sp>
      <p:sp>
        <p:nvSpPr>
          <p:cNvPr id="3" name="Content Placeholder 2"/>
          <p:cNvSpPr>
            <a:spLocks noGrp="1"/>
          </p:cNvSpPr>
          <p:nvPr>
            <p:ph idx="1"/>
          </p:nvPr>
        </p:nvSpPr>
        <p:spPr>
          <a:xfrm>
            <a:off x="365760" y="1845734"/>
            <a:ext cx="10789920" cy="4023360"/>
          </a:xfrm>
        </p:spPr>
        <p:txBody>
          <a:bodyPr/>
          <a:lstStyle/>
          <a:p>
            <a:endParaRPr lang="en-GB" dirty="0">
              <a:solidFill>
                <a:schemeClr val="tx1"/>
              </a:solidFill>
            </a:endParaRPr>
          </a:p>
          <a:p>
            <a:endParaRPr lang="en-GB" dirty="0">
              <a:solidFill>
                <a:schemeClr val="tx1"/>
              </a:solidFill>
            </a:endParaRPr>
          </a:p>
          <a:p>
            <a:r>
              <a:rPr lang="en-GB" dirty="0">
                <a:solidFill>
                  <a:schemeClr val="tx1"/>
                </a:solidFill>
                <a:latin typeface="Comic Sans MS" panose="030F0702030302020204" pitchFamily="66" charset="0"/>
              </a:rPr>
              <a:t>Today you will test different materials to see whether they are electrical insulators or conductors.</a:t>
            </a:r>
          </a:p>
          <a:p>
            <a:r>
              <a:rPr lang="en-GB" dirty="0">
                <a:solidFill>
                  <a:schemeClr val="tx1"/>
                </a:solidFill>
                <a:latin typeface="Comic Sans MS" panose="030F0702030302020204" pitchFamily="66" charset="0"/>
              </a:rPr>
              <a:t>You will make a prediction of what you think will happen </a:t>
            </a:r>
            <a:r>
              <a:rPr lang="en-GB" b="1" u="sng" dirty="0">
                <a:solidFill>
                  <a:schemeClr val="tx1"/>
                </a:solidFill>
                <a:latin typeface="Comic Sans MS" panose="030F0702030302020204" pitchFamily="66" charset="0"/>
              </a:rPr>
              <a:t>FIRST</a:t>
            </a:r>
            <a:r>
              <a:rPr lang="en-GB" dirty="0">
                <a:solidFill>
                  <a:schemeClr val="tx1"/>
                </a:solidFill>
                <a:latin typeface="Comic Sans MS" panose="030F0702030302020204" pitchFamily="66" charset="0"/>
              </a:rPr>
              <a:t> and then record what actually happened. </a:t>
            </a:r>
          </a:p>
          <a:p>
            <a:r>
              <a:rPr lang="en-GB" dirty="0">
                <a:solidFill>
                  <a:schemeClr val="tx1"/>
                </a:solidFill>
                <a:latin typeface="Comic Sans MS" panose="030F0702030302020204" pitchFamily="66" charset="0"/>
              </a:rPr>
              <a:t>How could you record this information? </a:t>
            </a:r>
          </a:p>
          <a:p>
            <a:endParaRPr lang="en-GB" dirty="0">
              <a:solidFill>
                <a:schemeClr val="tx1"/>
              </a:solidFill>
            </a:endParaRPr>
          </a:p>
        </p:txBody>
      </p:sp>
      <p:pic>
        <p:nvPicPr>
          <p:cNvPr id="4098" name="Picture 2" descr="🤔 - thinking face emoji - What does the thinking face emoji mea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02091" y="924802"/>
            <a:ext cx="1841863" cy="1841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3835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latin typeface="Comic Sans MS" panose="030F0702030302020204" pitchFamily="66" charset="0"/>
              </a:rPr>
              <a:t>Over to you…</a:t>
            </a:r>
          </a:p>
        </p:txBody>
      </p:sp>
      <p:sp>
        <p:nvSpPr>
          <p:cNvPr id="3" name="Content Placeholder 2"/>
          <p:cNvSpPr>
            <a:spLocks noGrp="1"/>
          </p:cNvSpPr>
          <p:nvPr>
            <p:ph idx="1"/>
          </p:nvPr>
        </p:nvSpPr>
        <p:spPr>
          <a:xfrm>
            <a:off x="1097280" y="1816517"/>
            <a:ext cx="10907486" cy="4754880"/>
          </a:xfrm>
        </p:spPr>
        <p:txBody>
          <a:bodyPr>
            <a:normAutofit fontScale="92500" lnSpcReduction="10000"/>
          </a:bodyPr>
          <a:lstStyle/>
          <a:p>
            <a:r>
              <a:rPr lang="en-GB" dirty="0">
                <a:solidFill>
                  <a:schemeClr val="tx1"/>
                </a:solidFill>
                <a:latin typeface="Comic Sans MS" panose="030F0702030302020204" pitchFamily="66" charset="0"/>
              </a:rPr>
              <a:t>Go to the following website: </a:t>
            </a:r>
            <a:r>
              <a:rPr lang="en-GB" dirty="0">
                <a:latin typeface="Comic Sans MS" panose="030F0702030302020204" pitchFamily="66" charset="0"/>
                <a:hlinkClick r:id="rId2"/>
              </a:rPr>
              <a:t>https://phet.colorado.edu/sims/html/circuit-construction-kit-dc/latest/circuit-construction-kit-dc_en.html</a:t>
            </a:r>
            <a:r>
              <a:rPr lang="en-GB" dirty="0">
                <a:latin typeface="Comic Sans MS" panose="030F0702030302020204" pitchFamily="66" charset="0"/>
              </a:rPr>
              <a:t> </a:t>
            </a:r>
          </a:p>
          <a:p>
            <a:r>
              <a:rPr lang="en-GB" dirty="0">
                <a:solidFill>
                  <a:schemeClr val="tx1"/>
                </a:solidFill>
                <a:latin typeface="Comic Sans MS" panose="030F0702030302020204" pitchFamily="66" charset="0"/>
              </a:rPr>
              <a:t>Click ‘lab’.</a:t>
            </a:r>
          </a:p>
          <a:p>
            <a:r>
              <a:rPr lang="en-GB" dirty="0">
                <a:solidFill>
                  <a:schemeClr val="tx1"/>
                </a:solidFill>
                <a:latin typeface="Comic Sans MS" panose="030F0702030302020204" pitchFamily="66" charset="0"/>
              </a:rPr>
              <a:t>Choose a material (from the left hand menu – you may need to scroll down) and record your prediction as to whether it will be a conductor (allows electrical energy to pass through) or an insulator (prevents electrical energy passing through). </a:t>
            </a:r>
          </a:p>
          <a:p>
            <a:r>
              <a:rPr lang="en-GB" dirty="0">
                <a:solidFill>
                  <a:schemeClr val="tx1"/>
                </a:solidFill>
                <a:latin typeface="Comic Sans MS" panose="030F0702030302020204" pitchFamily="66" charset="0"/>
              </a:rPr>
              <a:t>Place the chosen material in the break of your circuit, so completing the circuit again. Does the material allow the electrical energy to pass through it and therefore light up the bulb? </a:t>
            </a:r>
          </a:p>
          <a:p>
            <a:r>
              <a:rPr lang="en-GB" dirty="0">
                <a:solidFill>
                  <a:schemeClr val="tx1"/>
                </a:solidFill>
                <a:latin typeface="Comic Sans MS" panose="030F0702030302020204" pitchFamily="66" charset="0"/>
              </a:rPr>
              <a:t>Record your result in your table. </a:t>
            </a:r>
          </a:p>
          <a:p>
            <a:r>
              <a:rPr lang="en-GB" dirty="0">
                <a:solidFill>
                  <a:schemeClr val="tx1"/>
                </a:solidFill>
                <a:latin typeface="Comic Sans MS" panose="030F0702030302020204" pitchFamily="66" charset="0"/>
              </a:rPr>
              <a:t>REPEAT with all the materials. </a:t>
            </a:r>
          </a:p>
          <a:p>
            <a:r>
              <a:rPr lang="en-GB" dirty="0">
                <a:solidFill>
                  <a:schemeClr val="tx1"/>
                </a:solidFill>
                <a:latin typeface="Comic Sans MS" panose="030F0702030302020204" pitchFamily="66" charset="0"/>
              </a:rPr>
              <a:t>Sort the materials into those that do and those that do not allow electrical energy to pass through.</a:t>
            </a:r>
          </a:p>
          <a:p>
            <a:r>
              <a:rPr lang="en-GB" b="1" dirty="0">
                <a:solidFill>
                  <a:srgbClr val="FF0000"/>
                </a:solidFill>
                <a:latin typeface="Comic Sans MS" panose="030F0702030302020204" pitchFamily="66" charset="0"/>
              </a:rPr>
              <a:t>Red Pen: </a:t>
            </a:r>
            <a:r>
              <a:rPr lang="en-GB" dirty="0">
                <a:solidFill>
                  <a:srgbClr val="FF0000"/>
                </a:solidFill>
                <a:latin typeface="Comic Sans MS" panose="030F0702030302020204" pitchFamily="66" charset="0"/>
              </a:rPr>
              <a:t>Do you think the position of a switch in a circuit makes a difference? Explain your thinking.</a:t>
            </a:r>
          </a:p>
          <a:p>
            <a:endParaRPr lang="en-GB" b="1" dirty="0">
              <a:latin typeface="Comic Sans MS" panose="030F0702030302020204" pitchFamily="66" charset="0"/>
            </a:endParaRPr>
          </a:p>
          <a:p>
            <a:endParaRPr lang="en-GB" dirty="0">
              <a:latin typeface="Comic Sans MS" panose="030F0702030302020204" pitchFamily="66" charset="0"/>
            </a:endParaRPr>
          </a:p>
        </p:txBody>
      </p:sp>
      <p:pic>
        <p:nvPicPr>
          <p:cNvPr id="5122" name="Picture 2" descr="Electrical lamp circuit experiment - Stock Image - C018/0076 - Science  Photo Libra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20553" y="94315"/>
            <a:ext cx="3232523" cy="164858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8E2A9D43-359C-4C3E-9EF1-58FC15256DB9}"/>
              </a:ext>
            </a:extLst>
          </p:cNvPr>
          <p:cNvPicPr>
            <a:picLocks noChangeAspect="1"/>
          </p:cNvPicPr>
          <p:nvPr/>
        </p:nvPicPr>
        <p:blipFill rotWithShape="1">
          <a:blip r:embed="rId4"/>
          <a:srcRect l="774" t="9759" r="91572" b="36633"/>
          <a:stretch/>
        </p:blipFill>
        <p:spPr>
          <a:xfrm>
            <a:off x="103066" y="82013"/>
            <a:ext cx="933254" cy="3676455"/>
          </a:xfrm>
          <a:prstGeom prst="rect">
            <a:avLst/>
          </a:prstGeom>
        </p:spPr>
      </p:pic>
    </p:spTree>
    <p:extLst>
      <p:ext uri="{BB962C8B-B14F-4D97-AF65-F5344CB8AC3E}">
        <p14:creationId xmlns:p14="http://schemas.microsoft.com/office/powerpoint/2010/main" val="39760552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4AB0532-E00A-498C-A634-F9BB92D23AAE}"/>
              </a:ext>
            </a:extLst>
          </p:cNvPr>
          <p:cNvPicPr>
            <a:picLocks noChangeAspect="1"/>
          </p:cNvPicPr>
          <p:nvPr/>
        </p:nvPicPr>
        <p:blipFill rotWithShape="1">
          <a:blip r:embed="rId2"/>
          <a:srcRect l="18117" t="23353" r="19587" b="12853"/>
          <a:stretch/>
        </p:blipFill>
        <p:spPr>
          <a:xfrm>
            <a:off x="0" y="0"/>
            <a:ext cx="12191719" cy="6858000"/>
          </a:xfrm>
          <a:prstGeom prst="rect">
            <a:avLst/>
          </a:prstGeom>
        </p:spPr>
      </p:pic>
    </p:spTree>
    <p:extLst>
      <p:ext uri="{BB962C8B-B14F-4D97-AF65-F5344CB8AC3E}">
        <p14:creationId xmlns:p14="http://schemas.microsoft.com/office/powerpoint/2010/main" val="1563331611"/>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80</TotalTime>
  <Words>530</Words>
  <Application>Microsoft Office PowerPoint</Application>
  <PresentationFormat>Widescreen</PresentationFormat>
  <Paragraphs>51</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Comic Sans MS</vt:lpstr>
      <vt:lpstr>Wingdings</vt:lpstr>
      <vt:lpstr>Retrospect</vt:lpstr>
      <vt:lpstr>PowerPoint Presentation</vt:lpstr>
      <vt:lpstr>PowerPoint Presentation</vt:lpstr>
      <vt:lpstr>PowerPoint Presentation</vt:lpstr>
      <vt:lpstr>PowerPoint Presentation</vt:lpstr>
      <vt:lpstr>PowerPoint Presentation</vt:lpstr>
      <vt:lpstr>Electrical insulators and conductors</vt:lpstr>
      <vt:lpstr>Which materials are electrical insulators and which are electrical conductors?  </vt:lpstr>
      <vt:lpstr>Over to you…</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Jodie Holzman</dc:creator>
  <cp:lastModifiedBy>Emily Fenner</cp:lastModifiedBy>
  <cp:revision>9</cp:revision>
  <dcterms:created xsi:type="dcterms:W3CDTF">2021-05-09T13:05:50Z</dcterms:created>
  <dcterms:modified xsi:type="dcterms:W3CDTF">2021-05-13T14:07:21Z</dcterms:modified>
</cp:coreProperties>
</file>