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57" r:id="rId3"/>
    <p:sldId id="258" r:id="rId4"/>
    <p:sldId id="302" r:id="rId5"/>
    <p:sldId id="259" r:id="rId6"/>
    <p:sldId id="260" r:id="rId7"/>
    <p:sldId id="261" r:id="rId8"/>
    <p:sldId id="262" r:id="rId9"/>
    <p:sldId id="263" r:id="rId10"/>
    <p:sldId id="264" r:id="rId11"/>
    <p:sldId id="265" r:id="rId12"/>
    <p:sldId id="266" r:id="rId13"/>
    <p:sldId id="267" r:id="rId14"/>
    <p:sldId id="268" r:id="rId15"/>
    <p:sldId id="269" r:id="rId16"/>
    <p:sldId id="271" r:id="rId17"/>
    <p:sldId id="299" r:id="rId18"/>
    <p:sldId id="270"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300" r:id="rId4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4" d="100"/>
          <a:sy n="64" d="100"/>
        </p:scale>
        <p:origin x="748"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6C08462-BE1F-4201-BD33-8542808758DF}" type="datetimeFigureOut">
              <a:rPr lang="en-GB" smtClean="0"/>
              <a:t>05/12/2021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D70E19-8D04-4FE2-8FFC-65E0F932BF3C}" type="slidenum">
              <a:rPr lang="en-GB" smtClean="0"/>
              <a:t>‹#›</a:t>
            </a:fld>
            <a:endParaRPr lang="en-GB"/>
          </a:p>
        </p:txBody>
      </p:sp>
    </p:spTree>
    <p:extLst>
      <p:ext uri="{BB962C8B-B14F-4D97-AF65-F5344CB8AC3E}">
        <p14:creationId xmlns:p14="http://schemas.microsoft.com/office/powerpoint/2010/main" val="2161356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C08462-BE1F-4201-BD33-8542808758DF}" type="datetimeFigureOut">
              <a:rPr lang="en-GB" smtClean="0"/>
              <a:t>05/12/2021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D70E19-8D04-4FE2-8FFC-65E0F932BF3C}" type="slidenum">
              <a:rPr lang="en-GB" smtClean="0"/>
              <a:t>‹#›</a:t>
            </a:fld>
            <a:endParaRPr lang="en-GB"/>
          </a:p>
        </p:txBody>
      </p:sp>
    </p:spTree>
    <p:extLst>
      <p:ext uri="{BB962C8B-B14F-4D97-AF65-F5344CB8AC3E}">
        <p14:creationId xmlns:p14="http://schemas.microsoft.com/office/powerpoint/2010/main" val="41746668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6C08462-BE1F-4201-BD33-8542808758DF}" type="datetimeFigureOut">
              <a:rPr lang="en-GB" smtClean="0"/>
              <a:t>05/12/2021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D70E19-8D04-4FE2-8FFC-65E0F932BF3C}" type="slidenum">
              <a:rPr lang="en-GB" smtClean="0"/>
              <a:t>‹#›</a:t>
            </a:fld>
            <a:endParaRPr lang="en-GB"/>
          </a:p>
        </p:txBody>
      </p:sp>
    </p:spTree>
    <p:extLst>
      <p:ext uri="{BB962C8B-B14F-4D97-AF65-F5344CB8AC3E}">
        <p14:creationId xmlns:p14="http://schemas.microsoft.com/office/powerpoint/2010/main" val="1180937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6C08462-BE1F-4201-BD33-8542808758DF}" type="datetimeFigureOut">
              <a:rPr lang="en-GB" smtClean="0"/>
              <a:t>05/12/2021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FD70E19-8D04-4FE2-8FFC-65E0F932BF3C}" type="slidenum">
              <a:rPr lang="en-GB" smtClean="0"/>
              <a:t>‹#›</a:t>
            </a:fld>
            <a:endParaRPr lang="en-GB"/>
          </a:p>
        </p:txBody>
      </p:sp>
    </p:spTree>
    <p:extLst>
      <p:ext uri="{BB962C8B-B14F-4D97-AF65-F5344CB8AC3E}">
        <p14:creationId xmlns:p14="http://schemas.microsoft.com/office/powerpoint/2010/main" val="5209311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6C08462-BE1F-4201-BD33-8542808758DF}" type="datetimeFigureOut">
              <a:rPr lang="en-GB" smtClean="0"/>
              <a:t>05/12/2021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FD70E19-8D04-4FE2-8FFC-65E0F932BF3C}" type="slidenum">
              <a:rPr lang="en-GB" smtClean="0"/>
              <a:t>‹#›</a:t>
            </a:fld>
            <a:endParaRPr lang="en-GB"/>
          </a:p>
        </p:txBody>
      </p:sp>
    </p:spTree>
    <p:extLst>
      <p:ext uri="{BB962C8B-B14F-4D97-AF65-F5344CB8AC3E}">
        <p14:creationId xmlns:p14="http://schemas.microsoft.com/office/powerpoint/2010/main" val="9279090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6C08462-BE1F-4201-BD33-8542808758DF}" type="datetimeFigureOut">
              <a:rPr lang="en-GB" smtClean="0"/>
              <a:t>05/12/2021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FD70E19-8D04-4FE2-8FFC-65E0F932BF3C}" type="slidenum">
              <a:rPr lang="en-GB" smtClean="0"/>
              <a:t>‹#›</a:t>
            </a:fld>
            <a:endParaRPr lang="en-GB"/>
          </a:p>
        </p:txBody>
      </p:sp>
    </p:spTree>
    <p:extLst>
      <p:ext uri="{BB962C8B-B14F-4D97-AF65-F5344CB8AC3E}">
        <p14:creationId xmlns:p14="http://schemas.microsoft.com/office/powerpoint/2010/main" val="34931003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C08462-BE1F-4201-BD33-8542808758DF}" type="datetimeFigureOut">
              <a:rPr lang="en-GB" smtClean="0"/>
              <a:t>05/12/2021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FD70E19-8D04-4FE2-8FFC-65E0F932BF3C}" type="slidenum">
              <a:rPr lang="en-GB" smtClean="0"/>
              <a:t>‹#›</a:t>
            </a:fld>
            <a:endParaRPr lang="en-GB"/>
          </a:p>
        </p:txBody>
      </p:sp>
    </p:spTree>
    <p:extLst>
      <p:ext uri="{BB962C8B-B14F-4D97-AF65-F5344CB8AC3E}">
        <p14:creationId xmlns:p14="http://schemas.microsoft.com/office/powerpoint/2010/main" val="26221288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6C08462-BE1F-4201-BD33-8542808758DF}" type="datetimeFigureOut">
              <a:rPr lang="en-GB" smtClean="0"/>
              <a:t>05/12/2021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FD70E19-8D04-4FE2-8FFC-65E0F932BF3C}" type="slidenum">
              <a:rPr lang="en-GB" smtClean="0"/>
              <a:t>‹#›</a:t>
            </a:fld>
            <a:endParaRPr lang="en-GB"/>
          </a:p>
        </p:txBody>
      </p:sp>
    </p:spTree>
    <p:extLst>
      <p:ext uri="{BB962C8B-B14F-4D97-AF65-F5344CB8AC3E}">
        <p14:creationId xmlns:p14="http://schemas.microsoft.com/office/powerpoint/2010/main" val="20966634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FD70E19-8D04-4FE2-8FFC-65E0F932BF3C}" type="slidenum">
              <a:rPr lang="en-GB" smtClean="0"/>
              <a:t>‹#›</a:t>
            </a:fld>
            <a:endParaRPr lang="en-GB"/>
          </a:p>
        </p:txBody>
      </p:sp>
      <p:sp>
        <p:nvSpPr>
          <p:cNvPr id="5" name="Date Placeholder 4"/>
          <p:cNvSpPr>
            <a:spLocks noGrp="1"/>
          </p:cNvSpPr>
          <p:nvPr>
            <p:ph type="dt" sz="half" idx="10"/>
          </p:nvPr>
        </p:nvSpPr>
        <p:spPr/>
        <p:txBody>
          <a:bodyPr/>
          <a:lstStyle/>
          <a:p>
            <a:fld id="{96C08462-BE1F-4201-BD33-8542808758DF}" type="datetimeFigureOut">
              <a:rPr lang="en-GB" smtClean="0"/>
              <a:t>05/12/2021</a:t>
            </a:fld>
            <a:endParaRPr lang="en-GB"/>
          </a:p>
        </p:txBody>
      </p:sp>
    </p:spTree>
    <p:extLst>
      <p:ext uri="{BB962C8B-B14F-4D97-AF65-F5344CB8AC3E}">
        <p14:creationId xmlns:p14="http://schemas.microsoft.com/office/powerpoint/2010/main" val="4077309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6C08462-BE1F-4201-BD33-8542808758DF}" type="datetimeFigureOut">
              <a:rPr lang="en-GB" smtClean="0"/>
              <a:t>05/12/2021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D70E19-8D04-4FE2-8FFC-65E0F932BF3C}" type="slidenum">
              <a:rPr lang="en-GB" smtClean="0"/>
              <a:t>‹#›</a:t>
            </a:fld>
            <a:endParaRPr lang="en-GB"/>
          </a:p>
        </p:txBody>
      </p:sp>
    </p:spTree>
    <p:extLst>
      <p:ext uri="{BB962C8B-B14F-4D97-AF65-F5344CB8AC3E}">
        <p14:creationId xmlns:p14="http://schemas.microsoft.com/office/powerpoint/2010/main" val="21536202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6C08462-BE1F-4201-BD33-8542808758DF}" type="datetimeFigureOut">
              <a:rPr lang="en-GB" smtClean="0"/>
              <a:t>05/12/2021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D70E19-8D04-4FE2-8FFC-65E0F932BF3C}"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9707989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6C08462-BE1F-4201-BD33-8542808758DF}" type="datetimeFigureOut">
              <a:rPr lang="en-GB" smtClean="0"/>
              <a:t>05/12/2021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D70E19-8D04-4FE2-8FFC-65E0F932BF3C}" type="slidenum">
              <a:rPr lang="en-GB" smtClean="0"/>
              <a:t>‹#›</a:t>
            </a:fld>
            <a:endParaRPr lang="en-GB"/>
          </a:p>
        </p:txBody>
      </p:sp>
    </p:spTree>
    <p:extLst>
      <p:ext uri="{BB962C8B-B14F-4D97-AF65-F5344CB8AC3E}">
        <p14:creationId xmlns:p14="http://schemas.microsoft.com/office/powerpoint/2010/main" val="41013180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6C08462-BE1F-4201-BD33-8542808758DF}" type="datetimeFigureOut">
              <a:rPr lang="en-GB" smtClean="0"/>
              <a:t>05/12/2021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D70E19-8D04-4FE2-8FFC-65E0F932BF3C}"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6224969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6C08462-BE1F-4201-BD33-8542808758DF}" type="datetimeFigureOut">
              <a:rPr lang="en-GB" smtClean="0"/>
              <a:t>05/12/2021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D70E19-8D04-4FE2-8FFC-65E0F932BF3C}" type="slidenum">
              <a:rPr lang="en-GB" smtClean="0"/>
              <a:t>‹#›</a:t>
            </a:fld>
            <a:endParaRPr lang="en-GB"/>
          </a:p>
        </p:txBody>
      </p:sp>
    </p:spTree>
    <p:extLst>
      <p:ext uri="{BB962C8B-B14F-4D97-AF65-F5344CB8AC3E}">
        <p14:creationId xmlns:p14="http://schemas.microsoft.com/office/powerpoint/2010/main" val="186207481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C08462-BE1F-4201-BD33-8542808758DF}" type="datetimeFigureOut">
              <a:rPr lang="en-GB" smtClean="0"/>
              <a:t>05/12/2021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D70E19-8D04-4FE2-8FFC-65E0F932BF3C}" type="slidenum">
              <a:rPr lang="en-GB" smtClean="0"/>
              <a:t>‹#›</a:t>
            </a:fld>
            <a:endParaRPr lang="en-GB"/>
          </a:p>
        </p:txBody>
      </p:sp>
    </p:spTree>
    <p:extLst>
      <p:ext uri="{BB962C8B-B14F-4D97-AF65-F5344CB8AC3E}">
        <p14:creationId xmlns:p14="http://schemas.microsoft.com/office/powerpoint/2010/main" val="15797811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C08462-BE1F-4201-BD33-8542808758DF}" type="datetimeFigureOut">
              <a:rPr lang="en-GB" smtClean="0"/>
              <a:t>05/12/2021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D70E19-8D04-4FE2-8FFC-65E0F932BF3C}" type="slidenum">
              <a:rPr lang="en-GB" smtClean="0"/>
              <a:t>‹#›</a:t>
            </a:fld>
            <a:endParaRPr lang="en-GB"/>
          </a:p>
        </p:txBody>
      </p:sp>
    </p:spTree>
    <p:extLst>
      <p:ext uri="{BB962C8B-B14F-4D97-AF65-F5344CB8AC3E}">
        <p14:creationId xmlns:p14="http://schemas.microsoft.com/office/powerpoint/2010/main" val="39910103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6C08462-BE1F-4201-BD33-8542808758DF}" type="datetimeFigureOut">
              <a:rPr lang="en-GB" smtClean="0"/>
              <a:t>05/12/2021</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CFD70E19-8D04-4FE2-8FFC-65E0F932BF3C}" type="slidenum">
              <a:rPr lang="en-GB" smtClean="0"/>
              <a:t>‹#›</a:t>
            </a:fld>
            <a:endParaRPr lang="en-GB"/>
          </a:p>
        </p:txBody>
      </p:sp>
    </p:spTree>
    <p:extLst>
      <p:ext uri="{BB962C8B-B14F-4D97-AF65-F5344CB8AC3E}">
        <p14:creationId xmlns:p14="http://schemas.microsoft.com/office/powerpoint/2010/main" val="2084537037"/>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hyperlink" Target="https://www.bbc.co.uk/bitesize/topics/zmfc7ty/articles/z7hppg8"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AFF73D-5F78-4393-80DC-7EE2C8EA6110}"/>
              </a:ext>
            </a:extLst>
          </p:cNvPr>
          <p:cNvSpPr>
            <a:spLocks noGrp="1"/>
          </p:cNvSpPr>
          <p:nvPr>
            <p:ph type="ctrTitle"/>
          </p:nvPr>
        </p:nvSpPr>
        <p:spPr>
          <a:xfrm>
            <a:off x="238539" y="2404534"/>
            <a:ext cx="9035464" cy="1646302"/>
          </a:xfrm>
        </p:spPr>
        <p:txBody>
          <a:bodyPr/>
          <a:lstStyle/>
          <a:p>
            <a:r>
              <a:rPr lang="en-GB" dirty="0">
                <a:latin typeface="Comic Sans MS" panose="030F0702030302020204" pitchFamily="66" charset="0"/>
              </a:rPr>
              <a:t>Monday 6</a:t>
            </a:r>
            <a:r>
              <a:rPr lang="en-GB" baseline="30000" dirty="0">
                <a:latin typeface="Comic Sans MS" panose="030F0702030302020204" pitchFamily="66" charset="0"/>
              </a:rPr>
              <a:t>th</a:t>
            </a:r>
            <a:r>
              <a:rPr lang="en-GB" dirty="0">
                <a:latin typeface="Comic Sans MS" panose="030F0702030302020204" pitchFamily="66" charset="0"/>
              </a:rPr>
              <a:t> December 2021</a:t>
            </a:r>
          </a:p>
        </p:txBody>
      </p:sp>
      <p:sp>
        <p:nvSpPr>
          <p:cNvPr id="3" name="Subtitle 2">
            <a:extLst>
              <a:ext uri="{FF2B5EF4-FFF2-40B4-BE49-F238E27FC236}">
                <a16:creationId xmlns:a16="http://schemas.microsoft.com/office/drawing/2014/main" id="{8EEFC034-94DE-4743-9C00-36C49490CE4D}"/>
              </a:ext>
            </a:extLst>
          </p:cNvPr>
          <p:cNvSpPr>
            <a:spLocks noGrp="1"/>
          </p:cNvSpPr>
          <p:nvPr>
            <p:ph type="subTitle" idx="1"/>
          </p:nvPr>
        </p:nvSpPr>
        <p:spPr>
          <a:xfrm>
            <a:off x="238539" y="4050833"/>
            <a:ext cx="9035464" cy="1096899"/>
          </a:xfrm>
        </p:spPr>
        <p:txBody>
          <a:bodyPr>
            <a:noAutofit/>
          </a:bodyPr>
          <a:lstStyle/>
          <a:p>
            <a:pPr algn="l"/>
            <a:r>
              <a:rPr lang="en-GB" sz="2100" dirty="0">
                <a:latin typeface="Comic Sans MS" panose="030F0702030302020204" pitchFamily="66" charset="0"/>
              </a:rPr>
              <a:t>LO: To write with purpose.</a:t>
            </a:r>
          </a:p>
          <a:p>
            <a:pPr algn="l"/>
            <a:r>
              <a:rPr lang="en-GB" sz="2100" dirty="0">
                <a:latin typeface="Comic Sans MS" panose="030F0702030302020204" pitchFamily="66" charset="0"/>
              </a:rPr>
              <a:t>	To use sentences appropriately.</a:t>
            </a:r>
          </a:p>
          <a:p>
            <a:pPr algn="l"/>
            <a:r>
              <a:rPr lang="en-GB" sz="2100" dirty="0">
                <a:latin typeface="Comic Sans MS" panose="030F0702030302020204" pitchFamily="66" charset="0"/>
              </a:rPr>
              <a:t>	To punctuate accurately.</a:t>
            </a:r>
          </a:p>
          <a:p>
            <a:pPr algn="l"/>
            <a:r>
              <a:rPr lang="en-GB" sz="2100" dirty="0">
                <a:latin typeface="Comic Sans MS" panose="030F0702030302020204" pitchFamily="66" charset="0"/>
              </a:rPr>
              <a:t>C: Persuasive Writing.</a:t>
            </a:r>
          </a:p>
        </p:txBody>
      </p:sp>
    </p:spTree>
    <p:extLst>
      <p:ext uri="{BB962C8B-B14F-4D97-AF65-F5344CB8AC3E}">
        <p14:creationId xmlns:p14="http://schemas.microsoft.com/office/powerpoint/2010/main" val="14755859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79485F-3E2F-4D54-B4F9-9862E06183CD}"/>
              </a:ext>
            </a:extLst>
          </p:cNvPr>
          <p:cNvSpPr>
            <a:spLocks noGrp="1"/>
          </p:cNvSpPr>
          <p:nvPr>
            <p:ph type="title"/>
          </p:nvPr>
        </p:nvSpPr>
        <p:spPr/>
        <p:txBody>
          <a:bodyPr>
            <a:normAutofit/>
          </a:bodyPr>
          <a:lstStyle/>
          <a:p>
            <a:r>
              <a:rPr lang="en-GB" sz="5400" dirty="0">
                <a:latin typeface="Comic Sans MS" panose="030F0702030302020204" pitchFamily="66" charset="0"/>
              </a:rPr>
              <a:t>Starter </a:t>
            </a:r>
          </a:p>
        </p:txBody>
      </p:sp>
      <p:sp>
        <p:nvSpPr>
          <p:cNvPr id="3" name="Content Placeholder 2">
            <a:extLst>
              <a:ext uri="{FF2B5EF4-FFF2-40B4-BE49-F238E27FC236}">
                <a16:creationId xmlns:a16="http://schemas.microsoft.com/office/drawing/2014/main" id="{A313A5DA-B902-41B9-9F19-27C3548FFD75}"/>
              </a:ext>
            </a:extLst>
          </p:cNvPr>
          <p:cNvSpPr>
            <a:spLocks noGrp="1"/>
          </p:cNvSpPr>
          <p:nvPr>
            <p:ph idx="1"/>
          </p:nvPr>
        </p:nvSpPr>
        <p:spPr>
          <a:xfrm>
            <a:off x="677334" y="1930400"/>
            <a:ext cx="8596668" cy="3880773"/>
          </a:xfrm>
        </p:spPr>
        <p:txBody>
          <a:bodyPr>
            <a:normAutofit/>
          </a:bodyPr>
          <a:lstStyle/>
          <a:p>
            <a:r>
              <a:rPr lang="en-GB" sz="2100" dirty="0">
                <a:latin typeface="Comic Sans MS" panose="030F0702030302020204" pitchFamily="66" charset="0"/>
              </a:rPr>
              <a:t>This week we are going to write a formal letter from Winston Churchill thanking the soldiers for their participation in WWII. </a:t>
            </a:r>
          </a:p>
          <a:p>
            <a:endParaRPr lang="en-GB" sz="2100" dirty="0">
              <a:latin typeface="Comic Sans MS" panose="030F0702030302020204" pitchFamily="66" charset="0"/>
            </a:endParaRPr>
          </a:p>
        </p:txBody>
      </p:sp>
      <p:pic>
        <p:nvPicPr>
          <p:cNvPr id="7170" name="Picture 2" descr="Churchill the Writer - International Churchill Society">
            <a:extLst>
              <a:ext uri="{FF2B5EF4-FFF2-40B4-BE49-F238E27FC236}">
                <a16:creationId xmlns:a16="http://schemas.microsoft.com/office/drawing/2014/main" id="{377EFABD-3429-46EF-9EA1-FAF7966403C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08643" y="3033918"/>
            <a:ext cx="5734050" cy="36756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08136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879CD3-AF16-43BE-85B9-89AABD5CF58E}"/>
              </a:ext>
            </a:extLst>
          </p:cNvPr>
          <p:cNvSpPr>
            <a:spLocks noGrp="1"/>
          </p:cNvSpPr>
          <p:nvPr>
            <p:ph type="title"/>
          </p:nvPr>
        </p:nvSpPr>
        <p:spPr/>
        <p:txBody>
          <a:bodyPr>
            <a:normAutofit/>
          </a:bodyPr>
          <a:lstStyle/>
          <a:p>
            <a:r>
              <a:rPr lang="en-GB" sz="2800" dirty="0">
                <a:latin typeface="Comic Sans MS" panose="030F0702030302020204" pitchFamily="66" charset="0"/>
              </a:rPr>
              <a:t>https://www.bbc.co.uk/bitesize/articles/z6hvgwx</a:t>
            </a:r>
          </a:p>
        </p:txBody>
      </p:sp>
      <p:sp>
        <p:nvSpPr>
          <p:cNvPr id="3" name="Content Placeholder 2">
            <a:extLst>
              <a:ext uri="{FF2B5EF4-FFF2-40B4-BE49-F238E27FC236}">
                <a16:creationId xmlns:a16="http://schemas.microsoft.com/office/drawing/2014/main" id="{BD4D08BB-BF07-476F-AF7F-53D381548029}"/>
              </a:ext>
            </a:extLst>
          </p:cNvPr>
          <p:cNvSpPr>
            <a:spLocks noGrp="1"/>
          </p:cNvSpPr>
          <p:nvPr>
            <p:ph idx="1"/>
          </p:nvPr>
        </p:nvSpPr>
        <p:spPr>
          <a:xfrm>
            <a:off x="677334" y="2160589"/>
            <a:ext cx="5418666" cy="3880773"/>
          </a:xfrm>
        </p:spPr>
        <p:txBody>
          <a:bodyPr>
            <a:normAutofit/>
          </a:bodyPr>
          <a:lstStyle/>
          <a:p>
            <a:r>
              <a:rPr lang="en-GB" sz="2100" dirty="0">
                <a:latin typeface="Comic Sans MS" panose="030F0702030302020204" pitchFamily="66" charset="0"/>
              </a:rPr>
              <a:t>The purpose of a thank you letter is to show your appreciation for a gift or service that someone has provided for you. </a:t>
            </a:r>
          </a:p>
          <a:p>
            <a:r>
              <a:rPr lang="en-GB" sz="2100" dirty="0">
                <a:latin typeface="Comic Sans MS" panose="030F0702030302020204" pitchFamily="66" charset="0"/>
              </a:rPr>
              <a:t>If someone has done something for you, it's nice to acknowledge with some heartfelt written words. </a:t>
            </a:r>
          </a:p>
        </p:txBody>
      </p:sp>
      <p:pic>
        <p:nvPicPr>
          <p:cNvPr id="8194" name="Picture 2" descr="68 Funny Thank You Clip Art Illustrations &amp;amp; Clip Art - iStock">
            <a:extLst>
              <a:ext uri="{FF2B5EF4-FFF2-40B4-BE49-F238E27FC236}">
                <a16:creationId xmlns:a16="http://schemas.microsoft.com/office/drawing/2014/main" id="{034F6CC0-5A8C-4789-9A2F-22255E557BBC}"/>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327010" y="1695450"/>
            <a:ext cx="3076201" cy="3467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1676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6E15C6A-19C3-4B9D-A191-76BA6CD52CC1}"/>
              </a:ext>
            </a:extLst>
          </p:cNvPr>
          <p:cNvPicPr>
            <a:picLocks noChangeAspect="1"/>
          </p:cNvPicPr>
          <p:nvPr/>
        </p:nvPicPr>
        <p:blipFill rotWithShape="1">
          <a:blip r:embed="rId2"/>
          <a:srcRect l="36440" t="31738" r="37147" b="26667"/>
          <a:stretch/>
        </p:blipFill>
        <p:spPr>
          <a:xfrm>
            <a:off x="5983357" y="1358372"/>
            <a:ext cx="6208643" cy="5499627"/>
          </a:xfrm>
          <a:prstGeom prst="rect">
            <a:avLst/>
          </a:prstGeom>
        </p:spPr>
      </p:pic>
      <p:pic>
        <p:nvPicPr>
          <p:cNvPr id="3" name="Picture 2">
            <a:extLst>
              <a:ext uri="{FF2B5EF4-FFF2-40B4-BE49-F238E27FC236}">
                <a16:creationId xmlns:a16="http://schemas.microsoft.com/office/drawing/2014/main" id="{C45ABE0B-EF85-48FA-ABCA-A6E06F31AD0C}"/>
              </a:ext>
            </a:extLst>
          </p:cNvPr>
          <p:cNvPicPr>
            <a:picLocks noChangeAspect="1"/>
          </p:cNvPicPr>
          <p:nvPr/>
        </p:nvPicPr>
        <p:blipFill rotWithShape="1">
          <a:blip r:embed="rId3"/>
          <a:srcRect l="36604" t="31449" r="37473" b="27102"/>
          <a:stretch/>
        </p:blipFill>
        <p:spPr>
          <a:xfrm>
            <a:off x="0" y="0"/>
            <a:ext cx="6114965" cy="5499627"/>
          </a:xfrm>
          <a:prstGeom prst="rect">
            <a:avLst/>
          </a:prstGeom>
        </p:spPr>
      </p:pic>
    </p:spTree>
    <p:extLst>
      <p:ext uri="{BB962C8B-B14F-4D97-AF65-F5344CB8AC3E}">
        <p14:creationId xmlns:p14="http://schemas.microsoft.com/office/powerpoint/2010/main" val="2856949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Professional Thank You Letter With Examples and Tips | Indeed.com">
            <a:extLst>
              <a:ext uri="{FF2B5EF4-FFF2-40B4-BE49-F238E27FC236}">
                <a16:creationId xmlns:a16="http://schemas.microsoft.com/office/drawing/2014/main" id="{51E9B61E-59B8-4C6C-929B-D8C040A0370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6858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FBAB4906-E2A1-43F0-9656-74AE7FFEE85A}"/>
              </a:ext>
            </a:extLst>
          </p:cNvPr>
          <p:cNvPicPr>
            <a:picLocks noChangeAspect="1"/>
          </p:cNvPicPr>
          <p:nvPr/>
        </p:nvPicPr>
        <p:blipFill rotWithShape="1">
          <a:blip r:embed="rId3"/>
          <a:srcRect l="55190" t="23768" r="21250" b="15942"/>
          <a:stretch/>
        </p:blipFill>
        <p:spPr>
          <a:xfrm>
            <a:off x="6858001" y="0"/>
            <a:ext cx="5334000" cy="6876824"/>
          </a:xfrm>
          <a:prstGeom prst="rect">
            <a:avLst/>
          </a:prstGeom>
        </p:spPr>
      </p:pic>
    </p:spTree>
    <p:extLst>
      <p:ext uri="{BB962C8B-B14F-4D97-AF65-F5344CB8AC3E}">
        <p14:creationId xmlns:p14="http://schemas.microsoft.com/office/powerpoint/2010/main" val="9445654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59E9549-ADF7-4FE1-868F-DA6698EEF9CF}"/>
              </a:ext>
            </a:extLst>
          </p:cNvPr>
          <p:cNvSpPr>
            <a:spLocks noGrp="1"/>
          </p:cNvSpPr>
          <p:nvPr>
            <p:ph idx="1"/>
          </p:nvPr>
        </p:nvSpPr>
        <p:spPr>
          <a:xfrm>
            <a:off x="677333" y="2258701"/>
            <a:ext cx="8596668" cy="3713087"/>
          </a:xfrm>
        </p:spPr>
        <p:txBody>
          <a:bodyPr>
            <a:normAutofit/>
          </a:bodyPr>
          <a:lstStyle/>
          <a:p>
            <a:r>
              <a:rPr lang="en-GB" sz="2100" dirty="0">
                <a:latin typeface="Comic Sans MS" panose="030F0702030302020204" pitchFamily="66" charset="0"/>
              </a:rPr>
              <a:t>What would Churchill be thanking the soldiers for?</a:t>
            </a:r>
          </a:p>
          <a:p>
            <a:r>
              <a:rPr lang="en-GB" sz="2100" dirty="0">
                <a:latin typeface="Comic Sans MS" panose="030F0702030302020204" pitchFamily="66" charset="0"/>
              </a:rPr>
              <a:t>What things might he include in his letter?</a:t>
            </a:r>
          </a:p>
          <a:p>
            <a:r>
              <a:rPr lang="en-GB" sz="2100" dirty="0">
                <a:latin typeface="Comic Sans MS" panose="030F0702030302020204" pitchFamily="66" charset="0"/>
              </a:rPr>
              <a:t>What points might he make? </a:t>
            </a:r>
          </a:p>
        </p:txBody>
      </p:sp>
      <p:pic>
        <p:nvPicPr>
          <p:cNvPr id="10244" name="Picture 4" descr="Finest Hours | The New Yorker">
            <a:extLst>
              <a:ext uri="{FF2B5EF4-FFF2-40B4-BE49-F238E27FC236}">
                <a16:creationId xmlns:a16="http://schemas.microsoft.com/office/drawing/2014/main" id="{105493E4-9D1D-4A24-B39B-7AFCD44E958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09982" y="3709160"/>
            <a:ext cx="6124575" cy="3057525"/>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Clipart thinking 7 » Clipart Station">
            <a:extLst>
              <a:ext uri="{FF2B5EF4-FFF2-40B4-BE49-F238E27FC236}">
                <a16:creationId xmlns:a16="http://schemas.microsoft.com/office/drawing/2014/main" id="{6AC472B6-A014-4755-B5FF-ADCD64DE27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81571" y="131283"/>
            <a:ext cx="1981395" cy="19017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61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3BB6D2-B5FA-4925-8DFC-6583A45036F1}"/>
              </a:ext>
            </a:extLst>
          </p:cNvPr>
          <p:cNvSpPr>
            <a:spLocks noGrp="1"/>
          </p:cNvSpPr>
          <p:nvPr>
            <p:ph type="title"/>
          </p:nvPr>
        </p:nvSpPr>
        <p:spPr/>
        <p:txBody>
          <a:bodyPr>
            <a:normAutofit/>
          </a:bodyPr>
          <a:lstStyle/>
          <a:p>
            <a:r>
              <a:rPr lang="en-GB" sz="5400" dirty="0">
                <a:latin typeface="Comic Sans MS" panose="030F0702030302020204" pitchFamily="66" charset="0"/>
              </a:rPr>
              <a:t>Activity 1</a:t>
            </a:r>
          </a:p>
        </p:txBody>
      </p:sp>
      <p:sp>
        <p:nvSpPr>
          <p:cNvPr id="3" name="Content Placeholder 2">
            <a:extLst>
              <a:ext uri="{FF2B5EF4-FFF2-40B4-BE49-F238E27FC236}">
                <a16:creationId xmlns:a16="http://schemas.microsoft.com/office/drawing/2014/main" id="{AF8B8468-0DC8-4A24-B183-A0CE023162E2}"/>
              </a:ext>
            </a:extLst>
          </p:cNvPr>
          <p:cNvSpPr>
            <a:spLocks noGrp="1"/>
          </p:cNvSpPr>
          <p:nvPr>
            <p:ph idx="1"/>
          </p:nvPr>
        </p:nvSpPr>
        <p:spPr/>
        <p:txBody>
          <a:bodyPr>
            <a:normAutofit/>
          </a:bodyPr>
          <a:lstStyle/>
          <a:p>
            <a:r>
              <a:rPr lang="en-GB" sz="2100" dirty="0">
                <a:latin typeface="Comic Sans MS" panose="030F0702030302020204" pitchFamily="66" charset="0"/>
              </a:rPr>
              <a:t>Create a bubble map of ideas for the contents of your letter.</a:t>
            </a:r>
          </a:p>
          <a:p>
            <a:endParaRPr lang="en-GB" sz="2100" dirty="0">
              <a:latin typeface="Comic Sans MS" panose="030F0702030302020204" pitchFamily="66" charset="0"/>
            </a:endParaRPr>
          </a:p>
          <a:p>
            <a:r>
              <a:rPr lang="en-GB" sz="2100" dirty="0">
                <a:latin typeface="Comic Sans MS" panose="030F0702030302020204" pitchFamily="66" charset="0"/>
              </a:rPr>
              <a:t>Examples:</a:t>
            </a:r>
          </a:p>
          <a:p>
            <a:pPr lvl="1"/>
            <a:r>
              <a:rPr lang="en-GB" sz="2100" i="1" dirty="0">
                <a:latin typeface="Comic Sans MS" panose="030F0702030302020204" pitchFamily="66" charset="0"/>
              </a:rPr>
              <a:t>Thank you for risking your life.</a:t>
            </a:r>
          </a:p>
          <a:p>
            <a:pPr lvl="1"/>
            <a:r>
              <a:rPr lang="en-GB" sz="2100" i="1" dirty="0">
                <a:latin typeface="Comic Sans MS" panose="030F0702030302020204" pitchFamily="66" charset="0"/>
              </a:rPr>
              <a:t>Your efforts should be applauded.</a:t>
            </a:r>
          </a:p>
          <a:p>
            <a:pPr lvl="1"/>
            <a:r>
              <a:rPr lang="en-GB" sz="2100" i="1" dirty="0">
                <a:latin typeface="Comic Sans MS" panose="030F0702030302020204" pitchFamily="66" charset="0"/>
              </a:rPr>
              <a:t>Your bravery has not gone unnoticed. </a:t>
            </a:r>
          </a:p>
        </p:txBody>
      </p:sp>
    </p:spTree>
    <p:extLst>
      <p:ext uri="{BB962C8B-B14F-4D97-AF65-F5344CB8AC3E}">
        <p14:creationId xmlns:p14="http://schemas.microsoft.com/office/powerpoint/2010/main" val="39538920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18FE9A7-4D36-4C2F-873F-DD4EDCD448BB}"/>
              </a:ext>
            </a:extLst>
          </p:cNvPr>
          <p:cNvSpPr>
            <a:spLocks noGrp="1"/>
          </p:cNvSpPr>
          <p:nvPr>
            <p:ph idx="1"/>
          </p:nvPr>
        </p:nvSpPr>
        <p:spPr>
          <a:xfrm>
            <a:off x="689418" y="3856383"/>
            <a:ext cx="8596668" cy="2701814"/>
          </a:xfrm>
        </p:spPr>
        <p:txBody>
          <a:bodyPr>
            <a:noAutofit/>
          </a:bodyPr>
          <a:lstStyle/>
          <a:p>
            <a:r>
              <a:rPr lang="en-GB" sz="2100" dirty="0">
                <a:latin typeface="Comic Sans MS" panose="030F0702030302020204" pitchFamily="66" charset="0"/>
              </a:rPr>
              <a:t>We are going to be using the </a:t>
            </a:r>
            <a:r>
              <a:rPr lang="en-GB" sz="2100" b="1" u="sng" dirty="0">
                <a:latin typeface="Comic Sans MS" panose="030F0702030302020204" pitchFamily="66" charset="0"/>
              </a:rPr>
              <a:t>past progressive tense</a:t>
            </a:r>
            <a:r>
              <a:rPr lang="en-GB" sz="2100" dirty="0">
                <a:latin typeface="Comic Sans MS" panose="030F0702030302020204" pitchFamily="66" charset="0"/>
              </a:rPr>
              <a:t> in our formal letters.</a:t>
            </a:r>
          </a:p>
          <a:p>
            <a:endParaRPr lang="en-GB" sz="2100" dirty="0">
              <a:latin typeface="Comic Sans MS" panose="030F0702030302020204" pitchFamily="66" charset="0"/>
            </a:endParaRPr>
          </a:p>
          <a:p>
            <a:r>
              <a:rPr lang="en-GB" sz="2100" dirty="0">
                <a:latin typeface="Comic Sans MS" panose="030F0702030302020204" pitchFamily="66" charset="0"/>
              </a:rPr>
              <a:t>Remember: the past progressive is a form of the past tense where an action goes on for a period of time in the past.</a:t>
            </a:r>
          </a:p>
          <a:p>
            <a:r>
              <a:rPr lang="en-GB" sz="2100" dirty="0">
                <a:latin typeface="Comic Sans MS" panose="030F0702030302020204" pitchFamily="66" charset="0"/>
              </a:rPr>
              <a:t>The past progressive is formed by using the past for the verb ‘to be’ and by adding the suffix ‘</a:t>
            </a:r>
            <a:r>
              <a:rPr lang="en-GB" sz="2100" dirty="0" err="1">
                <a:latin typeface="Comic Sans MS" panose="030F0702030302020204" pitchFamily="66" charset="0"/>
              </a:rPr>
              <a:t>ing</a:t>
            </a:r>
            <a:r>
              <a:rPr lang="en-GB" sz="2100" dirty="0">
                <a:latin typeface="Comic Sans MS" panose="030F0702030302020204" pitchFamily="66" charset="0"/>
              </a:rPr>
              <a:t>’ to the main verb. </a:t>
            </a:r>
          </a:p>
        </p:txBody>
      </p:sp>
      <p:pic>
        <p:nvPicPr>
          <p:cNvPr id="2050" name="Picture 2" descr="https://www.theschoolrun.com/sites/theschoolrun.com/files/u9/formation_of_the_past_continuous.png">
            <a:extLst>
              <a:ext uri="{FF2B5EF4-FFF2-40B4-BE49-F238E27FC236}">
                <a16:creationId xmlns:a16="http://schemas.microsoft.com/office/drawing/2014/main" id="{DBD0B4AA-C4A9-4124-ADC8-AA028308827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51044" y="119270"/>
            <a:ext cx="6673416" cy="37371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67823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4C70D7-B169-43F0-83D0-D6C437F8209B}"/>
              </a:ext>
            </a:extLst>
          </p:cNvPr>
          <p:cNvSpPr>
            <a:spLocks noGrp="1"/>
          </p:cNvSpPr>
          <p:nvPr>
            <p:ph type="title"/>
          </p:nvPr>
        </p:nvSpPr>
        <p:spPr/>
        <p:txBody>
          <a:bodyPr>
            <a:normAutofit/>
          </a:bodyPr>
          <a:lstStyle/>
          <a:p>
            <a:r>
              <a:rPr lang="en-GB" sz="5400" dirty="0">
                <a:latin typeface="Comic Sans MS" panose="030F0702030302020204" pitchFamily="66" charset="0"/>
              </a:rPr>
              <a:t>Examples </a:t>
            </a:r>
          </a:p>
        </p:txBody>
      </p:sp>
      <p:sp>
        <p:nvSpPr>
          <p:cNvPr id="3" name="Content Placeholder 2">
            <a:extLst>
              <a:ext uri="{FF2B5EF4-FFF2-40B4-BE49-F238E27FC236}">
                <a16:creationId xmlns:a16="http://schemas.microsoft.com/office/drawing/2014/main" id="{B2EAE033-E3B7-42F2-B45B-7A1824BFDB3C}"/>
              </a:ext>
            </a:extLst>
          </p:cNvPr>
          <p:cNvSpPr>
            <a:spLocks noGrp="1"/>
          </p:cNvSpPr>
          <p:nvPr>
            <p:ph idx="1"/>
          </p:nvPr>
        </p:nvSpPr>
        <p:spPr/>
        <p:txBody>
          <a:bodyPr>
            <a:normAutofit/>
          </a:bodyPr>
          <a:lstStyle/>
          <a:p>
            <a:r>
              <a:rPr lang="en-GB" sz="2100" b="1" i="1" dirty="0">
                <a:latin typeface="Comic Sans MS" panose="030F0702030302020204" pitchFamily="66" charset="0"/>
              </a:rPr>
              <a:t>My teacher was drinking a cup of tea.</a:t>
            </a:r>
          </a:p>
          <a:p>
            <a:endParaRPr lang="en-GB" sz="2100" b="1" i="1" dirty="0">
              <a:latin typeface="Comic Sans MS" panose="030F0702030302020204" pitchFamily="66" charset="0"/>
            </a:endParaRPr>
          </a:p>
          <a:p>
            <a:r>
              <a:rPr lang="en-GB" sz="2100" dirty="0">
                <a:latin typeface="Comic Sans MS" panose="030F0702030302020204" pitchFamily="66" charset="0"/>
              </a:rPr>
              <a:t>Here we see that the action (drinking) went on for a period of time. </a:t>
            </a:r>
          </a:p>
          <a:p>
            <a:r>
              <a:rPr lang="en-GB" sz="2100" dirty="0">
                <a:latin typeface="Comic Sans MS" panose="030F0702030302020204" pitchFamily="66" charset="0"/>
              </a:rPr>
              <a:t>We use the past form of the verb ‘to be’ (was) to indicate that the action took place in the past, and the present participle of the main verb (drinking) to indicate that this is a continuous or progressive action.</a:t>
            </a:r>
          </a:p>
          <a:p>
            <a:endParaRPr lang="en-GB" sz="2100" dirty="0">
              <a:latin typeface="Comic Sans MS" panose="030F0702030302020204" pitchFamily="66" charset="0"/>
            </a:endParaRPr>
          </a:p>
        </p:txBody>
      </p:sp>
    </p:spTree>
    <p:extLst>
      <p:ext uri="{BB962C8B-B14F-4D97-AF65-F5344CB8AC3E}">
        <p14:creationId xmlns:p14="http://schemas.microsoft.com/office/powerpoint/2010/main" val="22842499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FEBFE2-82D7-46F6-83F4-1CD1DC9A1BA8}"/>
              </a:ext>
            </a:extLst>
          </p:cNvPr>
          <p:cNvSpPr>
            <a:spLocks noGrp="1"/>
          </p:cNvSpPr>
          <p:nvPr>
            <p:ph type="title"/>
          </p:nvPr>
        </p:nvSpPr>
        <p:spPr/>
        <p:txBody>
          <a:bodyPr>
            <a:normAutofit/>
          </a:bodyPr>
          <a:lstStyle/>
          <a:p>
            <a:r>
              <a:rPr lang="en-GB" sz="5400" dirty="0">
                <a:latin typeface="Comic Sans MS" panose="030F0702030302020204" pitchFamily="66" charset="0"/>
              </a:rPr>
              <a:t>Examples </a:t>
            </a:r>
          </a:p>
        </p:txBody>
      </p:sp>
      <p:sp>
        <p:nvSpPr>
          <p:cNvPr id="3" name="Content Placeholder 2">
            <a:extLst>
              <a:ext uri="{FF2B5EF4-FFF2-40B4-BE49-F238E27FC236}">
                <a16:creationId xmlns:a16="http://schemas.microsoft.com/office/drawing/2014/main" id="{951606D7-B3E8-4678-9A0B-D28653233492}"/>
              </a:ext>
            </a:extLst>
          </p:cNvPr>
          <p:cNvSpPr>
            <a:spLocks noGrp="1"/>
          </p:cNvSpPr>
          <p:nvPr>
            <p:ph idx="1"/>
          </p:nvPr>
        </p:nvSpPr>
        <p:spPr/>
        <p:txBody>
          <a:bodyPr>
            <a:normAutofit/>
          </a:bodyPr>
          <a:lstStyle/>
          <a:p>
            <a:r>
              <a:rPr lang="en-GB" sz="2100" b="1" i="1" dirty="0">
                <a:latin typeface="Comic Sans MS" panose="030F0702030302020204" pitchFamily="66" charset="0"/>
              </a:rPr>
              <a:t>We were making friendship bracelets all afternoon.</a:t>
            </a:r>
          </a:p>
          <a:p>
            <a:endParaRPr lang="en-GB" sz="2100" b="1" i="1" dirty="0">
              <a:latin typeface="Comic Sans MS" panose="030F0702030302020204" pitchFamily="66" charset="0"/>
            </a:endParaRPr>
          </a:p>
          <a:p>
            <a:r>
              <a:rPr lang="en-GB" sz="2100" dirty="0">
                <a:latin typeface="Comic Sans MS" panose="030F0702030302020204" pitchFamily="66" charset="0"/>
              </a:rPr>
              <a:t>Again, there is a past form of the verb ‘to be’ (were) and the present participle of the verb ‘to drink’ (drinking), showing us that the action took place for an extended period of time in the past.</a:t>
            </a:r>
          </a:p>
          <a:p>
            <a:endParaRPr lang="en-GB" sz="2100" dirty="0">
              <a:latin typeface="Comic Sans MS" panose="030F0702030302020204" pitchFamily="66" charset="0"/>
            </a:endParaRPr>
          </a:p>
        </p:txBody>
      </p:sp>
    </p:spTree>
    <p:extLst>
      <p:ext uri="{BB962C8B-B14F-4D97-AF65-F5344CB8AC3E}">
        <p14:creationId xmlns:p14="http://schemas.microsoft.com/office/powerpoint/2010/main" val="37101724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7FA45CA-E81E-4AE1-B276-79AB40F9C3C9}"/>
              </a:ext>
            </a:extLst>
          </p:cNvPr>
          <p:cNvSpPr>
            <a:spLocks noGrp="1"/>
          </p:cNvSpPr>
          <p:nvPr>
            <p:ph idx="1"/>
          </p:nvPr>
        </p:nvSpPr>
        <p:spPr>
          <a:xfrm>
            <a:off x="677334" y="2160589"/>
            <a:ext cx="4322049" cy="4349541"/>
          </a:xfrm>
        </p:spPr>
        <p:txBody>
          <a:bodyPr>
            <a:normAutofit/>
          </a:bodyPr>
          <a:lstStyle/>
          <a:p>
            <a:r>
              <a:rPr lang="en-GB" sz="2100" dirty="0">
                <a:latin typeface="Comic Sans MS" panose="030F0702030302020204" pitchFamily="66" charset="0"/>
              </a:rPr>
              <a:t>Think of sentences in the past progressive tense which could be used in our letters.</a:t>
            </a:r>
          </a:p>
          <a:p>
            <a:endParaRPr lang="en-GB" sz="2100" dirty="0">
              <a:latin typeface="Comic Sans MS" panose="030F0702030302020204" pitchFamily="66" charset="0"/>
            </a:endParaRPr>
          </a:p>
          <a:p>
            <a:r>
              <a:rPr lang="en-GB" sz="2100" dirty="0">
                <a:latin typeface="Comic Sans MS" panose="030F0702030302020204" pitchFamily="66" charset="0"/>
              </a:rPr>
              <a:t>Examples </a:t>
            </a:r>
          </a:p>
          <a:p>
            <a:pPr lvl="1"/>
            <a:r>
              <a:rPr lang="en-GB" sz="2100" i="1" dirty="0">
                <a:latin typeface="Comic Sans MS" panose="030F0702030302020204" pitchFamily="66" charset="0"/>
              </a:rPr>
              <a:t>You were fighting with undeniable bravery.</a:t>
            </a:r>
          </a:p>
          <a:p>
            <a:pPr lvl="1"/>
            <a:r>
              <a:rPr lang="en-GB" sz="2100" i="1" dirty="0">
                <a:latin typeface="Comic Sans MS" panose="030F0702030302020204" pitchFamily="66" charset="0"/>
              </a:rPr>
              <a:t>I was marvelling at your bravery and dedication throughout this testing time. </a:t>
            </a:r>
          </a:p>
        </p:txBody>
      </p:sp>
      <p:pic>
        <p:nvPicPr>
          <p:cNvPr id="3074" name="Picture 2" descr="https://www.theschoolrun.com/sites/theschoolrun.com/files/u9/formation_of_the_past_continuous.png">
            <a:extLst>
              <a:ext uri="{FF2B5EF4-FFF2-40B4-BE49-F238E27FC236}">
                <a16:creationId xmlns:a16="http://schemas.microsoft.com/office/drawing/2014/main" id="{7D12274C-9D40-4EF9-B1B8-C7B4CCD33B7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10370" y="2508459"/>
            <a:ext cx="7081630" cy="3965713"/>
          </a:xfrm>
          <a:prstGeom prst="rect">
            <a:avLst/>
          </a:prstGeom>
          <a:noFill/>
          <a:extLst>
            <a:ext uri="{909E8E84-426E-40DD-AFC4-6F175D3DCCD1}">
              <a14:hiddenFill xmlns:a14="http://schemas.microsoft.com/office/drawing/2010/main">
                <a:solidFill>
                  <a:srgbClr val="FFFFFF"/>
                </a:solidFill>
              </a14:hiddenFill>
            </a:ext>
          </a:extLst>
        </p:spPr>
      </p:pic>
      <p:sp>
        <p:nvSpPr>
          <p:cNvPr id="6" name="Title 5">
            <a:extLst>
              <a:ext uri="{FF2B5EF4-FFF2-40B4-BE49-F238E27FC236}">
                <a16:creationId xmlns:a16="http://schemas.microsoft.com/office/drawing/2014/main" id="{21D0EB2A-36E0-4F98-BCD9-E51410D896FC}"/>
              </a:ext>
            </a:extLst>
          </p:cNvPr>
          <p:cNvSpPr>
            <a:spLocks noGrp="1"/>
          </p:cNvSpPr>
          <p:nvPr>
            <p:ph type="title"/>
          </p:nvPr>
        </p:nvSpPr>
        <p:spPr/>
        <p:txBody>
          <a:bodyPr/>
          <a:lstStyle/>
          <a:p>
            <a:endParaRPr lang="en-GB" dirty="0"/>
          </a:p>
        </p:txBody>
      </p:sp>
      <p:pic>
        <p:nvPicPr>
          <p:cNvPr id="7" name="Picture 2" descr="Clipart thinking 7 » Clipart Station">
            <a:extLst>
              <a:ext uri="{FF2B5EF4-FFF2-40B4-BE49-F238E27FC236}">
                <a16:creationId xmlns:a16="http://schemas.microsoft.com/office/drawing/2014/main" id="{2DF221AE-9865-47F1-873D-6BC61DD0D0B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81571" y="131283"/>
            <a:ext cx="1981395" cy="19017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83453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6D6C59-56C9-4AB4-BE3C-94FB72CD28C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342332BB-F9C7-4613-823E-244088FC3083}"/>
              </a:ext>
            </a:extLst>
          </p:cNvPr>
          <p:cNvSpPr>
            <a:spLocks noGrp="1"/>
          </p:cNvSpPr>
          <p:nvPr>
            <p:ph idx="1"/>
          </p:nvPr>
        </p:nvSpPr>
        <p:spPr>
          <a:xfrm>
            <a:off x="677334" y="3846443"/>
            <a:ext cx="8596668" cy="2194919"/>
          </a:xfrm>
        </p:spPr>
        <p:txBody>
          <a:bodyPr>
            <a:normAutofit/>
          </a:bodyPr>
          <a:lstStyle/>
          <a:p>
            <a:r>
              <a:rPr lang="en-GB" sz="2100" dirty="0">
                <a:latin typeface="Comic Sans MS" panose="030F0702030302020204" pitchFamily="66" charset="0"/>
              </a:rPr>
              <a:t>We are also going to be using the passive voice in our letters.</a:t>
            </a:r>
          </a:p>
          <a:p>
            <a:endParaRPr lang="en-GB" sz="2100" dirty="0">
              <a:latin typeface="Comic Sans MS" panose="030F0702030302020204" pitchFamily="66" charset="0"/>
            </a:endParaRPr>
          </a:p>
          <a:p>
            <a:r>
              <a:rPr lang="en-GB" sz="2100" dirty="0">
                <a:latin typeface="Comic Sans MS" panose="030F0702030302020204" pitchFamily="66" charset="0"/>
              </a:rPr>
              <a:t>Have you heard of the passive voice?</a:t>
            </a:r>
          </a:p>
        </p:txBody>
      </p:sp>
      <p:pic>
        <p:nvPicPr>
          <p:cNvPr id="11266" name="Picture 2" descr="Thinking Clip Art Pictures Free Clipart Images Transparent - Person Thinking  Clip Art, HD Png Download - kindpng">
            <a:extLst>
              <a:ext uri="{FF2B5EF4-FFF2-40B4-BE49-F238E27FC236}">
                <a16:creationId xmlns:a16="http://schemas.microsoft.com/office/drawing/2014/main" id="{4129AE69-231F-4CA3-9528-D72D2814B2DA}"/>
              </a:ext>
            </a:extLst>
          </p:cNvPr>
          <p:cNvPicPr>
            <a:picLocks noChangeAspect="1" noChangeArrowheads="1"/>
          </p:cNvPicPr>
          <p:nvPr/>
        </p:nvPicPr>
        <p:blipFill>
          <a:blip r:embed="rId2">
            <a:clrChange>
              <a:clrFrom>
                <a:srgbClr val="F7F7F7"/>
              </a:clrFrom>
              <a:clrTo>
                <a:srgbClr val="F7F7F7">
                  <a:alpha val="0"/>
                </a:srgbClr>
              </a:clrTo>
            </a:clrChange>
            <a:extLst>
              <a:ext uri="{28A0092B-C50C-407E-A947-70E740481C1C}">
                <a14:useLocalDpi xmlns:a14="http://schemas.microsoft.com/office/drawing/2010/main" val="0"/>
              </a:ext>
            </a:extLst>
          </a:blip>
          <a:srcRect/>
          <a:stretch>
            <a:fillRect/>
          </a:stretch>
        </p:blipFill>
        <p:spPr bwMode="auto">
          <a:xfrm>
            <a:off x="6947686" y="4392958"/>
            <a:ext cx="2326316" cy="2465042"/>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Passive voice">
            <a:extLst>
              <a:ext uri="{FF2B5EF4-FFF2-40B4-BE49-F238E27FC236}">
                <a16:creationId xmlns:a16="http://schemas.microsoft.com/office/drawing/2014/main" id="{9A7CA543-350B-4EDB-BFDA-22EA4894E2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37193" y="220662"/>
            <a:ext cx="6076950" cy="3419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15772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CDBC249-55EA-4FB9-98EB-C30F89386CF1}"/>
              </a:ext>
            </a:extLst>
          </p:cNvPr>
          <p:cNvSpPr>
            <a:spLocks noGrp="1"/>
          </p:cNvSpPr>
          <p:nvPr>
            <p:ph idx="1"/>
          </p:nvPr>
        </p:nvSpPr>
        <p:spPr>
          <a:xfrm>
            <a:off x="289708" y="311911"/>
            <a:ext cx="8596668" cy="3880773"/>
          </a:xfrm>
        </p:spPr>
        <p:txBody>
          <a:bodyPr>
            <a:normAutofit/>
          </a:bodyPr>
          <a:lstStyle/>
          <a:p>
            <a:r>
              <a:rPr lang="en-GB" sz="2100" dirty="0">
                <a:latin typeface="Comic Sans MS" panose="030F0702030302020204" pitchFamily="66" charset="0"/>
              </a:rPr>
              <a:t>A sentence is written in active voice when the subject of the sentence is performing the action.</a:t>
            </a:r>
          </a:p>
          <a:p>
            <a:endParaRPr lang="en-GB" sz="2100" dirty="0">
              <a:latin typeface="Comic Sans MS" panose="030F0702030302020204" pitchFamily="66" charset="0"/>
            </a:endParaRPr>
          </a:p>
          <a:p>
            <a:r>
              <a:rPr lang="en-GB" sz="2100" b="1" dirty="0">
                <a:latin typeface="Comic Sans MS" panose="030F0702030302020204" pitchFamily="66" charset="0"/>
              </a:rPr>
              <a:t>Active Voice: </a:t>
            </a:r>
            <a:r>
              <a:rPr lang="en-GB" sz="2100" i="1" dirty="0">
                <a:latin typeface="Comic Sans MS" panose="030F0702030302020204" pitchFamily="66" charset="0"/>
              </a:rPr>
              <a:t>The cat was chasing the mouse.</a:t>
            </a:r>
          </a:p>
          <a:p>
            <a:r>
              <a:rPr lang="en-GB" sz="2100" dirty="0">
                <a:latin typeface="Comic Sans MS" panose="030F0702030302020204" pitchFamily="66" charset="0"/>
              </a:rPr>
              <a:t>In this sentence, ‘the cat’ is the subject, ‘was chasing’ is the verb and ‘the mouse’ is the object.</a:t>
            </a:r>
          </a:p>
        </p:txBody>
      </p:sp>
      <p:pic>
        <p:nvPicPr>
          <p:cNvPr id="12290" name="Picture 2" descr="How to Train a Cat to Hunt Mice">
            <a:extLst>
              <a:ext uri="{FF2B5EF4-FFF2-40B4-BE49-F238E27FC236}">
                <a16:creationId xmlns:a16="http://schemas.microsoft.com/office/drawing/2014/main" id="{F3102B74-83F7-4D99-86ED-361D380A72F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88436" y="3011555"/>
            <a:ext cx="5830956" cy="32799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09925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9E2C630-B3DB-49DD-99CE-1F540F830EA6}"/>
              </a:ext>
            </a:extLst>
          </p:cNvPr>
          <p:cNvSpPr>
            <a:spLocks noGrp="1"/>
          </p:cNvSpPr>
          <p:nvPr>
            <p:ph idx="1"/>
          </p:nvPr>
        </p:nvSpPr>
        <p:spPr>
          <a:xfrm>
            <a:off x="339404" y="242337"/>
            <a:ext cx="8596668" cy="3880773"/>
          </a:xfrm>
        </p:spPr>
        <p:txBody>
          <a:bodyPr>
            <a:normAutofit/>
          </a:bodyPr>
          <a:lstStyle/>
          <a:p>
            <a:r>
              <a:rPr lang="en-GB" sz="2100" dirty="0">
                <a:latin typeface="Comic Sans MS" panose="030F0702030302020204" pitchFamily="66" charset="0"/>
              </a:rPr>
              <a:t>A sentence is written in the passive voice when the subject of the sentence has something done to it by someone or something.</a:t>
            </a:r>
          </a:p>
          <a:p>
            <a:endParaRPr lang="en-GB" sz="2100" dirty="0">
              <a:latin typeface="Comic Sans MS" panose="030F0702030302020204" pitchFamily="66" charset="0"/>
            </a:endParaRPr>
          </a:p>
          <a:p>
            <a:r>
              <a:rPr lang="en-GB" sz="2100" b="1" dirty="0">
                <a:latin typeface="Comic Sans MS" panose="030F0702030302020204" pitchFamily="66" charset="0"/>
              </a:rPr>
              <a:t>Passive voice: </a:t>
            </a:r>
            <a:r>
              <a:rPr lang="en-GB" sz="2100" i="1" dirty="0">
                <a:latin typeface="Comic Sans MS" panose="030F0702030302020204" pitchFamily="66" charset="0"/>
              </a:rPr>
              <a:t>The mouse was being chased by the cat.</a:t>
            </a:r>
          </a:p>
          <a:p>
            <a:r>
              <a:rPr lang="en-GB" sz="2100" dirty="0">
                <a:latin typeface="Comic Sans MS" panose="030F0702030302020204" pitchFamily="66" charset="0"/>
              </a:rPr>
              <a:t>In this sentence, ‘the mouse’ has become the subject which is having something done to it by ‘the cat.’</a:t>
            </a:r>
          </a:p>
        </p:txBody>
      </p:sp>
      <p:pic>
        <p:nvPicPr>
          <p:cNvPr id="13314" name="Picture 2" descr="Scientists discover brain cells that remember where escape routes are">
            <a:extLst>
              <a:ext uri="{FF2B5EF4-FFF2-40B4-BE49-F238E27FC236}">
                <a16:creationId xmlns:a16="http://schemas.microsoft.com/office/drawing/2014/main" id="{66F7CC5C-A884-45E4-B05D-CD99A7646FD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2771" y="2895668"/>
            <a:ext cx="5579993" cy="37199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66544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3C752E-FA8F-4103-929F-7C6D18774A1A}"/>
              </a:ext>
            </a:extLst>
          </p:cNvPr>
          <p:cNvSpPr>
            <a:spLocks noGrp="1"/>
          </p:cNvSpPr>
          <p:nvPr>
            <p:ph type="title"/>
          </p:nvPr>
        </p:nvSpPr>
        <p:spPr/>
        <p:txBody>
          <a:bodyPr>
            <a:normAutofit/>
          </a:bodyPr>
          <a:lstStyle/>
          <a:p>
            <a:r>
              <a:rPr lang="en-GB" sz="5400" dirty="0">
                <a:latin typeface="Comic Sans MS" panose="030F0702030302020204" pitchFamily="66" charset="0"/>
              </a:rPr>
              <a:t>Examples </a:t>
            </a:r>
          </a:p>
        </p:txBody>
      </p:sp>
      <p:sp>
        <p:nvSpPr>
          <p:cNvPr id="3" name="Content Placeholder 2">
            <a:extLst>
              <a:ext uri="{FF2B5EF4-FFF2-40B4-BE49-F238E27FC236}">
                <a16:creationId xmlns:a16="http://schemas.microsoft.com/office/drawing/2014/main" id="{26B202F6-F1EB-4A6C-8FFF-77FF10057369}"/>
              </a:ext>
            </a:extLst>
          </p:cNvPr>
          <p:cNvSpPr>
            <a:spLocks noGrp="1"/>
          </p:cNvSpPr>
          <p:nvPr>
            <p:ph sz="half" idx="1"/>
          </p:nvPr>
        </p:nvSpPr>
        <p:spPr/>
        <p:txBody>
          <a:bodyPr>
            <a:normAutofit/>
          </a:bodyPr>
          <a:lstStyle/>
          <a:p>
            <a:r>
              <a:rPr lang="en-GB" sz="2100" b="1" dirty="0">
                <a:latin typeface="Comic Sans MS" panose="030F0702030302020204" pitchFamily="66" charset="0"/>
              </a:rPr>
              <a:t>Active Voice</a:t>
            </a:r>
          </a:p>
          <a:p>
            <a:r>
              <a:rPr lang="en-GB" sz="2100" dirty="0">
                <a:latin typeface="Comic Sans MS" panose="030F0702030302020204" pitchFamily="66" charset="0"/>
              </a:rPr>
              <a:t>The pupil read the book.</a:t>
            </a:r>
          </a:p>
          <a:p>
            <a:r>
              <a:rPr lang="en-GB" sz="2100" dirty="0">
                <a:latin typeface="Comic Sans MS" panose="030F0702030302020204" pitchFamily="66" charset="0"/>
              </a:rPr>
              <a:t>The whole family ate the meal.</a:t>
            </a:r>
          </a:p>
          <a:p>
            <a:r>
              <a:rPr lang="en-GB" sz="2100" dirty="0">
                <a:latin typeface="Comic Sans MS" panose="030F0702030302020204" pitchFamily="66" charset="0"/>
              </a:rPr>
              <a:t>Susan will paint the wall.</a:t>
            </a:r>
          </a:p>
          <a:p>
            <a:r>
              <a:rPr lang="en-GB" sz="2100" dirty="0">
                <a:latin typeface="Comic Sans MS" panose="030F0702030302020204" pitchFamily="66" charset="0"/>
              </a:rPr>
              <a:t>I haven’t written the essay yet.</a:t>
            </a:r>
          </a:p>
          <a:p>
            <a:pPr marL="0" indent="0">
              <a:buNone/>
            </a:pPr>
            <a:endParaRPr lang="en-GB" sz="2100" dirty="0">
              <a:latin typeface="Comic Sans MS" panose="030F0702030302020204" pitchFamily="66" charset="0"/>
            </a:endParaRPr>
          </a:p>
        </p:txBody>
      </p:sp>
      <p:sp>
        <p:nvSpPr>
          <p:cNvPr id="4" name="Content Placeholder 3">
            <a:extLst>
              <a:ext uri="{FF2B5EF4-FFF2-40B4-BE49-F238E27FC236}">
                <a16:creationId xmlns:a16="http://schemas.microsoft.com/office/drawing/2014/main" id="{A5FFD049-0348-4253-BE06-87DBDBF5463F}"/>
              </a:ext>
            </a:extLst>
          </p:cNvPr>
          <p:cNvSpPr>
            <a:spLocks noGrp="1"/>
          </p:cNvSpPr>
          <p:nvPr>
            <p:ph sz="half" idx="2"/>
          </p:nvPr>
        </p:nvSpPr>
        <p:spPr>
          <a:xfrm>
            <a:off x="5089969" y="2160589"/>
            <a:ext cx="4710014" cy="3880773"/>
          </a:xfrm>
        </p:spPr>
        <p:txBody>
          <a:bodyPr>
            <a:normAutofit/>
          </a:bodyPr>
          <a:lstStyle/>
          <a:p>
            <a:r>
              <a:rPr lang="en-GB" sz="2100" b="1" dirty="0">
                <a:latin typeface="Comic Sans MS" panose="030F0702030302020204" pitchFamily="66" charset="0"/>
              </a:rPr>
              <a:t>Passive voice</a:t>
            </a:r>
          </a:p>
          <a:p>
            <a:r>
              <a:rPr lang="en-GB" sz="2100" dirty="0">
                <a:latin typeface="Comic Sans MS" panose="030F0702030302020204" pitchFamily="66" charset="0"/>
              </a:rPr>
              <a:t>The book was read by the pupil.</a:t>
            </a:r>
          </a:p>
          <a:p>
            <a:r>
              <a:rPr lang="en-GB" sz="2100" dirty="0">
                <a:latin typeface="Comic Sans MS" panose="030F0702030302020204" pitchFamily="66" charset="0"/>
              </a:rPr>
              <a:t>The meal was being eaten by the whole family.</a:t>
            </a:r>
          </a:p>
          <a:p>
            <a:r>
              <a:rPr lang="en-GB" sz="2100" dirty="0">
                <a:latin typeface="Comic Sans MS" panose="030F0702030302020204" pitchFamily="66" charset="0"/>
              </a:rPr>
              <a:t>The wall will be painted by Susan.</a:t>
            </a:r>
          </a:p>
          <a:p>
            <a:r>
              <a:rPr lang="en-GB" sz="2100" dirty="0">
                <a:latin typeface="Comic Sans MS" panose="030F0702030302020204" pitchFamily="66" charset="0"/>
              </a:rPr>
              <a:t>The essay had not yet been written.</a:t>
            </a:r>
          </a:p>
          <a:p>
            <a:endParaRPr lang="en-GB" sz="2100" dirty="0">
              <a:latin typeface="Comic Sans MS" panose="030F0702030302020204" pitchFamily="66" charset="0"/>
            </a:endParaRPr>
          </a:p>
        </p:txBody>
      </p:sp>
    </p:spTree>
    <p:extLst>
      <p:ext uri="{BB962C8B-B14F-4D97-AF65-F5344CB8AC3E}">
        <p14:creationId xmlns:p14="http://schemas.microsoft.com/office/powerpoint/2010/main" val="13187241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Passive Voice KS2 SPAG Test Practice | Classroom Secrets">
            <a:extLst>
              <a:ext uri="{FF2B5EF4-FFF2-40B4-BE49-F238E27FC236}">
                <a16:creationId xmlns:a16="http://schemas.microsoft.com/office/drawing/2014/main" id="{BDCAA17A-CECE-45FE-B260-7C5C781DE0E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7681"/>
          <a:stretch/>
        </p:blipFill>
        <p:spPr bwMode="auto">
          <a:xfrm>
            <a:off x="1143000" y="263387"/>
            <a:ext cx="9906000" cy="63312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98298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444C999F-C8EF-465C-BD66-57407CB6C7E8}"/>
              </a:ext>
            </a:extLst>
          </p:cNvPr>
          <p:cNvGrpSpPr/>
          <p:nvPr/>
        </p:nvGrpSpPr>
        <p:grpSpPr>
          <a:xfrm>
            <a:off x="1143000" y="1663976"/>
            <a:ext cx="9906000" cy="3530048"/>
            <a:chOff x="437322" y="644387"/>
            <a:chExt cx="9906000" cy="3530048"/>
          </a:xfrm>
        </p:grpSpPr>
        <p:pic>
          <p:nvPicPr>
            <p:cNvPr id="14340" name="Picture 4" descr="Passive Voice KS2 SPAG Test Practice | Classroom Secrets">
              <a:extLst>
                <a:ext uri="{FF2B5EF4-FFF2-40B4-BE49-F238E27FC236}">
                  <a16:creationId xmlns:a16="http://schemas.microsoft.com/office/drawing/2014/main" id="{803E7F9A-0713-4A27-B84A-D38DAB885C2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28729"/>
            <a:stretch/>
          </p:blipFill>
          <p:spPr bwMode="auto">
            <a:xfrm>
              <a:off x="437322" y="644387"/>
              <a:ext cx="9906000" cy="3530048"/>
            </a:xfrm>
            <a:prstGeom prst="rect">
              <a:avLst/>
            </a:prstGeom>
            <a:noFill/>
            <a:extLst>
              <a:ext uri="{909E8E84-426E-40DD-AFC4-6F175D3DCCD1}">
                <a14:hiddenFill xmlns:a14="http://schemas.microsoft.com/office/drawing/2010/main">
                  <a:solidFill>
                    <a:srgbClr val="FFFFFF"/>
                  </a:solidFill>
                </a14:hiddenFill>
              </a:ext>
            </a:extLst>
          </p:spPr>
        </p:pic>
        <p:pic>
          <p:nvPicPr>
            <p:cNvPr id="14338" name="Picture 2" descr="Passive Voice KS2 SPAG Test Practice | Classroom Secrets">
              <a:extLst>
                <a:ext uri="{FF2B5EF4-FFF2-40B4-BE49-F238E27FC236}">
                  <a16:creationId xmlns:a16="http://schemas.microsoft.com/office/drawing/2014/main" id="{C05D454A-DD9C-4C44-8102-C0EF457EA43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70870" b="16287"/>
            <a:stretch/>
          </p:blipFill>
          <p:spPr bwMode="auto">
            <a:xfrm>
              <a:off x="437322" y="1659835"/>
              <a:ext cx="9906000" cy="636104"/>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7998234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a:extLst>
              <a:ext uri="{FF2B5EF4-FFF2-40B4-BE49-F238E27FC236}">
                <a16:creationId xmlns:a16="http://schemas.microsoft.com/office/drawing/2014/main" id="{6CB4CF31-A2FC-4D7F-AF0E-DE13F64A45BC}"/>
              </a:ext>
            </a:extLst>
          </p:cNvPr>
          <p:cNvSpPr>
            <a:spLocks noGrp="1"/>
          </p:cNvSpPr>
          <p:nvPr>
            <p:ph idx="1"/>
          </p:nvPr>
        </p:nvSpPr>
        <p:spPr/>
        <p:txBody>
          <a:bodyPr>
            <a:normAutofit/>
          </a:bodyPr>
          <a:lstStyle/>
          <a:p>
            <a:r>
              <a:rPr lang="en-GB" sz="2100" dirty="0">
                <a:latin typeface="Comic Sans MS" panose="030F0702030302020204" pitchFamily="66" charset="0"/>
              </a:rPr>
              <a:t>Think of some sentences written in the passive voice which could be used in our letters.</a:t>
            </a:r>
          </a:p>
          <a:p>
            <a:endParaRPr lang="en-GB" sz="2100" dirty="0">
              <a:latin typeface="Comic Sans MS" panose="030F0702030302020204" pitchFamily="66" charset="0"/>
            </a:endParaRPr>
          </a:p>
          <a:p>
            <a:r>
              <a:rPr lang="en-GB" sz="2100" dirty="0">
                <a:latin typeface="Comic Sans MS" panose="030F0702030302020204" pitchFamily="66" charset="0"/>
              </a:rPr>
              <a:t>Examples: </a:t>
            </a:r>
          </a:p>
          <a:p>
            <a:pPr lvl="1"/>
            <a:r>
              <a:rPr lang="en-GB" sz="2100" i="1" dirty="0">
                <a:latin typeface="Comic Sans MS" panose="030F0702030302020204" pitchFamily="66" charset="0"/>
              </a:rPr>
              <a:t>The war was won by the soldiers.</a:t>
            </a:r>
          </a:p>
          <a:p>
            <a:pPr lvl="1"/>
            <a:r>
              <a:rPr lang="en-GB" sz="2100" i="1" dirty="0">
                <a:latin typeface="Comic Sans MS" panose="030F0702030302020204" pitchFamily="66" charset="0"/>
              </a:rPr>
              <a:t>Countless citizens were destroyed by the bombs. </a:t>
            </a:r>
          </a:p>
          <a:p>
            <a:pPr lvl="1"/>
            <a:r>
              <a:rPr lang="en-GB" sz="2100" i="1" dirty="0">
                <a:latin typeface="Comic Sans MS" panose="030F0702030302020204" pitchFamily="66" charset="0"/>
              </a:rPr>
              <a:t>Citizens were injured by the gunfire. </a:t>
            </a:r>
          </a:p>
        </p:txBody>
      </p:sp>
      <p:sp>
        <p:nvSpPr>
          <p:cNvPr id="12" name="Title 11">
            <a:extLst>
              <a:ext uri="{FF2B5EF4-FFF2-40B4-BE49-F238E27FC236}">
                <a16:creationId xmlns:a16="http://schemas.microsoft.com/office/drawing/2014/main" id="{79FB2A6E-D103-411F-84D5-5BC222C7B0C5}"/>
              </a:ext>
            </a:extLst>
          </p:cNvPr>
          <p:cNvSpPr>
            <a:spLocks noGrp="1"/>
          </p:cNvSpPr>
          <p:nvPr>
            <p:ph type="title"/>
          </p:nvPr>
        </p:nvSpPr>
        <p:spPr/>
        <p:txBody>
          <a:bodyPr/>
          <a:lstStyle/>
          <a:p>
            <a:endParaRPr lang="en-GB" dirty="0"/>
          </a:p>
        </p:txBody>
      </p:sp>
      <p:pic>
        <p:nvPicPr>
          <p:cNvPr id="5" name="Picture 2" descr="Clipart thinking 7 » Clipart Station">
            <a:extLst>
              <a:ext uri="{FF2B5EF4-FFF2-40B4-BE49-F238E27FC236}">
                <a16:creationId xmlns:a16="http://schemas.microsoft.com/office/drawing/2014/main" id="{9EBDBE18-BE03-4CB4-81EC-837740F4942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81571" y="131283"/>
            <a:ext cx="1981395" cy="19017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57583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A92E91-4475-40B2-91E5-9B1E64FC0737}"/>
              </a:ext>
            </a:extLst>
          </p:cNvPr>
          <p:cNvSpPr>
            <a:spLocks noGrp="1"/>
          </p:cNvSpPr>
          <p:nvPr>
            <p:ph type="title"/>
          </p:nvPr>
        </p:nvSpPr>
        <p:spPr/>
        <p:txBody>
          <a:bodyPr>
            <a:normAutofit/>
          </a:bodyPr>
          <a:lstStyle/>
          <a:p>
            <a:r>
              <a:rPr lang="en-GB" sz="5400" dirty="0">
                <a:latin typeface="Comic Sans MS" panose="030F0702030302020204" pitchFamily="66" charset="0"/>
              </a:rPr>
              <a:t>Activity 2</a:t>
            </a:r>
          </a:p>
        </p:txBody>
      </p:sp>
      <p:sp>
        <p:nvSpPr>
          <p:cNvPr id="3" name="Content Placeholder 2">
            <a:extLst>
              <a:ext uri="{FF2B5EF4-FFF2-40B4-BE49-F238E27FC236}">
                <a16:creationId xmlns:a16="http://schemas.microsoft.com/office/drawing/2014/main" id="{D449E2DC-49A2-43F8-9473-FAD5E1837641}"/>
              </a:ext>
            </a:extLst>
          </p:cNvPr>
          <p:cNvSpPr>
            <a:spLocks noGrp="1"/>
          </p:cNvSpPr>
          <p:nvPr>
            <p:ph idx="1"/>
          </p:nvPr>
        </p:nvSpPr>
        <p:spPr/>
        <p:txBody>
          <a:bodyPr>
            <a:noAutofit/>
          </a:bodyPr>
          <a:lstStyle/>
          <a:p>
            <a:r>
              <a:rPr lang="en-GB" sz="2100" dirty="0">
                <a:latin typeface="Comic Sans MS" panose="030F0702030302020204" pitchFamily="66" charset="0"/>
              </a:rPr>
              <a:t>Fold your page in half.</a:t>
            </a:r>
          </a:p>
          <a:p>
            <a:r>
              <a:rPr lang="en-GB" sz="2100" dirty="0">
                <a:latin typeface="Comic Sans MS" panose="030F0702030302020204" pitchFamily="66" charset="0"/>
              </a:rPr>
              <a:t>On one side, write sentences which are in the past progressive tense.</a:t>
            </a:r>
          </a:p>
          <a:p>
            <a:r>
              <a:rPr lang="en-GB" sz="2100" dirty="0">
                <a:latin typeface="Comic Sans MS" panose="030F0702030302020204" pitchFamily="66" charset="0"/>
              </a:rPr>
              <a:t>On the other side, write sentences which are written in the passive voice.</a:t>
            </a:r>
          </a:p>
          <a:p>
            <a:r>
              <a:rPr lang="en-GB" sz="2100" dirty="0">
                <a:latin typeface="Comic Sans MS" panose="030F0702030302020204" pitchFamily="66" charset="0"/>
              </a:rPr>
              <a:t>Your sentences should link to your WWII thank you letter.</a:t>
            </a:r>
          </a:p>
          <a:p>
            <a:endParaRPr lang="en-GB" sz="2100" dirty="0">
              <a:latin typeface="Comic Sans MS" panose="030F0702030302020204" pitchFamily="66" charset="0"/>
            </a:endParaRPr>
          </a:p>
          <a:p>
            <a:r>
              <a:rPr lang="en-GB" sz="2100" b="1" dirty="0">
                <a:solidFill>
                  <a:srgbClr val="FF0000"/>
                </a:solidFill>
                <a:latin typeface="Comic Sans MS" panose="030F0702030302020204" pitchFamily="66" charset="0"/>
              </a:rPr>
              <a:t>Red Pen: </a:t>
            </a:r>
            <a:r>
              <a:rPr lang="en-GB" sz="2100" dirty="0">
                <a:solidFill>
                  <a:srgbClr val="FF0000"/>
                </a:solidFill>
                <a:latin typeface="Comic Sans MS" panose="030F0702030302020204" pitchFamily="66" charset="0"/>
              </a:rPr>
              <a:t>look at the vocabulary you have used in your sentences. can you improve the vocabulary to make it more powerful or emotive?</a:t>
            </a:r>
            <a:endParaRPr lang="en-GB" sz="2100" b="1"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133813863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450D4C1-FE4D-47DF-9F56-1A2B8EEC4CED}"/>
              </a:ext>
            </a:extLst>
          </p:cNvPr>
          <p:cNvSpPr>
            <a:spLocks noGrp="1"/>
          </p:cNvSpPr>
          <p:nvPr>
            <p:ph type="ctrTitle"/>
          </p:nvPr>
        </p:nvSpPr>
        <p:spPr>
          <a:xfrm>
            <a:off x="238539" y="2404534"/>
            <a:ext cx="9263270" cy="1646302"/>
          </a:xfrm>
        </p:spPr>
        <p:txBody>
          <a:bodyPr/>
          <a:lstStyle/>
          <a:p>
            <a:r>
              <a:rPr lang="en-GB" dirty="0">
                <a:latin typeface="Comic Sans MS" panose="030F0702030302020204" pitchFamily="66" charset="0"/>
              </a:rPr>
              <a:t>Tuesday 7</a:t>
            </a:r>
            <a:r>
              <a:rPr lang="en-GB" baseline="30000" dirty="0">
                <a:latin typeface="Comic Sans MS" panose="030F0702030302020204" pitchFamily="66" charset="0"/>
              </a:rPr>
              <a:t>th</a:t>
            </a:r>
            <a:r>
              <a:rPr lang="en-GB" dirty="0">
                <a:latin typeface="Comic Sans MS" panose="030F0702030302020204" pitchFamily="66" charset="0"/>
              </a:rPr>
              <a:t> December 2021</a:t>
            </a:r>
          </a:p>
        </p:txBody>
      </p:sp>
      <p:sp>
        <p:nvSpPr>
          <p:cNvPr id="5" name="Subtitle 4">
            <a:extLst>
              <a:ext uri="{FF2B5EF4-FFF2-40B4-BE49-F238E27FC236}">
                <a16:creationId xmlns:a16="http://schemas.microsoft.com/office/drawing/2014/main" id="{F3774C4E-973C-4543-8A24-D8F08279900F}"/>
              </a:ext>
            </a:extLst>
          </p:cNvPr>
          <p:cNvSpPr>
            <a:spLocks noGrp="1"/>
          </p:cNvSpPr>
          <p:nvPr>
            <p:ph type="subTitle" idx="1"/>
          </p:nvPr>
        </p:nvSpPr>
        <p:spPr>
          <a:xfrm>
            <a:off x="238539" y="4050833"/>
            <a:ext cx="9035464" cy="1096899"/>
          </a:xfrm>
        </p:spPr>
        <p:txBody>
          <a:bodyPr>
            <a:noAutofit/>
          </a:bodyPr>
          <a:lstStyle/>
          <a:p>
            <a:pPr algn="l"/>
            <a:r>
              <a:rPr lang="en-GB" sz="2100" dirty="0">
                <a:latin typeface="Comic Sans MS" panose="030F0702030302020204" pitchFamily="66" charset="0"/>
              </a:rPr>
              <a:t>LO: To write with purpose.</a:t>
            </a:r>
          </a:p>
          <a:p>
            <a:pPr algn="l"/>
            <a:r>
              <a:rPr lang="en-GB" sz="2100" dirty="0">
                <a:latin typeface="Comic Sans MS" panose="030F0702030302020204" pitchFamily="66" charset="0"/>
              </a:rPr>
              <a:t>	To use sentences appropriately.</a:t>
            </a:r>
          </a:p>
          <a:p>
            <a:pPr algn="l"/>
            <a:r>
              <a:rPr lang="en-GB" sz="2100" dirty="0">
                <a:latin typeface="Comic Sans MS" panose="030F0702030302020204" pitchFamily="66" charset="0"/>
              </a:rPr>
              <a:t>	To punctuate accurately.</a:t>
            </a:r>
          </a:p>
          <a:p>
            <a:pPr algn="l"/>
            <a:r>
              <a:rPr lang="en-GB" sz="2100" dirty="0">
                <a:latin typeface="Comic Sans MS" panose="030F0702030302020204" pitchFamily="66" charset="0"/>
              </a:rPr>
              <a:t>C: Persuasive Writing</a:t>
            </a:r>
          </a:p>
        </p:txBody>
      </p:sp>
    </p:spTree>
    <p:extLst>
      <p:ext uri="{BB962C8B-B14F-4D97-AF65-F5344CB8AC3E}">
        <p14:creationId xmlns:p14="http://schemas.microsoft.com/office/powerpoint/2010/main" val="17996308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D07313-95A8-4920-BF64-3DC9B7BD7FC0}"/>
              </a:ext>
            </a:extLst>
          </p:cNvPr>
          <p:cNvSpPr>
            <a:spLocks noGrp="1"/>
          </p:cNvSpPr>
          <p:nvPr>
            <p:ph type="title"/>
          </p:nvPr>
        </p:nvSpPr>
        <p:spPr/>
        <p:txBody>
          <a:bodyPr>
            <a:normAutofit/>
          </a:bodyPr>
          <a:lstStyle/>
          <a:p>
            <a:r>
              <a:rPr lang="en-GB" sz="5400" dirty="0">
                <a:latin typeface="Comic Sans MS" panose="030F0702030302020204" pitchFamily="66" charset="0"/>
              </a:rPr>
              <a:t>Starter </a:t>
            </a:r>
          </a:p>
        </p:txBody>
      </p:sp>
      <p:sp>
        <p:nvSpPr>
          <p:cNvPr id="3" name="Content Placeholder 2">
            <a:extLst>
              <a:ext uri="{FF2B5EF4-FFF2-40B4-BE49-F238E27FC236}">
                <a16:creationId xmlns:a16="http://schemas.microsoft.com/office/drawing/2014/main" id="{D0DF7E5E-2AAE-44B8-8E7D-A4E3C05B27DE}"/>
              </a:ext>
            </a:extLst>
          </p:cNvPr>
          <p:cNvSpPr>
            <a:spLocks noGrp="1"/>
          </p:cNvSpPr>
          <p:nvPr>
            <p:ph idx="1"/>
          </p:nvPr>
        </p:nvSpPr>
        <p:spPr>
          <a:xfrm>
            <a:off x="677334" y="1930400"/>
            <a:ext cx="8596668" cy="3880773"/>
          </a:xfrm>
        </p:spPr>
        <p:txBody>
          <a:bodyPr>
            <a:normAutofit/>
          </a:bodyPr>
          <a:lstStyle/>
          <a:p>
            <a:r>
              <a:rPr lang="en-GB" sz="2100" dirty="0">
                <a:latin typeface="Comic Sans MS" panose="030F0702030302020204" pitchFamily="66" charset="0"/>
              </a:rPr>
              <a:t>Write a sentence in the passive voice about the picture(s). </a:t>
            </a:r>
          </a:p>
        </p:txBody>
      </p:sp>
      <p:pic>
        <p:nvPicPr>
          <p:cNvPr id="4" name="Picture 3">
            <a:extLst>
              <a:ext uri="{FF2B5EF4-FFF2-40B4-BE49-F238E27FC236}">
                <a16:creationId xmlns:a16="http://schemas.microsoft.com/office/drawing/2014/main" id="{EF80AE44-5A16-4A9E-B9BD-B07A34C13BE8}"/>
              </a:ext>
            </a:extLst>
          </p:cNvPr>
          <p:cNvPicPr>
            <a:picLocks noChangeAspect="1"/>
          </p:cNvPicPr>
          <p:nvPr/>
        </p:nvPicPr>
        <p:blipFill rotWithShape="1">
          <a:blip r:embed="rId2"/>
          <a:srcRect l="36673" t="36207" r="18499" b="15740"/>
          <a:stretch/>
        </p:blipFill>
        <p:spPr>
          <a:xfrm>
            <a:off x="1433104" y="2465213"/>
            <a:ext cx="7085127" cy="4272127"/>
          </a:xfrm>
          <a:prstGeom prst="rect">
            <a:avLst/>
          </a:prstGeom>
        </p:spPr>
      </p:pic>
    </p:spTree>
    <p:extLst>
      <p:ext uri="{BB962C8B-B14F-4D97-AF65-F5344CB8AC3E}">
        <p14:creationId xmlns:p14="http://schemas.microsoft.com/office/powerpoint/2010/main" val="13020087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E5EA557-67F1-4D8C-A4D4-9E4CA1714116}"/>
              </a:ext>
            </a:extLst>
          </p:cNvPr>
          <p:cNvSpPr>
            <a:spLocks noGrp="1"/>
          </p:cNvSpPr>
          <p:nvPr>
            <p:ph idx="1"/>
          </p:nvPr>
        </p:nvSpPr>
        <p:spPr>
          <a:xfrm>
            <a:off x="677334" y="4134678"/>
            <a:ext cx="8596668" cy="1906684"/>
          </a:xfrm>
        </p:spPr>
        <p:txBody>
          <a:bodyPr>
            <a:normAutofit/>
          </a:bodyPr>
          <a:lstStyle/>
          <a:p>
            <a:r>
              <a:rPr lang="en-GB" sz="2100" dirty="0">
                <a:latin typeface="Comic Sans MS" panose="030F0702030302020204" pitchFamily="66" charset="0"/>
              </a:rPr>
              <a:t>Do you know what this punctuation mark is?</a:t>
            </a:r>
          </a:p>
          <a:p>
            <a:r>
              <a:rPr lang="en-GB" sz="2100" dirty="0">
                <a:latin typeface="Comic Sans MS" panose="030F0702030302020204" pitchFamily="66" charset="0"/>
              </a:rPr>
              <a:t>When do we use it?</a:t>
            </a:r>
          </a:p>
        </p:txBody>
      </p:sp>
      <p:sp>
        <p:nvSpPr>
          <p:cNvPr id="5" name="Title 4">
            <a:extLst>
              <a:ext uri="{FF2B5EF4-FFF2-40B4-BE49-F238E27FC236}">
                <a16:creationId xmlns:a16="http://schemas.microsoft.com/office/drawing/2014/main" id="{FC355A39-A3CC-42AD-AD16-5FD80C314ACB}"/>
              </a:ext>
            </a:extLst>
          </p:cNvPr>
          <p:cNvSpPr>
            <a:spLocks noGrp="1"/>
          </p:cNvSpPr>
          <p:nvPr>
            <p:ph type="title"/>
          </p:nvPr>
        </p:nvSpPr>
        <p:spPr/>
        <p:txBody>
          <a:bodyPr/>
          <a:lstStyle/>
          <a:p>
            <a:endParaRPr lang="en-GB"/>
          </a:p>
        </p:txBody>
      </p:sp>
      <p:pic>
        <p:nvPicPr>
          <p:cNvPr id="15362" name="Picture 2" descr="Colon Punctuation Images, Stock Photos &amp;amp; Vectors | Shutterstock">
            <a:extLst>
              <a:ext uri="{FF2B5EF4-FFF2-40B4-BE49-F238E27FC236}">
                <a16:creationId xmlns:a16="http://schemas.microsoft.com/office/drawing/2014/main" id="{A0445B40-27A0-41A2-94BB-5B43ACD79CD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6770"/>
          <a:stretch/>
        </p:blipFill>
        <p:spPr bwMode="auto">
          <a:xfrm>
            <a:off x="3374225" y="609600"/>
            <a:ext cx="3202885" cy="32157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724813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3E417B5-5FF4-4025-BB37-1D04EB35B8CF}"/>
              </a:ext>
            </a:extLst>
          </p:cNvPr>
          <p:cNvSpPr>
            <a:spLocks noGrp="1"/>
          </p:cNvSpPr>
          <p:nvPr>
            <p:ph idx="1"/>
          </p:nvPr>
        </p:nvSpPr>
        <p:spPr>
          <a:xfrm>
            <a:off x="677332" y="547879"/>
            <a:ext cx="8596668" cy="3880773"/>
          </a:xfrm>
        </p:spPr>
        <p:txBody>
          <a:bodyPr>
            <a:normAutofit/>
          </a:bodyPr>
          <a:lstStyle/>
          <a:p>
            <a:r>
              <a:rPr lang="en-GB" sz="2100" dirty="0">
                <a:latin typeface="Comic Sans MS" panose="030F0702030302020204" pitchFamily="66" charset="0"/>
              </a:rPr>
              <a:t>A colon is a punctuation mark that can be used to introduce a list or to separate two independent but linked clauses.</a:t>
            </a:r>
          </a:p>
          <a:p>
            <a:r>
              <a:rPr lang="en-GB" sz="2100" dirty="0">
                <a:latin typeface="Comic Sans MS" panose="030F0702030302020204" pitchFamily="66" charset="0"/>
              </a:rPr>
              <a:t>Colons are used to stress that both clauses in the sentence are closely linked and the second clause emphasises, adds clarification, or adds further detail to the first clause.</a:t>
            </a:r>
          </a:p>
          <a:p>
            <a:endParaRPr lang="en-GB" sz="2100" dirty="0">
              <a:latin typeface="Comic Sans MS" panose="030F0702030302020204" pitchFamily="66" charset="0"/>
            </a:endParaRPr>
          </a:p>
        </p:txBody>
      </p:sp>
      <p:pic>
        <p:nvPicPr>
          <p:cNvPr id="4" name="Picture 2" descr="Colon Punctuation Images, Stock Photos &amp;amp; Vectors | Shutterstock">
            <a:extLst>
              <a:ext uri="{FF2B5EF4-FFF2-40B4-BE49-F238E27FC236}">
                <a16:creationId xmlns:a16="http://schemas.microsoft.com/office/drawing/2014/main" id="{10D458AA-AAE1-4622-BFF0-29F502144D7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6770"/>
          <a:stretch/>
        </p:blipFill>
        <p:spPr bwMode="auto">
          <a:xfrm>
            <a:off x="3374224" y="3094382"/>
            <a:ext cx="3202885" cy="32157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02844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CA23BC-A82C-4840-AE1A-4715B0F45916}"/>
              </a:ext>
            </a:extLst>
          </p:cNvPr>
          <p:cNvSpPr>
            <a:spLocks noGrp="1"/>
          </p:cNvSpPr>
          <p:nvPr>
            <p:ph type="title"/>
          </p:nvPr>
        </p:nvSpPr>
        <p:spPr/>
        <p:txBody>
          <a:bodyPr>
            <a:normAutofit/>
          </a:bodyPr>
          <a:lstStyle/>
          <a:p>
            <a:r>
              <a:rPr lang="en-GB" sz="5400" dirty="0">
                <a:latin typeface="Comic Sans MS" panose="030F0702030302020204" pitchFamily="66" charset="0"/>
              </a:rPr>
              <a:t>Examples </a:t>
            </a:r>
          </a:p>
        </p:txBody>
      </p:sp>
      <p:sp>
        <p:nvSpPr>
          <p:cNvPr id="3" name="Content Placeholder 2">
            <a:extLst>
              <a:ext uri="{FF2B5EF4-FFF2-40B4-BE49-F238E27FC236}">
                <a16:creationId xmlns:a16="http://schemas.microsoft.com/office/drawing/2014/main" id="{875D22EF-F21A-4AB9-AFE5-9CAD202DF76B}"/>
              </a:ext>
            </a:extLst>
          </p:cNvPr>
          <p:cNvSpPr>
            <a:spLocks noGrp="1"/>
          </p:cNvSpPr>
          <p:nvPr>
            <p:ph idx="1"/>
          </p:nvPr>
        </p:nvSpPr>
        <p:spPr/>
        <p:txBody>
          <a:bodyPr>
            <a:normAutofit/>
          </a:bodyPr>
          <a:lstStyle/>
          <a:p>
            <a:r>
              <a:rPr lang="en-GB" sz="2100" i="1" dirty="0">
                <a:latin typeface="Comic Sans MS" panose="030F0702030302020204" pitchFamily="66" charset="0"/>
              </a:rPr>
              <a:t>Your child will need many items for their residential trip: a sun hat, trainers, pyjamas and a towel.</a:t>
            </a:r>
          </a:p>
          <a:p>
            <a:r>
              <a:rPr lang="en-GB" sz="2100" i="1" dirty="0">
                <a:latin typeface="Comic Sans MS" panose="030F0702030302020204" pitchFamily="66" charset="0"/>
              </a:rPr>
              <a:t>Common foods rationed during WWII were: bacon, cheese, milk and flour.</a:t>
            </a:r>
          </a:p>
          <a:p>
            <a:r>
              <a:rPr lang="en-GB" sz="2100" i="1" dirty="0">
                <a:latin typeface="Comic Sans MS" panose="030F0702030302020204" pitchFamily="66" charset="0"/>
              </a:rPr>
              <a:t>A whale is not a fish: it is a warm-blooded mammal.</a:t>
            </a:r>
          </a:p>
          <a:p>
            <a:r>
              <a:rPr lang="en-GB" sz="2100" i="1" dirty="0">
                <a:latin typeface="Comic Sans MS" panose="030F0702030302020204" pitchFamily="66" charset="0"/>
              </a:rPr>
              <a:t>All the children agreed: chocolate was the best ice cream flavour.</a:t>
            </a:r>
          </a:p>
          <a:p>
            <a:endParaRPr lang="en-GB" sz="2100" dirty="0">
              <a:latin typeface="Comic Sans MS" panose="030F0702030302020204" pitchFamily="66" charset="0"/>
            </a:endParaRPr>
          </a:p>
        </p:txBody>
      </p:sp>
    </p:spTree>
    <p:extLst>
      <p:ext uri="{BB962C8B-B14F-4D97-AF65-F5344CB8AC3E}">
        <p14:creationId xmlns:p14="http://schemas.microsoft.com/office/powerpoint/2010/main" val="12132369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659426-FBAB-496B-AABA-0437875D2CD0}"/>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FD884DDB-E6A0-4AA5-9D81-EFB8452C8FD7}"/>
              </a:ext>
            </a:extLst>
          </p:cNvPr>
          <p:cNvSpPr>
            <a:spLocks noGrp="1"/>
          </p:cNvSpPr>
          <p:nvPr>
            <p:ph idx="1"/>
          </p:nvPr>
        </p:nvSpPr>
        <p:spPr>
          <a:xfrm>
            <a:off x="677333" y="1930400"/>
            <a:ext cx="8596668" cy="3880773"/>
          </a:xfrm>
        </p:spPr>
        <p:txBody>
          <a:bodyPr>
            <a:noAutofit/>
          </a:bodyPr>
          <a:lstStyle/>
          <a:p>
            <a:r>
              <a:rPr lang="en-GB" sz="2100" dirty="0">
                <a:latin typeface="Comic Sans MS" panose="030F0702030302020204" pitchFamily="66" charset="0"/>
              </a:rPr>
              <a:t>Think of some sentences which use colons that could be used in your letter.</a:t>
            </a:r>
          </a:p>
          <a:p>
            <a:endParaRPr lang="en-GB" sz="2100" dirty="0">
              <a:latin typeface="Comic Sans MS" panose="030F0702030302020204" pitchFamily="66" charset="0"/>
            </a:endParaRPr>
          </a:p>
          <a:p>
            <a:r>
              <a:rPr lang="en-GB" sz="2100" dirty="0">
                <a:latin typeface="Comic Sans MS" panose="030F0702030302020204" pitchFamily="66" charset="0"/>
              </a:rPr>
              <a:t>Examples</a:t>
            </a:r>
          </a:p>
          <a:p>
            <a:pPr lvl="1"/>
            <a:r>
              <a:rPr lang="en-GB" sz="2100" i="1" dirty="0">
                <a:latin typeface="Comic Sans MS" panose="030F0702030302020204" pitchFamily="66" charset="0"/>
              </a:rPr>
              <a:t>War is not enjoyable: it is a traumatising, deadly experience.</a:t>
            </a:r>
          </a:p>
          <a:p>
            <a:pPr lvl="1"/>
            <a:r>
              <a:rPr lang="en-GB" sz="2100" i="1" dirty="0">
                <a:latin typeface="Comic Sans MS" panose="030F0702030302020204" pitchFamily="66" charset="0"/>
              </a:rPr>
              <a:t>You have given up so much for your country: your time, your lives and your freedom. </a:t>
            </a:r>
          </a:p>
          <a:p>
            <a:pPr lvl="1"/>
            <a:r>
              <a:rPr lang="en-GB" sz="2100" i="1" dirty="0">
                <a:latin typeface="Comic Sans MS" panose="030F0702030302020204" pitchFamily="66" charset="0"/>
              </a:rPr>
              <a:t>Everyone in parliament is in agreement: every single one of you is a hero. </a:t>
            </a:r>
          </a:p>
          <a:p>
            <a:endParaRPr lang="en-GB" sz="2100" i="1" dirty="0">
              <a:latin typeface="Comic Sans MS" panose="030F0702030302020204" pitchFamily="66" charset="0"/>
            </a:endParaRPr>
          </a:p>
          <a:p>
            <a:r>
              <a:rPr lang="en-GB" sz="2100" dirty="0">
                <a:latin typeface="Comic Sans MS" panose="030F0702030302020204" pitchFamily="66" charset="0"/>
              </a:rPr>
              <a:t>Have you used colons in your sentences correctly? </a:t>
            </a:r>
          </a:p>
          <a:p>
            <a:r>
              <a:rPr lang="en-GB" sz="2100" dirty="0">
                <a:latin typeface="Comic Sans MS" panose="030F0702030302020204" pitchFamily="66" charset="0"/>
              </a:rPr>
              <a:t>Can you explain why a colon has or hasn’t been used correctly?</a:t>
            </a:r>
          </a:p>
        </p:txBody>
      </p:sp>
      <p:pic>
        <p:nvPicPr>
          <p:cNvPr id="5" name="Picture 2" descr="Clipart thinking 7 » Clipart Station">
            <a:extLst>
              <a:ext uri="{FF2B5EF4-FFF2-40B4-BE49-F238E27FC236}">
                <a16:creationId xmlns:a16="http://schemas.microsoft.com/office/drawing/2014/main" id="{1A9F1600-1847-4246-8912-75D577CB325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81571" y="81588"/>
            <a:ext cx="1981395" cy="19017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126669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21981D-134C-4291-AB83-4A2E308AD539}"/>
              </a:ext>
            </a:extLst>
          </p:cNvPr>
          <p:cNvSpPr>
            <a:spLocks noGrp="1"/>
          </p:cNvSpPr>
          <p:nvPr>
            <p:ph type="title"/>
          </p:nvPr>
        </p:nvSpPr>
        <p:spPr>
          <a:xfrm>
            <a:off x="677334" y="609600"/>
            <a:ext cx="8596668" cy="2083904"/>
          </a:xfrm>
        </p:spPr>
        <p:txBody>
          <a:bodyPr>
            <a:normAutofit/>
          </a:bodyPr>
          <a:lstStyle/>
          <a:p>
            <a:pPr algn="ctr"/>
            <a:r>
              <a:rPr lang="en-GB" sz="9600" dirty="0">
                <a:latin typeface="Showcard Gothic" panose="04020904020102020604" pitchFamily="82" charset="0"/>
              </a:rPr>
              <a:t>Parenthesis </a:t>
            </a:r>
          </a:p>
        </p:txBody>
      </p:sp>
      <p:sp>
        <p:nvSpPr>
          <p:cNvPr id="3" name="Content Placeholder 2">
            <a:extLst>
              <a:ext uri="{FF2B5EF4-FFF2-40B4-BE49-F238E27FC236}">
                <a16:creationId xmlns:a16="http://schemas.microsoft.com/office/drawing/2014/main" id="{85224A19-7105-4635-9EB9-65EAC606648C}"/>
              </a:ext>
            </a:extLst>
          </p:cNvPr>
          <p:cNvSpPr>
            <a:spLocks noGrp="1"/>
          </p:cNvSpPr>
          <p:nvPr>
            <p:ph idx="1"/>
          </p:nvPr>
        </p:nvSpPr>
        <p:spPr>
          <a:xfrm>
            <a:off x="677334" y="2693504"/>
            <a:ext cx="8596668" cy="3347858"/>
          </a:xfrm>
        </p:spPr>
        <p:txBody>
          <a:bodyPr>
            <a:normAutofit/>
          </a:bodyPr>
          <a:lstStyle/>
          <a:p>
            <a:r>
              <a:rPr lang="en-GB" sz="2100" dirty="0">
                <a:latin typeface="Comic Sans MS" panose="030F0702030302020204" pitchFamily="66" charset="0"/>
              </a:rPr>
              <a:t>Have you heard of this word before?</a:t>
            </a:r>
          </a:p>
          <a:p>
            <a:r>
              <a:rPr lang="en-GB" sz="2100" dirty="0">
                <a:latin typeface="Comic Sans MS" panose="030F0702030302020204" pitchFamily="66" charset="0"/>
              </a:rPr>
              <a:t>Do you know what it means?</a:t>
            </a:r>
          </a:p>
        </p:txBody>
      </p:sp>
      <p:pic>
        <p:nvPicPr>
          <p:cNvPr id="4" name="Picture 2" descr="Thinking Clip Art Pictures Free Clipart Images Transparent - Person Thinking  Clip Art, HD Png Download - kindpng">
            <a:extLst>
              <a:ext uri="{FF2B5EF4-FFF2-40B4-BE49-F238E27FC236}">
                <a16:creationId xmlns:a16="http://schemas.microsoft.com/office/drawing/2014/main" id="{DFAEEC9D-0229-4690-8A78-A67E3D19AEF6}"/>
              </a:ext>
            </a:extLst>
          </p:cNvPr>
          <p:cNvPicPr>
            <a:picLocks noChangeAspect="1" noChangeArrowheads="1"/>
          </p:cNvPicPr>
          <p:nvPr/>
        </p:nvPicPr>
        <p:blipFill>
          <a:blip r:embed="rId2">
            <a:clrChange>
              <a:clrFrom>
                <a:srgbClr val="F7F7F7"/>
              </a:clrFrom>
              <a:clrTo>
                <a:srgbClr val="F7F7F7">
                  <a:alpha val="0"/>
                </a:srgbClr>
              </a:clrTo>
            </a:clrChange>
            <a:extLst>
              <a:ext uri="{28A0092B-C50C-407E-A947-70E740481C1C}">
                <a14:useLocalDpi xmlns:a14="http://schemas.microsoft.com/office/drawing/2010/main" val="0"/>
              </a:ext>
            </a:extLst>
          </a:blip>
          <a:srcRect/>
          <a:stretch>
            <a:fillRect/>
          </a:stretch>
        </p:blipFill>
        <p:spPr bwMode="auto">
          <a:xfrm>
            <a:off x="6947686" y="4392958"/>
            <a:ext cx="2326316" cy="24650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632426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BF1B74-2052-446E-A69B-E12EAF30437E}"/>
              </a:ext>
            </a:extLst>
          </p:cNvPr>
          <p:cNvSpPr>
            <a:spLocks noGrp="1"/>
          </p:cNvSpPr>
          <p:nvPr>
            <p:ph type="title"/>
          </p:nvPr>
        </p:nvSpPr>
        <p:spPr>
          <a:xfrm>
            <a:off x="677333" y="609600"/>
            <a:ext cx="8844353" cy="1320800"/>
          </a:xfrm>
        </p:spPr>
        <p:txBody>
          <a:bodyPr>
            <a:normAutofit/>
          </a:bodyPr>
          <a:lstStyle/>
          <a:p>
            <a:r>
              <a:rPr lang="en-GB" sz="2200" u="sng" dirty="0">
                <a:latin typeface="Comic Sans MS" panose="030F0702030302020204" pitchFamily="66" charset="0"/>
                <a:hlinkClick r:id="rId2"/>
              </a:rPr>
              <a:t>https://www.bbc.co.uk/bitesize/topics/zmfc7ty/articles/z7hppg8</a:t>
            </a:r>
            <a:r>
              <a:rPr lang="en-GB" sz="2200" dirty="0">
                <a:latin typeface="Comic Sans MS" panose="030F0702030302020204" pitchFamily="66" charset="0"/>
              </a:rPr>
              <a:t> </a:t>
            </a:r>
          </a:p>
        </p:txBody>
      </p:sp>
      <p:sp>
        <p:nvSpPr>
          <p:cNvPr id="3" name="Content Placeholder 2">
            <a:extLst>
              <a:ext uri="{FF2B5EF4-FFF2-40B4-BE49-F238E27FC236}">
                <a16:creationId xmlns:a16="http://schemas.microsoft.com/office/drawing/2014/main" id="{E8DEDD00-A8CD-4420-940B-7978118CBE44}"/>
              </a:ext>
            </a:extLst>
          </p:cNvPr>
          <p:cNvSpPr>
            <a:spLocks noGrp="1"/>
          </p:cNvSpPr>
          <p:nvPr>
            <p:ph idx="1"/>
          </p:nvPr>
        </p:nvSpPr>
        <p:spPr/>
        <p:txBody>
          <a:bodyPr>
            <a:noAutofit/>
          </a:bodyPr>
          <a:lstStyle/>
          <a:p>
            <a:r>
              <a:rPr lang="en-GB" sz="2100" dirty="0">
                <a:latin typeface="Comic Sans MS" panose="030F0702030302020204" pitchFamily="66" charset="0"/>
              </a:rPr>
              <a:t>Parenthesis is adding extra information to a sentence using brackets, dashes or commas.</a:t>
            </a:r>
          </a:p>
          <a:p>
            <a:endParaRPr lang="en-GB" sz="2100" dirty="0">
              <a:latin typeface="Comic Sans MS" panose="030F0702030302020204" pitchFamily="66" charset="0"/>
            </a:endParaRPr>
          </a:p>
          <a:p>
            <a:r>
              <a:rPr lang="en-GB" sz="2100" dirty="0">
                <a:latin typeface="Comic Sans MS" panose="030F0702030302020204" pitchFamily="66" charset="0"/>
              </a:rPr>
              <a:t>Parenthesis adds extra information to a sentence or a paragraph, but the passage should still make sense without it.</a:t>
            </a:r>
          </a:p>
          <a:p>
            <a:endParaRPr lang="en-GB" sz="2100" dirty="0">
              <a:latin typeface="Comic Sans MS" panose="030F0702030302020204" pitchFamily="66" charset="0"/>
            </a:endParaRPr>
          </a:p>
          <a:p>
            <a:r>
              <a:rPr lang="en-GB" sz="2100" b="1" dirty="0">
                <a:latin typeface="Comic Sans MS" panose="030F0702030302020204" pitchFamily="66" charset="0"/>
              </a:rPr>
              <a:t>Example: </a:t>
            </a:r>
            <a:r>
              <a:rPr lang="en-GB" sz="2100" i="1" dirty="0">
                <a:latin typeface="Comic Sans MS" panose="030F0702030302020204" pitchFamily="66" charset="0"/>
              </a:rPr>
              <a:t>James (who was terrified of heights) was taking part in a charity skydive at the weekend.</a:t>
            </a:r>
          </a:p>
          <a:p>
            <a:r>
              <a:rPr lang="en-GB" sz="2100" dirty="0">
                <a:latin typeface="Comic Sans MS" panose="030F0702030302020204" pitchFamily="66" charset="0"/>
              </a:rPr>
              <a:t>The sentence still makes sense without the words inside the brackets, it’s just a bit more interesting with the added detail!</a:t>
            </a:r>
          </a:p>
        </p:txBody>
      </p:sp>
    </p:spTree>
    <p:extLst>
      <p:ext uri="{BB962C8B-B14F-4D97-AF65-F5344CB8AC3E}">
        <p14:creationId xmlns:p14="http://schemas.microsoft.com/office/powerpoint/2010/main" val="111739774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7A94BE-D3E1-4B32-8FCB-4B646207C0A7}"/>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4E271249-CF80-4871-ACED-CD837253FB96}"/>
              </a:ext>
            </a:extLst>
          </p:cNvPr>
          <p:cNvSpPr>
            <a:spLocks noGrp="1"/>
          </p:cNvSpPr>
          <p:nvPr>
            <p:ph idx="1"/>
          </p:nvPr>
        </p:nvSpPr>
        <p:spPr>
          <a:xfrm>
            <a:off x="677333" y="1930400"/>
            <a:ext cx="8596668" cy="3880773"/>
          </a:xfrm>
        </p:spPr>
        <p:txBody>
          <a:bodyPr>
            <a:noAutofit/>
          </a:bodyPr>
          <a:lstStyle/>
          <a:p>
            <a:r>
              <a:rPr lang="en-GB" sz="1950" dirty="0">
                <a:latin typeface="Comic Sans MS" panose="030F0702030302020204" pitchFamily="66" charset="0"/>
              </a:rPr>
              <a:t>Think of some sentences with parenthesis that we could use in our WWII thank you letters.</a:t>
            </a:r>
          </a:p>
          <a:p>
            <a:endParaRPr lang="en-GB" sz="1950" dirty="0">
              <a:latin typeface="Comic Sans MS" panose="030F0702030302020204" pitchFamily="66" charset="0"/>
            </a:endParaRPr>
          </a:p>
          <a:p>
            <a:r>
              <a:rPr lang="en-GB" sz="1950" dirty="0">
                <a:latin typeface="Comic Sans MS" panose="030F0702030302020204" pitchFamily="66" charset="0"/>
              </a:rPr>
              <a:t>Examples </a:t>
            </a:r>
          </a:p>
          <a:p>
            <a:pPr lvl="1"/>
            <a:r>
              <a:rPr lang="en-GB" sz="1950" i="1" dirty="0">
                <a:latin typeface="Comic Sans MS" panose="030F0702030302020204" pitchFamily="66" charset="0"/>
              </a:rPr>
              <a:t>Your bravery (which was admirable) has not gone unnoticed. </a:t>
            </a:r>
          </a:p>
          <a:p>
            <a:pPr lvl="1"/>
            <a:r>
              <a:rPr lang="en-GB" sz="1950" i="1" dirty="0">
                <a:latin typeface="Comic Sans MS" panose="030F0702030302020204" pitchFamily="66" charset="0"/>
              </a:rPr>
              <a:t>It is thanks to you – and your bravery – that we have triumphed over our enemies.</a:t>
            </a:r>
          </a:p>
          <a:p>
            <a:pPr lvl="1"/>
            <a:r>
              <a:rPr lang="en-GB" sz="1950" i="1" dirty="0">
                <a:latin typeface="Comic Sans MS" panose="030F0702030302020204" pitchFamily="66" charset="0"/>
              </a:rPr>
              <a:t>The soldiers, who fought fearlessly, risked their lives every single day during the war. </a:t>
            </a:r>
          </a:p>
          <a:p>
            <a:endParaRPr lang="en-GB" sz="1950" dirty="0">
              <a:latin typeface="Comic Sans MS" panose="030F0702030302020204" pitchFamily="66" charset="0"/>
            </a:endParaRPr>
          </a:p>
          <a:p>
            <a:r>
              <a:rPr lang="en-GB" sz="1950" dirty="0">
                <a:latin typeface="Comic Sans MS" panose="030F0702030302020204" pitchFamily="66" charset="0"/>
              </a:rPr>
              <a:t>Have you used parenthesis in your sentences? </a:t>
            </a:r>
          </a:p>
          <a:p>
            <a:r>
              <a:rPr lang="en-GB" sz="1950" dirty="0">
                <a:latin typeface="Comic Sans MS" panose="030F0702030302020204" pitchFamily="66" charset="0"/>
              </a:rPr>
              <a:t>Can you explain whether parenthesis has or hasn’t been used correctly? </a:t>
            </a:r>
          </a:p>
        </p:txBody>
      </p:sp>
      <p:pic>
        <p:nvPicPr>
          <p:cNvPr id="5" name="Picture 2" descr="Clipart thinking 7 » Clipart Station">
            <a:extLst>
              <a:ext uri="{FF2B5EF4-FFF2-40B4-BE49-F238E27FC236}">
                <a16:creationId xmlns:a16="http://schemas.microsoft.com/office/drawing/2014/main" id="{1C47A426-E52E-4FA7-AA7D-7F8C5106572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81571" y="61710"/>
            <a:ext cx="1981395" cy="19017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145655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4BF076-FF2E-4922-A748-8BA8FCEEE96D}"/>
              </a:ext>
            </a:extLst>
          </p:cNvPr>
          <p:cNvSpPr>
            <a:spLocks noGrp="1"/>
          </p:cNvSpPr>
          <p:nvPr>
            <p:ph type="title"/>
          </p:nvPr>
        </p:nvSpPr>
        <p:spPr/>
        <p:txBody>
          <a:bodyPr>
            <a:normAutofit/>
          </a:bodyPr>
          <a:lstStyle/>
          <a:p>
            <a:r>
              <a:rPr lang="en-GB" sz="5400" dirty="0">
                <a:latin typeface="Comic Sans MS" panose="030F0702030302020204" pitchFamily="66" charset="0"/>
              </a:rPr>
              <a:t>Activity </a:t>
            </a:r>
          </a:p>
        </p:txBody>
      </p:sp>
      <p:sp>
        <p:nvSpPr>
          <p:cNvPr id="3" name="Content Placeholder 2">
            <a:extLst>
              <a:ext uri="{FF2B5EF4-FFF2-40B4-BE49-F238E27FC236}">
                <a16:creationId xmlns:a16="http://schemas.microsoft.com/office/drawing/2014/main" id="{6D6BF7B0-0F1E-4E0B-A7A3-061AC1375C38}"/>
              </a:ext>
            </a:extLst>
          </p:cNvPr>
          <p:cNvSpPr>
            <a:spLocks noGrp="1"/>
          </p:cNvSpPr>
          <p:nvPr>
            <p:ph idx="1"/>
          </p:nvPr>
        </p:nvSpPr>
        <p:spPr/>
        <p:txBody>
          <a:bodyPr>
            <a:normAutofit/>
          </a:bodyPr>
          <a:lstStyle/>
          <a:p>
            <a:r>
              <a:rPr lang="en-GB" sz="2100" dirty="0">
                <a:latin typeface="Comic Sans MS" panose="030F0702030302020204" pitchFamily="66" charset="0"/>
              </a:rPr>
              <a:t>Fold your page in half again.</a:t>
            </a:r>
          </a:p>
          <a:p>
            <a:r>
              <a:rPr lang="en-GB" sz="2100" dirty="0">
                <a:latin typeface="Comic Sans MS" panose="030F0702030302020204" pitchFamily="66" charset="0"/>
              </a:rPr>
              <a:t>On one half, you should write sentences which contain colons.</a:t>
            </a:r>
          </a:p>
          <a:p>
            <a:r>
              <a:rPr lang="en-GB" sz="2100" dirty="0">
                <a:latin typeface="Comic Sans MS" panose="030F0702030302020204" pitchFamily="66" charset="0"/>
              </a:rPr>
              <a:t>On the other half, you should write sentences with parenthesis.</a:t>
            </a:r>
          </a:p>
          <a:p>
            <a:r>
              <a:rPr lang="en-GB" sz="2100" dirty="0">
                <a:latin typeface="Comic Sans MS" panose="030F0702030302020204" pitchFamily="66" charset="0"/>
              </a:rPr>
              <a:t>These sentences should be linked to your WWII thank you letters.</a:t>
            </a:r>
          </a:p>
          <a:p>
            <a:endParaRPr lang="en-GB" sz="2100" dirty="0">
              <a:latin typeface="Comic Sans MS" panose="030F0702030302020204" pitchFamily="66" charset="0"/>
            </a:endParaRPr>
          </a:p>
          <a:p>
            <a:r>
              <a:rPr lang="en-GB" sz="2100" b="1" dirty="0">
                <a:solidFill>
                  <a:srgbClr val="FF0000"/>
                </a:solidFill>
                <a:latin typeface="Comic Sans MS" panose="030F0702030302020204" pitchFamily="66" charset="0"/>
              </a:rPr>
              <a:t>Red Pen: </a:t>
            </a:r>
            <a:r>
              <a:rPr lang="en-GB" sz="2100" dirty="0">
                <a:solidFill>
                  <a:srgbClr val="FF0000"/>
                </a:solidFill>
                <a:latin typeface="Comic Sans MS" panose="030F0702030302020204" pitchFamily="66" charset="0"/>
              </a:rPr>
              <a:t>look at the vocabulary you have used in your sentences. Can you improve the vocabulary to make it more powerful or emotive?</a:t>
            </a:r>
          </a:p>
        </p:txBody>
      </p:sp>
    </p:spTree>
    <p:extLst>
      <p:ext uri="{BB962C8B-B14F-4D97-AF65-F5344CB8AC3E}">
        <p14:creationId xmlns:p14="http://schemas.microsoft.com/office/powerpoint/2010/main" val="38477390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7CB59C8-5325-46D3-A904-29C854133E33}"/>
              </a:ext>
            </a:extLst>
          </p:cNvPr>
          <p:cNvSpPr>
            <a:spLocks noGrp="1"/>
          </p:cNvSpPr>
          <p:nvPr>
            <p:ph type="ctrTitle"/>
          </p:nvPr>
        </p:nvSpPr>
        <p:spPr>
          <a:xfrm>
            <a:off x="268357" y="2404534"/>
            <a:ext cx="9521686" cy="1646302"/>
          </a:xfrm>
        </p:spPr>
        <p:txBody>
          <a:bodyPr/>
          <a:lstStyle/>
          <a:p>
            <a:r>
              <a:rPr lang="en-GB" sz="5000" dirty="0">
                <a:latin typeface="Comic Sans MS" panose="030F0702030302020204" pitchFamily="66" charset="0"/>
              </a:rPr>
              <a:t>Wednesday 8</a:t>
            </a:r>
            <a:r>
              <a:rPr lang="en-GB" sz="5000" baseline="30000" dirty="0">
                <a:latin typeface="Comic Sans MS" panose="030F0702030302020204" pitchFamily="66" charset="0"/>
              </a:rPr>
              <a:t>th</a:t>
            </a:r>
            <a:r>
              <a:rPr lang="en-GB" sz="5000" dirty="0">
                <a:latin typeface="Comic Sans MS" panose="030F0702030302020204" pitchFamily="66" charset="0"/>
              </a:rPr>
              <a:t> December 2021</a:t>
            </a:r>
          </a:p>
        </p:txBody>
      </p:sp>
      <p:sp>
        <p:nvSpPr>
          <p:cNvPr id="5" name="Subtitle 4">
            <a:extLst>
              <a:ext uri="{FF2B5EF4-FFF2-40B4-BE49-F238E27FC236}">
                <a16:creationId xmlns:a16="http://schemas.microsoft.com/office/drawing/2014/main" id="{6CA667E6-F733-4BF0-A02A-29E3AB55C407}"/>
              </a:ext>
            </a:extLst>
          </p:cNvPr>
          <p:cNvSpPr>
            <a:spLocks noGrp="1"/>
          </p:cNvSpPr>
          <p:nvPr>
            <p:ph type="subTitle" idx="1"/>
          </p:nvPr>
        </p:nvSpPr>
        <p:spPr>
          <a:xfrm>
            <a:off x="268357" y="4050833"/>
            <a:ext cx="9005646" cy="1096899"/>
          </a:xfrm>
        </p:spPr>
        <p:txBody>
          <a:bodyPr>
            <a:noAutofit/>
          </a:bodyPr>
          <a:lstStyle/>
          <a:p>
            <a:pPr algn="l"/>
            <a:r>
              <a:rPr lang="en-GB" sz="2100" dirty="0">
                <a:latin typeface="Comic Sans MS" panose="030F0702030302020204" pitchFamily="66" charset="0"/>
              </a:rPr>
              <a:t>LO: To write with purpose.</a:t>
            </a:r>
          </a:p>
          <a:p>
            <a:pPr algn="l"/>
            <a:r>
              <a:rPr lang="en-GB" sz="2100" dirty="0">
                <a:latin typeface="Comic Sans MS" panose="030F0702030302020204" pitchFamily="66" charset="0"/>
              </a:rPr>
              <a:t>	To use sentences appropriately.</a:t>
            </a:r>
          </a:p>
          <a:p>
            <a:pPr algn="l"/>
            <a:r>
              <a:rPr lang="en-GB" sz="2100" dirty="0">
                <a:latin typeface="Comic Sans MS" panose="030F0702030302020204" pitchFamily="66" charset="0"/>
              </a:rPr>
              <a:t>	To punctuate.</a:t>
            </a:r>
          </a:p>
          <a:p>
            <a:pPr algn="l"/>
            <a:r>
              <a:rPr lang="en-GB" sz="2100" dirty="0">
                <a:latin typeface="Comic Sans MS" panose="030F0702030302020204" pitchFamily="66" charset="0"/>
              </a:rPr>
              <a:t>C: Persuasive Writing</a:t>
            </a:r>
          </a:p>
        </p:txBody>
      </p:sp>
    </p:spTree>
    <p:extLst>
      <p:ext uri="{BB962C8B-B14F-4D97-AF65-F5344CB8AC3E}">
        <p14:creationId xmlns:p14="http://schemas.microsoft.com/office/powerpoint/2010/main" val="212497957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1E1870-E7FA-4F97-9791-7663A2B783A4}"/>
              </a:ext>
            </a:extLst>
          </p:cNvPr>
          <p:cNvSpPr>
            <a:spLocks noGrp="1"/>
          </p:cNvSpPr>
          <p:nvPr>
            <p:ph type="title"/>
          </p:nvPr>
        </p:nvSpPr>
        <p:spPr/>
        <p:txBody>
          <a:bodyPr>
            <a:normAutofit fontScale="90000"/>
          </a:bodyPr>
          <a:lstStyle/>
          <a:p>
            <a:pPr algn="ctr"/>
            <a:r>
              <a:rPr lang="en-GB" dirty="0">
                <a:latin typeface="Comic Sans MS" panose="030F0702030302020204" pitchFamily="66" charset="0"/>
              </a:rPr>
              <a:t>What do you notice about these sentences?</a:t>
            </a:r>
            <a:br>
              <a:rPr lang="en-GB" dirty="0">
                <a:latin typeface="Comic Sans MS" panose="030F0702030302020204" pitchFamily="66" charset="0"/>
              </a:rPr>
            </a:br>
            <a:endParaRPr lang="en-GB" dirty="0">
              <a:latin typeface="Comic Sans MS" panose="030F0702030302020204" pitchFamily="66" charset="0"/>
            </a:endParaRPr>
          </a:p>
        </p:txBody>
      </p:sp>
      <p:sp>
        <p:nvSpPr>
          <p:cNvPr id="5" name="Content Placeholder 4">
            <a:extLst>
              <a:ext uri="{FF2B5EF4-FFF2-40B4-BE49-F238E27FC236}">
                <a16:creationId xmlns:a16="http://schemas.microsoft.com/office/drawing/2014/main" id="{C154A000-25D5-437E-8D8A-5BDBAED98031}"/>
              </a:ext>
            </a:extLst>
          </p:cNvPr>
          <p:cNvSpPr>
            <a:spLocks noGrp="1"/>
          </p:cNvSpPr>
          <p:nvPr>
            <p:ph idx="1"/>
          </p:nvPr>
        </p:nvSpPr>
        <p:spPr/>
        <p:txBody>
          <a:bodyPr>
            <a:normAutofit/>
          </a:bodyPr>
          <a:lstStyle/>
          <a:p>
            <a:r>
              <a:rPr lang="en-GB" sz="2100" i="1" dirty="0">
                <a:latin typeface="Comic Sans MS" panose="030F0702030302020204" pitchFamily="66" charset="0"/>
              </a:rPr>
              <a:t>That’s the woman who bought my house.</a:t>
            </a:r>
          </a:p>
          <a:p>
            <a:r>
              <a:rPr lang="en-GB" sz="2100" i="1" dirty="0">
                <a:latin typeface="Comic Sans MS" panose="030F0702030302020204" pitchFamily="66" charset="0"/>
              </a:rPr>
              <a:t>The horse, which Mary was riding, was very friendly and beautiful.</a:t>
            </a:r>
          </a:p>
          <a:p>
            <a:r>
              <a:rPr lang="en-GB" sz="2100" i="1" dirty="0">
                <a:latin typeface="Comic Sans MS" panose="030F0702030302020204" pitchFamily="66" charset="0"/>
              </a:rPr>
              <a:t>We found the wood where I used to go.</a:t>
            </a:r>
          </a:p>
          <a:p>
            <a:r>
              <a:rPr lang="en-GB" sz="2100" i="1" dirty="0">
                <a:latin typeface="Comic Sans MS" panose="030F0702030302020204" pitchFamily="66" charset="0"/>
              </a:rPr>
              <a:t>The mother, whose child is missing, is very sad.</a:t>
            </a:r>
          </a:p>
        </p:txBody>
      </p:sp>
      <p:pic>
        <p:nvPicPr>
          <p:cNvPr id="7" name="Picture 2" descr="Thinking Clip Art Pictures Free Clipart Images Transparent - Person Thinking  Clip Art, HD Png Download - kindpng">
            <a:extLst>
              <a:ext uri="{FF2B5EF4-FFF2-40B4-BE49-F238E27FC236}">
                <a16:creationId xmlns:a16="http://schemas.microsoft.com/office/drawing/2014/main" id="{AC61BB81-516A-4795-BB1D-B68AF45C354A}"/>
              </a:ext>
            </a:extLst>
          </p:cNvPr>
          <p:cNvPicPr>
            <a:picLocks noChangeAspect="1" noChangeArrowheads="1"/>
          </p:cNvPicPr>
          <p:nvPr/>
        </p:nvPicPr>
        <p:blipFill>
          <a:blip r:embed="rId2">
            <a:clrChange>
              <a:clrFrom>
                <a:srgbClr val="F7F7F7"/>
              </a:clrFrom>
              <a:clrTo>
                <a:srgbClr val="F7F7F7">
                  <a:alpha val="0"/>
                </a:srgbClr>
              </a:clrTo>
            </a:clrChange>
            <a:extLst>
              <a:ext uri="{28A0092B-C50C-407E-A947-70E740481C1C}">
                <a14:useLocalDpi xmlns:a14="http://schemas.microsoft.com/office/drawing/2010/main" val="0"/>
              </a:ext>
            </a:extLst>
          </a:blip>
          <a:srcRect/>
          <a:stretch>
            <a:fillRect/>
          </a:stretch>
        </p:blipFill>
        <p:spPr bwMode="auto">
          <a:xfrm>
            <a:off x="6947686" y="4392958"/>
            <a:ext cx="2326316" cy="24650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410525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498123-0755-4115-A1BD-08BEA1DDC262}"/>
              </a:ext>
            </a:extLst>
          </p:cNvPr>
          <p:cNvSpPr>
            <a:spLocks noGrp="1"/>
          </p:cNvSpPr>
          <p:nvPr>
            <p:ph type="title"/>
          </p:nvPr>
        </p:nvSpPr>
        <p:spPr/>
        <p:txBody>
          <a:bodyPr>
            <a:normAutofit/>
          </a:bodyPr>
          <a:lstStyle/>
          <a:p>
            <a:r>
              <a:rPr lang="en-GB" sz="5400" dirty="0">
                <a:latin typeface="Comic Sans MS" panose="030F0702030302020204" pitchFamily="66" charset="0"/>
              </a:rPr>
              <a:t>Relative Clauses!</a:t>
            </a:r>
          </a:p>
        </p:txBody>
      </p:sp>
      <p:sp>
        <p:nvSpPr>
          <p:cNvPr id="3" name="Content Placeholder 2">
            <a:extLst>
              <a:ext uri="{FF2B5EF4-FFF2-40B4-BE49-F238E27FC236}">
                <a16:creationId xmlns:a16="http://schemas.microsoft.com/office/drawing/2014/main" id="{CBA6A116-59F4-44DF-8CCF-7C40BDF08E57}"/>
              </a:ext>
            </a:extLst>
          </p:cNvPr>
          <p:cNvSpPr>
            <a:spLocks noGrp="1"/>
          </p:cNvSpPr>
          <p:nvPr>
            <p:ph idx="1"/>
          </p:nvPr>
        </p:nvSpPr>
        <p:spPr/>
        <p:txBody>
          <a:bodyPr>
            <a:normAutofit/>
          </a:bodyPr>
          <a:lstStyle/>
          <a:p>
            <a:r>
              <a:rPr lang="en-GB" sz="2100" dirty="0">
                <a:latin typeface="Comic Sans MS" panose="030F0702030302020204" pitchFamily="66" charset="0"/>
              </a:rPr>
              <a:t>A relative clause can be used to give additional information about a noun.</a:t>
            </a:r>
          </a:p>
          <a:p>
            <a:r>
              <a:rPr lang="en-GB" sz="2100" dirty="0">
                <a:latin typeface="Comic Sans MS" panose="030F0702030302020204" pitchFamily="66" charset="0"/>
              </a:rPr>
              <a:t>They are introduced by a relative pronoun like 'that', 'which', 'who', 'whose', 'where' and 'when’.</a:t>
            </a:r>
          </a:p>
          <a:p>
            <a:r>
              <a:rPr lang="en-GB" sz="2100" dirty="0">
                <a:latin typeface="Comic Sans MS" panose="030F0702030302020204" pitchFamily="66" charset="0"/>
              </a:rPr>
              <a:t>A relative clause does not make a sentence all on its own. Because of this, we call it a 'subordinate clause'. This means that it is dependent on being matched with another phrase to create a sentence and make sense.</a:t>
            </a:r>
          </a:p>
        </p:txBody>
      </p:sp>
    </p:spTree>
    <p:extLst>
      <p:ext uri="{BB962C8B-B14F-4D97-AF65-F5344CB8AC3E}">
        <p14:creationId xmlns:p14="http://schemas.microsoft.com/office/powerpoint/2010/main" val="233393792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ECA8F5-B4DF-4283-BF9E-B504D0A0EE5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02EEBE7-023C-4CE7-B027-1D97AF32A9BD}"/>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B83C555F-430F-4156-AFA9-6B7E76C3B7C1}"/>
              </a:ext>
            </a:extLst>
          </p:cNvPr>
          <p:cNvPicPr>
            <a:picLocks noChangeAspect="1"/>
          </p:cNvPicPr>
          <p:nvPr/>
        </p:nvPicPr>
        <p:blipFill rotWithShape="1">
          <a:blip r:embed="rId2"/>
          <a:srcRect l="2201" t="18116" r="21414" b="5652"/>
          <a:stretch/>
        </p:blipFill>
        <p:spPr>
          <a:xfrm>
            <a:off x="0" y="0"/>
            <a:ext cx="12192000" cy="6844176"/>
          </a:xfrm>
          <a:prstGeom prst="rect">
            <a:avLst/>
          </a:prstGeom>
        </p:spPr>
      </p:pic>
    </p:spTree>
    <p:extLst>
      <p:ext uri="{BB962C8B-B14F-4D97-AF65-F5344CB8AC3E}">
        <p14:creationId xmlns:p14="http://schemas.microsoft.com/office/powerpoint/2010/main" val="111908066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93EEFC-F255-49A1-BECF-D387450D708C}"/>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074A9FC2-3D4D-471D-9366-8D09FCC6EEE3}"/>
              </a:ext>
            </a:extLst>
          </p:cNvPr>
          <p:cNvSpPr>
            <a:spLocks noGrp="1"/>
          </p:cNvSpPr>
          <p:nvPr>
            <p:ph idx="1"/>
          </p:nvPr>
        </p:nvSpPr>
        <p:spPr>
          <a:xfrm>
            <a:off x="677334" y="2160589"/>
            <a:ext cx="8596668" cy="4419115"/>
          </a:xfrm>
        </p:spPr>
        <p:txBody>
          <a:bodyPr>
            <a:normAutofit/>
          </a:bodyPr>
          <a:lstStyle/>
          <a:p>
            <a:r>
              <a:rPr lang="en-GB" sz="2100" dirty="0">
                <a:latin typeface="Comic Sans MS" panose="030F0702030302020204" pitchFamily="66" charset="0"/>
              </a:rPr>
              <a:t>An embedded clause is a clause used in the middle of another clause to give the reader more information about a sentence. Embedded clauses rely on the main clause and don't make sense in isolation.</a:t>
            </a:r>
          </a:p>
          <a:p>
            <a:r>
              <a:rPr lang="en-GB" sz="2100" dirty="0">
                <a:latin typeface="Comic Sans MS" panose="030F0702030302020204" pitchFamily="66" charset="0"/>
              </a:rPr>
              <a:t>We separate embedded clauses from the main sentence with punctuation on either side of the clause. </a:t>
            </a:r>
          </a:p>
          <a:p>
            <a:r>
              <a:rPr lang="en-GB" sz="2100" dirty="0">
                <a:latin typeface="Comic Sans MS" panose="030F0702030302020204" pitchFamily="66" charset="0"/>
              </a:rPr>
              <a:t>You will need to use a comma BEFORE and AFTER the clause.</a:t>
            </a:r>
          </a:p>
          <a:p>
            <a:endParaRPr lang="en-GB" sz="2100" dirty="0">
              <a:latin typeface="Comic Sans MS" panose="030F0702030302020204" pitchFamily="66" charset="0"/>
            </a:endParaRPr>
          </a:p>
          <a:p>
            <a:r>
              <a:rPr lang="en-GB" sz="2100" i="1" dirty="0">
                <a:latin typeface="Comic Sans MS" panose="030F0702030302020204" pitchFamily="66" charset="0"/>
              </a:rPr>
              <a:t>My bike, which is very old, is broken.</a:t>
            </a:r>
          </a:p>
          <a:p>
            <a:r>
              <a:rPr lang="en-GB" sz="2100" i="1" dirty="0">
                <a:latin typeface="Comic Sans MS" panose="030F0702030302020204" pitchFamily="66" charset="0"/>
              </a:rPr>
              <a:t>Jumbo the elephant, who was rather large, couldn’t fit through the doorway.</a:t>
            </a:r>
          </a:p>
        </p:txBody>
      </p:sp>
      <p:pic>
        <p:nvPicPr>
          <p:cNvPr id="22530" name="Picture 2" descr="Character comma sign icon - Math Business">
            <a:extLst>
              <a:ext uri="{FF2B5EF4-FFF2-40B4-BE49-F238E27FC236}">
                <a16:creationId xmlns:a16="http://schemas.microsoft.com/office/drawing/2014/main" id="{B6548A1D-AF0D-4719-A772-C204759FEF8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46364" y="0"/>
            <a:ext cx="2345635" cy="23456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915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C14E14-64BE-48C1-ABE8-124E66983CFB}"/>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E7103CF7-2FBC-4DBE-AB6D-FFFE39934757}"/>
              </a:ext>
            </a:extLst>
          </p:cNvPr>
          <p:cNvSpPr>
            <a:spLocks noGrp="1"/>
          </p:cNvSpPr>
          <p:nvPr>
            <p:ph idx="1"/>
          </p:nvPr>
        </p:nvSpPr>
        <p:spPr>
          <a:xfrm>
            <a:off x="677334" y="1930400"/>
            <a:ext cx="8596668" cy="3880773"/>
          </a:xfrm>
        </p:spPr>
        <p:txBody>
          <a:bodyPr>
            <a:noAutofit/>
          </a:bodyPr>
          <a:lstStyle/>
          <a:p>
            <a:r>
              <a:rPr lang="en-GB" sz="2100" dirty="0">
                <a:latin typeface="Comic Sans MS" panose="030F0702030302020204" pitchFamily="66" charset="0"/>
              </a:rPr>
              <a:t>Think of some sentences with relative pronouns that we could use in our WWII thank you letters. </a:t>
            </a:r>
          </a:p>
          <a:p>
            <a:endParaRPr lang="en-GB" sz="2100" dirty="0">
              <a:latin typeface="Comic Sans MS" panose="030F0702030302020204" pitchFamily="66" charset="0"/>
            </a:endParaRPr>
          </a:p>
          <a:p>
            <a:r>
              <a:rPr lang="en-GB" sz="2100" dirty="0">
                <a:latin typeface="Comic Sans MS" panose="030F0702030302020204" pitchFamily="66" charset="0"/>
              </a:rPr>
              <a:t>Examples: </a:t>
            </a:r>
          </a:p>
          <a:p>
            <a:pPr lvl="1"/>
            <a:r>
              <a:rPr lang="en-GB" sz="2100" i="1" dirty="0">
                <a:latin typeface="Comic Sans MS" panose="030F0702030302020204" pitchFamily="66" charset="0"/>
              </a:rPr>
              <a:t>The soldiers, who have demonstrated incredibly courage and bravery, deserve to be celebrated and remembered for their contributions to the war effort.</a:t>
            </a:r>
          </a:p>
          <a:p>
            <a:pPr lvl="1"/>
            <a:r>
              <a:rPr lang="en-GB" sz="2100" i="1" dirty="0">
                <a:latin typeface="Comic Sans MS" panose="030F0702030302020204" pitchFamily="66" charset="0"/>
              </a:rPr>
              <a:t>It is thanks to you that the children who were evacuated are now safely home with their parents. </a:t>
            </a:r>
          </a:p>
          <a:p>
            <a:endParaRPr lang="en-GB" sz="2100" i="1" dirty="0">
              <a:latin typeface="Comic Sans MS" panose="030F0702030302020204" pitchFamily="66" charset="0"/>
            </a:endParaRPr>
          </a:p>
          <a:p>
            <a:r>
              <a:rPr lang="en-GB" sz="2100" dirty="0">
                <a:latin typeface="Comic Sans MS" panose="030F0702030302020204" pitchFamily="66" charset="0"/>
              </a:rPr>
              <a:t>Have you used the correct pronoun?</a:t>
            </a:r>
          </a:p>
          <a:p>
            <a:r>
              <a:rPr lang="en-GB" sz="2100" dirty="0">
                <a:latin typeface="Comic Sans MS" panose="030F0702030302020204" pitchFamily="66" charset="0"/>
              </a:rPr>
              <a:t>Have you punctuated any embedded clauses correctly? </a:t>
            </a:r>
          </a:p>
        </p:txBody>
      </p:sp>
      <p:pic>
        <p:nvPicPr>
          <p:cNvPr id="5" name="Picture 2" descr="Clipart thinking 7 » Clipart Station">
            <a:extLst>
              <a:ext uri="{FF2B5EF4-FFF2-40B4-BE49-F238E27FC236}">
                <a16:creationId xmlns:a16="http://schemas.microsoft.com/office/drawing/2014/main" id="{31EB9A6A-CE1F-47EE-BD44-DCB41987FC6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81571" y="41832"/>
            <a:ext cx="1981395" cy="19017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105157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6F16D6-F4AF-4BD6-841B-C90FE69A100E}"/>
              </a:ext>
            </a:extLst>
          </p:cNvPr>
          <p:cNvSpPr>
            <a:spLocks noGrp="1"/>
          </p:cNvSpPr>
          <p:nvPr>
            <p:ph type="title"/>
          </p:nvPr>
        </p:nvSpPr>
        <p:spPr/>
        <p:txBody>
          <a:bodyPr>
            <a:normAutofit/>
          </a:bodyPr>
          <a:lstStyle/>
          <a:p>
            <a:r>
              <a:rPr lang="en-GB" sz="5400" dirty="0">
                <a:latin typeface="Comic Sans MS" panose="030F0702030302020204" pitchFamily="66" charset="0"/>
              </a:rPr>
              <a:t>Activity 1</a:t>
            </a:r>
          </a:p>
        </p:txBody>
      </p:sp>
      <p:sp>
        <p:nvSpPr>
          <p:cNvPr id="3" name="Content Placeholder 2">
            <a:extLst>
              <a:ext uri="{FF2B5EF4-FFF2-40B4-BE49-F238E27FC236}">
                <a16:creationId xmlns:a16="http://schemas.microsoft.com/office/drawing/2014/main" id="{86EC6EFE-337E-4A09-8532-7E1A40976672}"/>
              </a:ext>
            </a:extLst>
          </p:cNvPr>
          <p:cNvSpPr>
            <a:spLocks noGrp="1"/>
          </p:cNvSpPr>
          <p:nvPr>
            <p:ph idx="1"/>
          </p:nvPr>
        </p:nvSpPr>
        <p:spPr/>
        <p:txBody>
          <a:bodyPr>
            <a:normAutofit/>
          </a:bodyPr>
          <a:lstStyle/>
          <a:p>
            <a:r>
              <a:rPr lang="en-GB" sz="2100" dirty="0">
                <a:latin typeface="Comic Sans MS" panose="030F0702030302020204" pitchFamily="66" charset="0"/>
              </a:rPr>
              <a:t>Create a bubble map of sentences with relative clauses which you could use in your letter.</a:t>
            </a:r>
          </a:p>
        </p:txBody>
      </p:sp>
      <p:pic>
        <p:nvPicPr>
          <p:cNvPr id="23554" name="Picture 2" descr="Bubble Map Template | Circle map, Mind map template, Thinking maps">
            <a:extLst>
              <a:ext uri="{FF2B5EF4-FFF2-40B4-BE49-F238E27FC236}">
                <a16:creationId xmlns:a16="http://schemas.microsoft.com/office/drawing/2014/main" id="{611B52FE-4A40-40DD-BF2E-F053A456BEB7}"/>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070937" y="2410822"/>
            <a:ext cx="5441847" cy="44471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11570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50B7F6-D611-4934-9A3D-4623E3BF314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E7B0CE6-8C8A-424C-B39F-E7A3DA74A480}"/>
              </a:ext>
            </a:extLst>
          </p:cNvPr>
          <p:cNvSpPr>
            <a:spLocks noGrp="1"/>
          </p:cNvSpPr>
          <p:nvPr>
            <p:ph idx="1"/>
          </p:nvPr>
        </p:nvSpPr>
        <p:spPr>
          <a:xfrm>
            <a:off x="677334" y="3776870"/>
            <a:ext cx="8596668" cy="2264492"/>
          </a:xfrm>
        </p:spPr>
        <p:txBody>
          <a:bodyPr>
            <a:normAutofit/>
          </a:bodyPr>
          <a:lstStyle/>
          <a:p>
            <a:r>
              <a:rPr lang="en-GB" sz="2100" dirty="0">
                <a:latin typeface="Comic Sans MS" panose="030F0702030302020204" pitchFamily="66" charset="0"/>
              </a:rPr>
              <a:t>You are going to plan your letter today!</a:t>
            </a:r>
          </a:p>
          <a:p>
            <a:endParaRPr lang="en-GB" sz="2100" dirty="0">
              <a:latin typeface="Comic Sans MS" panose="030F0702030302020204" pitchFamily="66" charset="0"/>
            </a:endParaRPr>
          </a:p>
          <a:p>
            <a:r>
              <a:rPr lang="en-GB" sz="2100" dirty="0">
                <a:latin typeface="Comic Sans MS" panose="030F0702030302020204" pitchFamily="66" charset="0"/>
              </a:rPr>
              <a:t>What points will you make in your paragraph?</a:t>
            </a:r>
          </a:p>
          <a:p>
            <a:r>
              <a:rPr lang="en-GB" sz="2100" dirty="0">
                <a:latin typeface="Comic Sans MS" panose="030F0702030302020204" pitchFamily="66" charset="0"/>
              </a:rPr>
              <a:t>Why are these points important?</a:t>
            </a:r>
          </a:p>
          <a:p>
            <a:r>
              <a:rPr lang="en-GB" sz="2100" dirty="0">
                <a:latin typeface="Comic Sans MS" panose="030F0702030302020204" pitchFamily="66" charset="0"/>
              </a:rPr>
              <a:t>How will you explain or expand on these points?</a:t>
            </a:r>
          </a:p>
        </p:txBody>
      </p:sp>
      <p:pic>
        <p:nvPicPr>
          <p:cNvPr id="25602" name="Picture 2" descr="stock-photo-group-of-business-people-in-a-meeting-about-planning-GLWuk3- clipart - Parnells GAA">
            <a:extLst>
              <a:ext uri="{FF2B5EF4-FFF2-40B4-BE49-F238E27FC236}">
                <a16:creationId xmlns:a16="http://schemas.microsoft.com/office/drawing/2014/main" id="{EE42AAC7-66EF-4B64-B23F-61BE8BFBE50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47659" y="534482"/>
            <a:ext cx="4256018" cy="3022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633160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4F1CF92-9DE7-449C-8083-7307977054F4}"/>
              </a:ext>
            </a:extLst>
          </p:cNvPr>
          <p:cNvPicPr>
            <a:picLocks noChangeAspect="1"/>
          </p:cNvPicPr>
          <p:nvPr/>
        </p:nvPicPr>
        <p:blipFill rotWithShape="1">
          <a:blip r:embed="rId2"/>
          <a:srcRect l="55353" t="23768" r="21250" b="16087"/>
          <a:stretch/>
        </p:blipFill>
        <p:spPr>
          <a:xfrm>
            <a:off x="3048000" y="-23766"/>
            <a:ext cx="6096000" cy="6881766"/>
          </a:xfrm>
          <a:prstGeom prst="rect">
            <a:avLst/>
          </a:prstGeom>
        </p:spPr>
      </p:pic>
    </p:spTree>
    <p:extLst>
      <p:ext uri="{BB962C8B-B14F-4D97-AF65-F5344CB8AC3E}">
        <p14:creationId xmlns:p14="http://schemas.microsoft.com/office/powerpoint/2010/main" val="286329898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5C036A-B943-4C1E-88F0-F21FBD6635B7}"/>
              </a:ext>
            </a:extLst>
          </p:cNvPr>
          <p:cNvSpPr>
            <a:spLocks noGrp="1"/>
          </p:cNvSpPr>
          <p:nvPr>
            <p:ph type="title"/>
          </p:nvPr>
        </p:nvSpPr>
        <p:spPr/>
        <p:txBody>
          <a:bodyPr>
            <a:normAutofit/>
          </a:bodyPr>
          <a:lstStyle/>
          <a:p>
            <a:r>
              <a:rPr lang="en-GB" sz="5400" dirty="0">
                <a:latin typeface="Comic Sans MS" panose="030F0702030302020204" pitchFamily="66" charset="0"/>
              </a:rPr>
              <a:t>Activity 2</a:t>
            </a:r>
          </a:p>
        </p:txBody>
      </p:sp>
      <p:sp>
        <p:nvSpPr>
          <p:cNvPr id="3" name="Content Placeholder 2">
            <a:extLst>
              <a:ext uri="{FF2B5EF4-FFF2-40B4-BE49-F238E27FC236}">
                <a16:creationId xmlns:a16="http://schemas.microsoft.com/office/drawing/2014/main" id="{37546187-ABB9-4710-8DAD-4A9E16AA8E8F}"/>
              </a:ext>
            </a:extLst>
          </p:cNvPr>
          <p:cNvSpPr>
            <a:spLocks noGrp="1"/>
          </p:cNvSpPr>
          <p:nvPr>
            <p:ph idx="1"/>
          </p:nvPr>
        </p:nvSpPr>
        <p:spPr>
          <a:xfrm>
            <a:off x="677334" y="2160589"/>
            <a:ext cx="5902370" cy="3880773"/>
          </a:xfrm>
        </p:spPr>
        <p:txBody>
          <a:bodyPr>
            <a:normAutofit/>
          </a:bodyPr>
          <a:lstStyle/>
          <a:p>
            <a:r>
              <a:rPr lang="en-GB" sz="2100" dirty="0">
                <a:latin typeface="Comic Sans MS" panose="030F0702030302020204" pitchFamily="66" charset="0"/>
              </a:rPr>
              <a:t>Complete the planning template for your thank you letter.</a:t>
            </a:r>
          </a:p>
          <a:p>
            <a:endParaRPr lang="en-GB" sz="2100" dirty="0">
              <a:latin typeface="Comic Sans MS" panose="030F0702030302020204" pitchFamily="66" charset="0"/>
            </a:endParaRPr>
          </a:p>
          <a:p>
            <a:r>
              <a:rPr lang="en-GB" sz="2100" b="1" dirty="0">
                <a:solidFill>
                  <a:srgbClr val="FF0000"/>
                </a:solidFill>
                <a:latin typeface="Comic Sans MS" panose="030F0702030302020204" pitchFamily="66" charset="0"/>
              </a:rPr>
              <a:t>Red Pen: </a:t>
            </a:r>
            <a:r>
              <a:rPr lang="en-GB" sz="2100" dirty="0">
                <a:solidFill>
                  <a:srgbClr val="FF0000"/>
                </a:solidFill>
                <a:latin typeface="Comic Sans MS" panose="030F0702030302020204" pitchFamily="66" charset="0"/>
              </a:rPr>
              <a:t>consider any sentence starters or powerful vocabulary that you would like to use in your letters. Create a bubble map of your ideas.</a:t>
            </a:r>
            <a:endParaRPr lang="en-GB" sz="2100" b="1" dirty="0">
              <a:solidFill>
                <a:srgbClr val="FF0000"/>
              </a:solidFill>
              <a:latin typeface="Comic Sans MS" panose="030F0702030302020204" pitchFamily="66" charset="0"/>
            </a:endParaRPr>
          </a:p>
        </p:txBody>
      </p:sp>
      <p:pic>
        <p:nvPicPr>
          <p:cNvPr id="4" name="Picture 3">
            <a:extLst>
              <a:ext uri="{FF2B5EF4-FFF2-40B4-BE49-F238E27FC236}">
                <a16:creationId xmlns:a16="http://schemas.microsoft.com/office/drawing/2014/main" id="{00E2791D-0800-4B76-8FDD-EFDA3C6762AC}"/>
              </a:ext>
            </a:extLst>
          </p:cNvPr>
          <p:cNvPicPr>
            <a:picLocks noChangeAspect="1"/>
          </p:cNvPicPr>
          <p:nvPr/>
        </p:nvPicPr>
        <p:blipFill rotWithShape="1">
          <a:blip r:embed="rId2"/>
          <a:srcRect l="55353" t="23768" r="21250" b="16087"/>
          <a:stretch/>
        </p:blipFill>
        <p:spPr>
          <a:xfrm>
            <a:off x="6728790" y="0"/>
            <a:ext cx="5463209" cy="6881766"/>
          </a:xfrm>
          <a:prstGeom prst="rect">
            <a:avLst/>
          </a:prstGeom>
        </p:spPr>
      </p:pic>
    </p:spTree>
    <p:extLst>
      <p:ext uri="{BB962C8B-B14F-4D97-AF65-F5344CB8AC3E}">
        <p14:creationId xmlns:p14="http://schemas.microsoft.com/office/powerpoint/2010/main" val="276485571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B62B9CA-6700-477B-ACC6-E69D0AAE9F39}"/>
              </a:ext>
            </a:extLst>
          </p:cNvPr>
          <p:cNvSpPr>
            <a:spLocks noGrp="1"/>
          </p:cNvSpPr>
          <p:nvPr>
            <p:ph type="ctrTitle"/>
          </p:nvPr>
        </p:nvSpPr>
        <p:spPr>
          <a:xfrm>
            <a:off x="238538" y="2404534"/>
            <a:ext cx="9640957" cy="1646302"/>
          </a:xfrm>
        </p:spPr>
        <p:txBody>
          <a:bodyPr/>
          <a:lstStyle/>
          <a:p>
            <a:r>
              <a:rPr lang="en-GB" dirty="0">
                <a:latin typeface="Comic Sans MS" panose="030F0702030302020204" pitchFamily="66" charset="0"/>
              </a:rPr>
              <a:t>Thursday 9</a:t>
            </a:r>
            <a:r>
              <a:rPr lang="en-GB" baseline="30000" dirty="0">
                <a:latin typeface="Comic Sans MS" panose="030F0702030302020204" pitchFamily="66" charset="0"/>
              </a:rPr>
              <a:t>th</a:t>
            </a:r>
            <a:r>
              <a:rPr lang="en-GB" dirty="0">
                <a:latin typeface="Comic Sans MS" panose="030F0702030302020204" pitchFamily="66" charset="0"/>
              </a:rPr>
              <a:t> December 2021</a:t>
            </a:r>
          </a:p>
        </p:txBody>
      </p:sp>
      <p:sp>
        <p:nvSpPr>
          <p:cNvPr id="5" name="Subtitle 4">
            <a:extLst>
              <a:ext uri="{FF2B5EF4-FFF2-40B4-BE49-F238E27FC236}">
                <a16:creationId xmlns:a16="http://schemas.microsoft.com/office/drawing/2014/main" id="{A4AAAEAF-72D4-4D80-901D-CE3A398D592A}"/>
              </a:ext>
            </a:extLst>
          </p:cNvPr>
          <p:cNvSpPr>
            <a:spLocks noGrp="1"/>
          </p:cNvSpPr>
          <p:nvPr>
            <p:ph type="subTitle" idx="1"/>
          </p:nvPr>
        </p:nvSpPr>
        <p:spPr>
          <a:xfrm>
            <a:off x="238538" y="4050833"/>
            <a:ext cx="9035465" cy="1096899"/>
          </a:xfrm>
        </p:spPr>
        <p:txBody>
          <a:bodyPr>
            <a:noAutofit/>
          </a:bodyPr>
          <a:lstStyle/>
          <a:p>
            <a:pPr algn="l"/>
            <a:r>
              <a:rPr lang="en-GB" sz="2100" dirty="0">
                <a:latin typeface="Comic Sans MS" panose="030F0702030302020204" pitchFamily="66" charset="0"/>
              </a:rPr>
              <a:t>LO: To write with purpose.</a:t>
            </a:r>
          </a:p>
          <a:p>
            <a:pPr algn="l"/>
            <a:r>
              <a:rPr lang="en-GB" sz="2100" dirty="0">
                <a:latin typeface="Comic Sans MS" panose="030F0702030302020204" pitchFamily="66" charset="0"/>
              </a:rPr>
              <a:t>	To organise writing appropriate.</a:t>
            </a:r>
          </a:p>
          <a:p>
            <a:pPr algn="l"/>
            <a:r>
              <a:rPr lang="en-GB" sz="2100" dirty="0">
                <a:latin typeface="Comic Sans MS" panose="030F0702030302020204" pitchFamily="66" charset="0"/>
              </a:rPr>
              <a:t>	To use sentences appropriately.</a:t>
            </a:r>
          </a:p>
          <a:p>
            <a:pPr algn="l"/>
            <a:r>
              <a:rPr lang="en-GB" sz="2100" dirty="0">
                <a:latin typeface="Comic Sans MS" panose="030F0702030302020204" pitchFamily="66" charset="0"/>
              </a:rPr>
              <a:t>	To punctuate accurately.</a:t>
            </a:r>
          </a:p>
          <a:p>
            <a:pPr algn="l"/>
            <a:r>
              <a:rPr lang="en-GB" sz="2100" dirty="0">
                <a:latin typeface="Comic Sans MS" panose="030F0702030302020204" pitchFamily="66" charset="0"/>
              </a:rPr>
              <a:t>C: Persuasive Writing </a:t>
            </a:r>
          </a:p>
        </p:txBody>
      </p:sp>
    </p:spTree>
    <p:extLst>
      <p:ext uri="{BB962C8B-B14F-4D97-AF65-F5344CB8AC3E}">
        <p14:creationId xmlns:p14="http://schemas.microsoft.com/office/powerpoint/2010/main" val="212707539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67CF8E-511E-4A64-A878-30C3B0C123AB}"/>
              </a:ext>
            </a:extLst>
          </p:cNvPr>
          <p:cNvSpPr>
            <a:spLocks noGrp="1"/>
          </p:cNvSpPr>
          <p:nvPr>
            <p:ph type="title"/>
          </p:nvPr>
        </p:nvSpPr>
        <p:spPr/>
        <p:txBody>
          <a:bodyPr>
            <a:normAutofit/>
          </a:bodyPr>
          <a:lstStyle/>
          <a:p>
            <a:r>
              <a:rPr lang="en-GB" sz="5400" dirty="0">
                <a:solidFill>
                  <a:schemeClr val="tx1">
                    <a:lumMod val="75000"/>
                    <a:lumOff val="25000"/>
                  </a:schemeClr>
                </a:solidFill>
                <a:latin typeface="Comic Sans MS" panose="030F0702030302020204" pitchFamily="66" charset="0"/>
              </a:rPr>
              <a:t>For example…</a:t>
            </a:r>
          </a:p>
        </p:txBody>
      </p:sp>
      <p:sp>
        <p:nvSpPr>
          <p:cNvPr id="3" name="Content Placeholder 2">
            <a:extLst>
              <a:ext uri="{FF2B5EF4-FFF2-40B4-BE49-F238E27FC236}">
                <a16:creationId xmlns:a16="http://schemas.microsoft.com/office/drawing/2014/main" id="{6BBBC971-B2D7-4FCB-955F-3134CCC3F51D}"/>
              </a:ext>
            </a:extLst>
          </p:cNvPr>
          <p:cNvSpPr>
            <a:spLocks noGrp="1"/>
          </p:cNvSpPr>
          <p:nvPr>
            <p:ph sz="half" idx="2"/>
          </p:nvPr>
        </p:nvSpPr>
        <p:spPr>
          <a:xfrm>
            <a:off x="675745" y="2160983"/>
            <a:ext cx="4185623" cy="3880379"/>
          </a:xfrm>
        </p:spPr>
        <p:txBody>
          <a:bodyPr>
            <a:noAutofit/>
          </a:bodyPr>
          <a:lstStyle/>
          <a:p>
            <a:r>
              <a:rPr lang="en-GB" sz="2100" dirty="0">
                <a:latin typeface="Comic Sans MS" panose="030F0702030302020204" pitchFamily="66" charset="0"/>
              </a:rPr>
              <a:t>I realise that this was a huge sacrifice which can never be repaid. You have given so much to your country: your life, your time, your energy and your love. All you have given up is greatly appreciated. I am eternally grateful for your selflessness: you have put others above yourself throughout this testing time.</a:t>
            </a:r>
          </a:p>
          <a:p>
            <a:endParaRPr lang="en-GB" sz="2100" dirty="0">
              <a:latin typeface="Comic Sans MS" panose="030F0702030302020204" pitchFamily="66" charset="0"/>
            </a:endParaRPr>
          </a:p>
        </p:txBody>
      </p:sp>
      <p:sp>
        <p:nvSpPr>
          <p:cNvPr id="6" name="Content Placeholder 5">
            <a:extLst>
              <a:ext uri="{FF2B5EF4-FFF2-40B4-BE49-F238E27FC236}">
                <a16:creationId xmlns:a16="http://schemas.microsoft.com/office/drawing/2014/main" id="{428497BD-7AB1-4AC7-B1A2-0FFCB6DA5CBD}"/>
              </a:ext>
            </a:extLst>
          </p:cNvPr>
          <p:cNvSpPr>
            <a:spLocks noGrp="1"/>
          </p:cNvSpPr>
          <p:nvPr>
            <p:ph sz="quarter" idx="4"/>
          </p:nvPr>
        </p:nvSpPr>
        <p:spPr>
          <a:xfrm>
            <a:off x="5088384" y="2160983"/>
            <a:ext cx="4185617" cy="3880379"/>
          </a:xfrm>
        </p:spPr>
        <p:txBody>
          <a:bodyPr>
            <a:noAutofit/>
          </a:bodyPr>
          <a:lstStyle/>
          <a:p>
            <a:r>
              <a:rPr lang="en-GB" sz="2100" dirty="0">
                <a:latin typeface="Comic Sans MS" panose="030F0702030302020204" pitchFamily="66" charset="0"/>
              </a:rPr>
              <a:t>Undoubtedly, the war was won by the soldiers who were selflessly fighting on the front lines. Countless service men were injured (and tragically, killed) by bombs and gunfire, yet you bravely soldiered on in our fight. I was praying every single day for your safe return, while you were courageously risking your life to protect the lives – and futures – of others.</a:t>
            </a:r>
          </a:p>
        </p:txBody>
      </p:sp>
      <p:sp>
        <p:nvSpPr>
          <p:cNvPr id="7" name="Rectangle 6">
            <a:extLst>
              <a:ext uri="{FF2B5EF4-FFF2-40B4-BE49-F238E27FC236}">
                <a16:creationId xmlns:a16="http://schemas.microsoft.com/office/drawing/2014/main" id="{E86B578C-16CF-41AE-A616-A0B6253012A6}"/>
              </a:ext>
            </a:extLst>
          </p:cNvPr>
          <p:cNvSpPr/>
          <p:nvPr/>
        </p:nvSpPr>
        <p:spPr>
          <a:xfrm>
            <a:off x="5536095" y="379017"/>
            <a:ext cx="6430618" cy="1384995"/>
          </a:xfrm>
          <a:prstGeom prst="rect">
            <a:avLst/>
          </a:prstGeom>
          <a:solidFill>
            <a:srgbClr val="FFFF00"/>
          </a:solidFill>
        </p:spPr>
        <p:txBody>
          <a:bodyPr wrap="square">
            <a:spAutoFit/>
          </a:bodyPr>
          <a:lstStyle/>
          <a:p>
            <a:pPr algn="ctr"/>
            <a:r>
              <a:rPr lang="en-GB" sz="2100" dirty="0">
                <a:latin typeface="Comic Sans MS" panose="030F0702030302020204" pitchFamily="66" charset="0"/>
              </a:rPr>
              <a:t>Notice how everything in the paragraph is linked and all of the points are clearly explained!</a:t>
            </a:r>
          </a:p>
          <a:p>
            <a:pPr algn="ctr"/>
            <a:r>
              <a:rPr lang="en-GB" sz="2100" dirty="0">
                <a:latin typeface="Comic Sans MS" panose="030F0702030302020204" pitchFamily="66" charset="0"/>
              </a:rPr>
              <a:t>This is how you should be setting out the paragraphs in your letter.</a:t>
            </a:r>
            <a:endParaRPr lang="en-GB" sz="2100" dirty="0"/>
          </a:p>
        </p:txBody>
      </p:sp>
    </p:spTree>
    <p:extLst>
      <p:ext uri="{BB962C8B-B14F-4D97-AF65-F5344CB8AC3E}">
        <p14:creationId xmlns:p14="http://schemas.microsoft.com/office/powerpoint/2010/main" val="177838355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EE7684-0A39-4D85-B9A7-2EED7EB31E0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41C3F7E-183E-4ED4-9153-E4B680760166}"/>
              </a:ext>
            </a:extLst>
          </p:cNvPr>
          <p:cNvSpPr>
            <a:spLocks noGrp="1"/>
          </p:cNvSpPr>
          <p:nvPr>
            <p:ph idx="1"/>
          </p:nvPr>
        </p:nvSpPr>
        <p:spPr/>
        <p:txBody>
          <a:bodyPr>
            <a:normAutofit/>
          </a:bodyPr>
          <a:lstStyle/>
          <a:p>
            <a:r>
              <a:rPr lang="en-GB" sz="2100" dirty="0">
                <a:latin typeface="Comic Sans MS" panose="030F0702030302020204" pitchFamily="66" charset="0"/>
              </a:rPr>
              <a:t>You will be writing your letters today!</a:t>
            </a:r>
          </a:p>
          <a:p>
            <a:r>
              <a:rPr lang="en-GB" sz="2100" dirty="0">
                <a:latin typeface="Comic Sans MS" panose="030F0702030302020204" pitchFamily="66" charset="0"/>
              </a:rPr>
              <a:t>You only have one lesson to write and complete your letter.</a:t>
            </a:r>
          </a:p>
          <a:p>
            <a:endParaRPr lang="en-GB" sz="2100" dirty="0">
              <a:latin typeface="Comic Sans MS" panose="030F0702030302020204" pitchFamily="66" charset="0"/>
            </a:endParaRPr>
          </a:p>
        </p:txBody>
      </p:sp>
      <p:pic>
        <p:nvPicPr>
          <p:cNvPr id="26626" name="Picture 2" descr="Drawing Writing Clip Art - Writing Clipart, HD Png Download , Transparent  Png Image - PNGitem">
            <a:extLst>
              <a:ext uri="{FF2B5EF4-FFF2-40B4-BE49-F238E27FC236}">
                <a16:creationId xmlns:a16="http://schemas.microsoft.com/office/drawing/2014/main" id="{4A4E2C03-DE33-41C9-8179-D68BD34FB376}"/>
              </a:ext>
            </a:extLst>
          </p:cNvPr>
          <p:cNvPicPr>
            <a:picLocks noChangeAspect="1" noChangeArrowheads="1"/>
          </p:cNvPicPr>
          <p:nvPr/>
        </p:nvPicPr>
        <p:blipFill>
          <a:blip r:embed="rId2">
            <a:clrChange>
              <a:clrFrom>
                <a:srgbClr val="F7F7F7"/>
              </a:clrFrom>
              <a:clrTo>
                <a:srgbClr val="F7F7F7">
                  <a:alpha val="0"/>
                </a:srgbClr>
              </a:clrTo>
            </a:clrChange>
            <a:extLst>
              <a:ext uri="{28A0092B-C50C-407E-A947-70E740481C1C}">
                <a14:useLocalDpi xmlns:a14="http://schemas.microsoft.com/office/drawing/2010/main" val="0"/>
              </a:ext>
            </a:extLst>
          </a:blip>
          <a:srcRect/>
          <a:stretch>
            <a:fillRect/>
          </a:stretch>
        </p:blipFill>
        <p:spPr bwMode="auto">
          <a:xfrm>
            <a:off x="6096000" y="3161999"/>
            <a:ext cx="3881645" cy="3696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862104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5D45FE-B10C-48BC-A3B5-001C3E56B508}"/>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601813F0-E291-49F4-A332-5F51679B7500}"/>
              </a:ext>
            </a:extLst>
          </p:cNvPr>
          <p:cNvSpPr>
            <a:spLocks noGrp="1"/>
          </p:cNvSpPr>
          <p:nvPr>
            <p:ph idx="1"/>
          </p:nvPr>
        </p:nvSpPr>
        <p:spPr>
          <a:xfrm>
            <a:off x="677334" y="3637722"/>
            <a:ext cx="8596668" cy="2751510"/>
          </a:xfrm>
        </p:spPr>
        <p:txBody>
          <a:bodyPr>
            <a:normAutofit/>
          </a:bodyPr>
          <a:lstStyle/>
          <a:p>
            <a:r>
              <a:rPr lang="en-GB" sz="2100" dirty="0">
                <a:latin typeface="Comic Sans MS" panose="030F0702030302020204" pitchFamily="66" charset="0"/>
              </a:rPr>
              <a:t>This is what I am looking for in your writing today.</a:t>
            </a:r>
          </a:p>
          <a:p>
            <a:r>
              <a:rPr lang="en-GB" sz="2100" dirty="0">
                <a:latin typeface="Comic Sans MS" panose="030F0702030302020204" pitchFamily="66" charset="0"/>
              </a:rPr>
              <a:t>Do you know what all of these features are?</a:t>
            </a:r>
          </a:p>
          <a:p>
            <a:r>
              <a:rPr lang="en-GB" sz="2100" dirty="0">
                <a:latin typeface="Comic Sans MS" panose="030F0702030302020204" pitchFamily="66" charset="0"/>
              </a:rPr>
              <a:t>We have explored all of these features in our learning this week! You just have to look back at your work!</a:t>
            </a:r>
          </a:p>
          <a:p>
            <a:r>
              <a:rPr lang="en-GB" sz="2100" dirty="0">
                <a:latin typeface="Comic Sans MS" panose="030F0702030302020204" pitchFamily="66" charset="0"/>
              </a:rPr>
              <a:t>Use your learning from the previous lessons in your writing today. </a:t>
            </a:r>
          </a:p>
        </p:txBody>
      </p:sp>
      <p:pic>
        <p:nvPicPr>
          <p:cNvPr id="4" name="Picture 3">
            <a:extLst>
              <a:ext uri="{FF2B5EF4-FFF2-40B4-BE49-F238E27FC236}">
                <a16:creationId xmlns:a16="http://schemas.microsoft.com/office/drawing/2014/main" id="{02F94870-F963-4734-887C-1C8C2BB81B96}"/>
              </a:ext>
            </a:extLst>
          </p:cNvPr>
          <p:cNvPicPr>
            <a:picLocks noChangeAspect="1"/>
          </p:cNvPicPr>
          <p:nvPr/>
        </p:nvPicPr>
        <p:blipFill rotWithShape="1">
          <a:blip r:embed="rId2"/>
          <a:srcRect l="15734" t="22319" r="16848" b="14927"/>
          <a:stretch/>
        </p:blipFill>
        <p:spPr>
          <a:xfrm>
            <a:off x="2232617" y="238538"/>
            <a:ext cx="5486102" cy="2872409"/>
          </a:xfrm>
          <a:prstGeom prst="rect">
            <a:avLst/>
          </a:prstGeom>
        </p:spPr>
      </p:pic>
    </p:spTree>
    <p:extLst>
      <p:ext uri="{BB962C8B-B14F-4D97-AF65-F5344CB8AC3E}">
        <p14:creationId xmlns:p14="http://schemas.microsoft.com/office/powerpoint/2010/main" val="154625710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4AD5ABD-326A-48AD-9708-B8D871659DBE}"/>
              </a:ext>
            </a:extLst>
          </p:cNvPr>
          <p:cNvSpPr>
            <a:spLocks noGrp="1"/>
          </p:cNvSpPr>
          <p:nvPr>
            <p:ph idx="1"/>
          </p:nvPr>
        </p:nvSpPr>
        <p:spPr>
          <a:xfrm>
            <a:off x="170439" y="460998"/>
            <a:ext cx="8596668" cy="1377741"/>
          </a:xfrm>
        </p:spPr>
        <p:txBody>
          <a:bodyPr>
            <a:normAutofit/>
          </a:bodyPr>
          <a:lstStyle/>
          <a:p>
            <a:r>
              <a:rPr lang="en-GB" sz="2100" dirty="0">
                <a:latin typeface="Comic Sans MS" panose="030F0702030302020204" pitchFamily="66" charset="0"/>
              </a:rPr>
              <a:t>What features can you identify in my model?</a:t>
            </a:r>
          </a:p>
          <a:p>
            <a:r>
              <a:rPr lang="en-GB" sz="2100" dirty="0">
                <a:latin typeface="Comic Sans MS" panose="030F0702030302020204" pitchFamily="66" charset="0"/>
              </a:rPr>
              <a:t>Is there anything you would like to </a:t>
            </a:r>
            <a:r>
              <a:rPr lang="en-GB" sz="2100">
                <a:latin typeface="Comic Sans MS" panose="030F0702030302020204" pitchFamily="66" charset="0"/>
              </a:rPr>
              <a:t>magpie?</a:t>
            </a:r>
            <a:endParaRPr lang="en-GB" sz="2100" dirty="0">
              <a:latin typeface="Comic Sans MS" panose="030F0702030302020204" pitchFamily="66" charset="0"/>
            </a:endParaRPr>
          </a:p>
        </p:txBody>
      </p:sp>
      <p:pic>
        <p:nvPicPr>
          <p:cNvPr id="27650" name="Picture 2" descr="Teaching and Learning TGES – Consistent, Insistent, Persistent">
            <a:extLst>
              <a:ext uri="{FF2B5EF4-FFF2-40B4-BE49-F238E27FC236}">
                <a16:creationId xmlns:a16="http://schemas.microsoft.com/office/drawing/2014/main" id="{CDA26701-5046-4E83-A6C1-6DA16E3633D2}"/>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820518" y="2703444"/>
            <a:ext cx="2857500" cy="28575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1D9C963A-FFFC-4937-AA79-75B1E6D16D08}"/>
              </a:ext>
            </a:extLst>
          </p:cNvPr>
          <p:cNvPicPr>
            <a:picLocks noChangeAspect="1"/>
          </p:cNvPicPr>
          <p:nvPr/>
        </p:nvPicPr>
        <p:blipFill rotWithShape="1">
          <a:blip r:embed="rId3"/>
          <a:srcRect l="52337" t="19565" r="18479" b="15218"/>
          <a:stretch/>
        </p:blipFill>
        <p:spPr>
          <a:xfrm>
            <a:off x="6460436" y="0"/>
            <a:ext cx="5731564" cy="6858000"/>
          </a:xfrm>
          <a:prstGeom prst="rect">
            <a:avLst/>
          </a:prstGeom>
        </p:spPr>
      </p:pic>
    </p:spTree>
    <p:extLst>
      <p:ext uri="{BB962C8B-B14F-4D97-AF65-F5344CB8AC3E}">
        <p14:creationId xmlns:p14="http://schemas.microsoft.com/office/powerpoint/2010/main" val="66708202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7DF082-5BD2-4686-BEE3-7AEA15E479C2}"/>
              </a:ext>
            </a:extLst>
          </p:cNvPr>
          <p:cNvSpPr>
            <a:spLocks noGrp="1"/>
          </p:cNvSpPr>
          <p:nvPr>
            <p:ph type="title"/>
          </p:nvPr>
        </p:nvSpPr>
        <p:spPr/>
        <p:txBody>
          <a:bodyPr>
            <a:normAutofit/>
          </a:bodyPr>
          <a:lstStyle/>
          <a:p>
            <a:r>
              <a:rPr lang="en-GB" sz="5400" dirty="0">
                <a:latin typeface="Comic Sans MS" panose="030F0702030302020204" pitchFamily="66" charset="0"/>
              </a:rPr>
              <a:t>Activity </a:t>
            </a:r>
          </a:p>
        </p:txBody>
      </p:sp>
      <p:sp>
        <p:nvSpPr>
          <p:cNvPr id="3" name="Content Placeholder 2">
            <a:extLst>
              <a:ext uri="{FF2B5EF4-FFF2-40B4-BE49-F238E27FC236}">
                <a16:creationId xmlns:a16="http://schemas.microsoft.com/office/drawing/2014/main" id="{2E66F237-FF68-4F6A-A6A1-4BF10730F3F1}"/>
              </a:ext>
            </a:extLst>
          </p:cNvPr>
          <p:cNvSpPr>
            <a:spLocks noGrp="1"/>
          </p:cNvSpPr>
          <p:nvPr>
            <p:ph idx="1"/>
          </p:nvPr>
        </p:nvSpPr>
        <p:spPr>
          <a:xfrm>
            <a:off x="677333" y="1802780"/>
            <a:ext cx="8844353" cy="3880773"/>
          </a:xfrm>
        </p:spPr>
        <p:txBody>
          <a:bodyPr>
            <a:noAutofit/>
          </a:bodyPr>
          <a:lstStyle/>
          <a:p>
            <a:r>
              <a:rPr lang="en-GB" sz="2100" dirty="0">
                <a:latin typeface="Comic Sans MS" panose="030F0702030302020204" pitchFamily="66" charset="0"/>
              </a:rPr>
              <a:t>Spend some time looking through your plans from last lesson before you begin writing.</a:t>
            </a:r>
          </a:p>
          <a:p>
            <a:endParaRPr lang="en-GB" sz="2100" dirty="0">
              <a:latin typeface="Comic Sans MS" panose="030F0702030302020204" pitchFamily="66" charset="0"/>
            </a:endParaRPr>
          </a:p>
          <a:p>
            <a:r>
              <a:rPr lang="en-GB" sz="2100" dirty="0">
                <a:latin typeface="Comic Sans MS" panose="030F0702030302020204" pitchFamily="66" charset="0"/>
              </a:rPr>
              <a:t>Write your WWII thank you letters using the checklist and your work from this week to help you.</a:t>
            </a:r>
          </a:p>
          <a:p>
            <a:endParaRPr lang="en-GB" sz="2100" dirty="0">
              <a:latin typeface="Comic Sans MS" panose="030F0702030302020204" pitchFamily="66" charset="0"/>
            </a:endParaRPr>
          </a:p>
          <a:p>
            <a:endParaRPr lang="en-GB" sz="2100" b="1" dirty="0">
              <a:latin typeface="Comic Sans MS" panose="030F0702030302020204" pitchFamily="66" charset="0"/>
            </a:endParaRPr>
          </a:p>
        </p:txBody>
      </p:sp>
    </p:spTree>
    <p:extLst>
      <p:ext uri="{BB962C8B-B14F-4D97-AF65-F5344CB8AC3E}">
        <p14:creationId xmlns:p14="http://schemas.microsoft.com/office/powerpoint/2010/main" val="220456303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120BCC-1C1B-4472-A17C-FD4612C1F6E8}"/>
              </a:ext>
            </a:extLst>
          </p:cNvPr>
          <p:cNvSpPr>
            <a:spLocks noGrp="1"/>
          </p:cNvSpPr>
          <p:nvPr>
            <p:ph type="title"/>
          </p:nvPr>
        </p:nvSpPr>
        <p:spPr/>
        <p:txBody>
          <a:bodyPr>
            <a:normAutofit/>
          </a:bodyPr>
          <a:lstStyle/>
          <a:p>
            <a:r>
              <a:rPr lang="en-GB" sz="5400" dirty="0">
                <a:solidFill>
                  <a:srgbClr val="FF0000"/>
                </a:solidFill>
                <a:latin typeface="Comic Sans MS" panose="030F0702030302020204" pitchFamily="66" charset="0"/>
              </a:rPr>
              <a:t>Red Pen</a:t>
            </a:r>
          </a:p>
        </p:txBody>
      </p:sp>
      <p:sp>
        <p:nvSpPr>
          <p:cNvPr id="3" name="Content Placeholder 2">
            <a:extLst>
              <a:ext uri="{FF2B5EF4-FFF2-40B4-BE49-F238E27FC236}">
                <a16:creationId xmlns:a16="http://schemas.microsoft.com/office/drawing/2014/main" id="{A7DBDE73-66EA-4E19-95DD-B3FB69C92BB7}"/>
              </a:ext>
            </a:extLst>
          </p:cNvPr>
          <p:cNvSpPr>
            <a:spLocks noGrp="1"/>
          </p:cNvSpPr>
          <p:nvPr>
            <p:ph idx="1"/>
          </p:nvPr>
        </p:nvSpPr>
        <p:spPr/>
        <p:txBody>
          <a:bodyPr>
            <a:noAutofit/>
          </a:bodyPr>
          <a:lstStyle/>
          <a:p>
            <a:r>
              <a:rPr lang="en-GB" sz="2100" dirty="0">
                <a:solidFill>
                  <a:srgbClr val="FF0000"/>
                </a:solidFill>
                <a:latin typeface="Comic Sans MS" panose="030F0702030302020204" pitchFamily="66" charset="0"/>
              </a:rPr>
              <a:t>Read back over your work. Check that it makes sense.</a:t>
            </a:r>
          </a:p>
          <a:p>
            <a:r>
              <a:rPr lang="en-GB" sz="2100" dirty="0">
                <a:solidFill>
                  <a:srgbClr val="FF0000"/>
                </a:solidFill>
                <a:latin typeface="Comic Sans MS" panose="030F0702030302020204" pitchFamily="66" charset="0"/>
              </a:rPr>
              <a:t>Have you used the correct punctuation?</a:t>
            </a:r>
          </a:p>
          <a:p>
            <a:r>
              <a:rPr lang="en-GB" sz="2100" dirty="0">
                <a:solidFill>
                  <a:srgbClr val="FF0000"/>
                </a:solidFill>
                <a:latin typeface="Comic Sans MS" panose="030F0702030302020204" pitchFamily="66" charset="0"/>
              </a:rPr>
              <a:t>Have you used the correct spellings?</a:t>
            </a:r>
          </a:p>
          <a:p>
            <a:r>
              <a:rPr lang="en-GB" sz="2100" dirty="0">
                <a:solidFill>
                  <a:srgbClr val="FF0000"/>
                </a:solidFill>
                <a:latin typeface="Comic Sans MS" panose="030F0702030302020204" pitchFamily="66" charset="0"/>
              </a:rPr>
              <a:t>Look at the writing checklist – which features have you used?</a:t>
            </a:r>
          </a:p>
          <a:p>
            <a:r>
              <a:rPr lang="en-GB" sz="2100" dirty="0">
                <a:solidFill>
                  <a:srgbClr val="FF0000"/>
                </a:solidFill>
                <a:latin typeface="Comic Sans MS" panose="030F0702030302020204" pitchFamily="66" charset="0"/>
              </a:rPr>
              <a:t>Which features do you still need to include?</a:t>
            </a:r>
          </a:p>
          <a:p>
            <a:r>
              <a:rPr lang="en-GB" sz="2100" dirty="0">
                <a:solidFill>
                  <a:srgbClr val="FF0000"/>
                </a:solidFill>
                <a:latin typeface="Comic Sans MS" panose="030F0702030302020204" pitchFamily="66" charset="0"/>
              </a:rPr>
              <a:t>Can you write a sentence or two to tick off any more features from the checklist?</a:t>
            </a:r>
          </a:p>
          <a:p>
            <a:endParaRPr lang="en-GB" sz="2100" dirty="0">
              <a:solidFill>
                <a:srgbClr val="FF0000"/>
              </a:solidFill>
              <a:latin typeface="Comic Sans MS" panose="030F0702030302020204" pitchFamily="66" charset="0"/>
            </a:endParaRPr>
          </a:p>
          <a:p>
            <a:r>
              <a:rPr lang="en-GB" sz="2100" dirty="0">
                <a:solidFill>
                  <a:srgbClr val="FF0000"/>
                </a:solidFill>
                <a:latin typeface="Comic Sans MS" panose="030F0702030302020204" pitchFamily="66" charset="0"/>
              </a:rPr>
              <a:t>Look back at the vocabulary you have used. Use a thesaurus to improve the vocabulary. Try to make it as powerful and descriptive as possible.</a:t>
            </a:r>
          </a:p>
          <a:p>
            <a:endParaRPr lang="en-GB" sz="2100" dirty="0"/>
          </a:p>
        </p:txBody>
      </p:sp>
    </p:spTree>
    <p:extLst>
      <p:ext uri="{BB962C8B-B14F-4D97-AF65-F5344CB8AC3E}">
        <p14:creationId xmlns:p14="http://schemas.microsoft.com/office/powerpoint/2010/main" val="4200167237"/>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203</TotalTime>
  <Words>2108</Words>
  <Application>Microsoft Office PowerPoint</Application>
  <PresentationFormat>Widescreen</PresentationFormat>
  <Paragraphs>195</Paragraphs>
  <Slides>46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46</vt:i4>
      </vt:variant>
    </vt:vector>
  </HeadingPairs>
  <TitlesOfParts>
    <vt:vector size="52" baseType="lpstr">
      <vt:lpstr>Arial</vt:lpstr>
      <vt:lpstr>Comic Sans MS</vt:lpstr>
      <vt:lpstr>Showcard Gothic</vt:lpstr>
      <vt:lpstr>Trebuchet MS</vt:lpstr>
      <vt:lpstr>Wingdings 3</vt:lpstr>
      <vt:lpstr>Facet</vt:lpstr>
      <vt:lpstr>Monday 6th December 2021</vt:lpstr>
      <vt:lpstr>Starter </vt:lpstr>
      <vt:lpstr>https://www.bbc.co.uk/bitesize/articles/z6hvgwx</vt:lpstr>
      <vt:lpstr>PowerPoint Presentation</vt:lpstr>
      <vt:lpstr>PowerPoint Presentation</vt:lpstr>
      <vt:lpstr>PowerPoint Presentation</vt:lpstr>
      <vt:lpstr>Activity 1</vt:lpstr>
      <vt:lpstr>PowerPoint Presentation</vt:lpstr>
      <vt:lpstr>Examples </vt:lpstr>
      <vt:lpstr>Examples </vt:lpstr>
      <vt:lpstr>PowerPoint Presentation</vt:lpstr>
      <vt:lpstr>PowerPoint Presentation</vt:lpstr>
      <vt:lpstr>PowerPoint Presentation</vt:lpstr>
      <vt:lpstr>PowerPoint Presentation</vt:lpstr>
      <vt:lpstr>Examples </vt:lpstr>
      <vt:lpstr>PowerPoint Presentation</vt:lpstr>
      <vt:lpstr>PowerPoint Presentation</vt:lpstr>
      <vt:lpstr>PowerPoint Presentation</vt:lpstr>
      <vt:lpstr>Activity 2</vt:lpstr>
      <vt:lpstr>Tuesday 7th December 2021</vt:lpstr>
      <vt:lpstr>Starter </vt:lpstr>
      <vt:lpstr>PowerPoint Presentation</vt:lpstr>
      <vt:lpstr>PowerPoint Presentation</vt:lpstr>
      <vt:lpstr>Examples </vt:lpstr>
      <vt:lpstr>PowerPoint Presentation</vt:lpstr>
      <vt:lpstr>Parenthesis </vt:lpstr>
      <vt:lpstr>https://www.bbc.co.uk/bitesize/topics/zmfc7ty/articles/z7hppg8 </vt:lpstr>
      <vt:lpstr>PowerPoint Presentation</vt:lpstr>
      <vt:lpstr>Activity </vt:lpstr>
      <vt:lpstr>Wednesday 8th December 2021</vt:lpstr>
      <vt:lpstr>What do you notice about these sentences? </vt:lpstr>
      <vt:lpstr>Relative Clauses!</vt:lpstr>
      <vt:lpstr>PowerPoint Presentation</vt:lpstr>
      <vt:lpstr>PowerPoint Presentation</vt:lpstr>
      <vt:lpstr>PowerPoint Presentation</vt:lpstr>
      <vt:lpstr>Activity 1</vt:lpstr>
      <vt:lpstr>PowerPoint Presentation</vt:lpstr>
      <vt:lpstr>PowerPoint Presentation</vt:lpstr>
      <vt:lpstr>Activity 2</vt:lpstr>
      <vt:lpstr>Thursday 9th December 2021</vt:lpstr>
      <vt:lpstr>For example…</vt:lpstr>
      <vt:lpstr>PowerPoint Presentation</vt:lpstr>
      <vt:lpstr>PowerPoint Presentation</vt:lpstr>
      <vt:lpstr>PowerPoint Presentation</vt:lpstr>
      <vt:lpstr>Activity </vt:lpstr>
      <vt:lpstr>Red Pen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6th December 2021</dc:title>
  <dc:creator>Emily Fenner</dc:creator>
  <cp:lastModifiedBy>Emily Fenner</cp:lastModifiedBy>
  <cp:revision>12</cp:revision>
  <dcterms:created xsi:type="dcterms:W3CDTF">2021-12-03T12:50:30Z</dcterms:created>
  <dcterms:modified xsi:type="dcterms:W3CDTF">2021-12-05T18:59:57Z</dcterms:modified>
</cp:coreProperties>
</file>