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1" r:id="rId4"/>
  </p:sldMasterIdLst>
  <p:sldIdLst>
    <p:sldId id="256" r:id="rId5"/>
    <p:sldId id="269" r:id="rId6"/>
    <p:sldId id="264" r:id="rId7"/>
    <p:sldId id="266" r:id="rId8"/>
    <p:sldId id="267" r:id="rId9"/>
    <p:sldId id="268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354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rgbClr val="262626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DCFE4B8C-CBCA-4ACA-BFD3-0E5FC0DE4D78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8456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12277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618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82163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29271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69550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55480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3241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20000"/>
              <a:lumOff val="8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DCFE4B8C-CBCA-4ACA-BFD3-0E5FC0DE4D78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14793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26366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65755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DCFE4B8C-CBCA-4ACA-BFD3-0E5FC0DE4D78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22688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2" r:id="rId1"/>
    <p:sldLayoutId id="2147483883" r:id="rId2"/>
    <p:sldLayoutId id="2147483884" r:id="rId3"/>
    <p:sldLayoutId id="2147483885" r:id="rId4"/>
    <p:sldLayoutId id="2147483886" r:id="rId5"/>
    <p:sldLayoutId id="2147483887" r:id="rId6"/>
    <p:sldLayoutId id="2147483888" r:id="rId7"/>
    <p:sldLayoutId id="2147483889" r:id="rId8"/>
    <p:sldLayoutId id="2147483890" r:id="rId9"/>
    <p:sldLayoutId id="2147483891" r:id="rId10"/>
    <p:sldLayoutId id="2147483892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2DDF16-3246-4705-9894-CB89093DB0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9730" y="-776177"/>
            <a:ext cx="10843544" cy="3352800"/>
          </a:xfrm>
        </p:spPr>
        <p:txBody>
          <a:bodyPr/>
          <a:lstStyle/>
          <a:p>
            <a:r>
              <a:rPr lang="en-GB" dirty="0" smtClean="0"/>
              <a:t>Thursday 13</a:t>
            </a:r>
            <a:r>
              <a:rPr lang="en-GB" baseline="30000" dirty="0" smtClean="0"/>
              <a:t>th</a:t>
            </a:r>
            <a:r>
              <a:rPr lang="en-GB" dirty="0" smtClean="0"/>
              <a:t> January 2022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953D86-4316-41D0-83EC-028BD27A4C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9729" y="2902865"/>
            <a:ext cx="6746197" cy="3673126"/>
          </a:xfrm>
        </p:spPr>
        <p:txBody>
          <a:bodyPr vert="horz" lIns="91440" tIns="45720" rIns="91440" bIns="45720" rtlCol="0" anchor="t">
            <a:normAutofit fontScale="85000" lnSpcReduction="10000"/>
          </a:bodyPr>
          <a:lstStyle/>
          <a:p>
            <a:r>
              <a:rPr lang="en-GB" sz="6900" dirty="0"/>
              <a:t>L.O: To </a:t>
            </a:r>
            <a:r>
              <a:rPr lang="en-GB" sz="6900" dirty="0" smtClean="0"/>
              <a:t>understand texts.</a:t>
            </a:r>
            <a:endParaRPr lang="en-GB" sz="6900" dirty="0">
              <a:cs typeface="Calibri Light"/>
            </a:endParaRPr>
          </a:p>
          <a:p>
            <a:r>
              <a:rPr lang="en-GB" sz="6900" dirty="0"/>
              <a:t>C: </a:t>
            </a:r>
            <a:r>
              <a:rPr lang="en-GB" sz="6900" dirty="0" smtClean="0"/>
              <a:t>To learn and apply new vocabulary- The </a:t>
            </a:r>
            <a:r>
              <a:rPr lang="en-GB" sz="6900" dirty="0"/>
              <a:t>Iron Man.</a:t>
            </a:r>
            <a:r>
              <a:rPr lang="en-GB" sz="4400" dirty="0"/>
              <a:t> 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E51CBBE-3D9F-424B-B099-94D5ABFC87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3263" y="1625238"/>
            <a:ext cx="3858163" cy="4867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8820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1469" y="13477"/>
            <a:ext cx="10772775" cy="1658198"/>
          </a:xfrm>
        </p:spPr>
        <p:txBody>
          <a:bodyPr/>
          <a:lstStyle/>
          <a:p>
            <a:r>
              <a:rPr lang="en-GB" dirty="0"/>
              <a:t>Our first challenge!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0021" y="5788076"/>
            <a:ext cx="11358335" cy="1447577"/>
          </a:xfrm>
        </p:spPr>
        <p:txBody>
          <a:bodyPr>
            <a:normAutofit/>
          </a:bodyPr>
          <a:lstStyle/>
          <a:p>
            <a:pPr algn="ctr" fontAlgn="base"/>
            <a:r>
              <a:rPr lang="en-GB" sz="4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Let’s </a:t>
            </a:r>
            <a:r>
              <a:rPr lang="en-GB" sz="4800" dirty="0">
                <a:solidFill>
                  <a:srgbClr val="000000"/>
                </a:solidFill>
                <a:latin typeface="Calibri" panose="020F0502020204030204" pitchFamily="34" charset="0"/>
              </a:rPr>
              <a:t>match up the emotion synonyms!</a:t>
            </a:r>
            <a:endParaRPr lang="en-GB" sz="66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9491020-EFCB-4A30-8CF3-E53419ADE88E}"/>
              </a:ext>
            </a:extLst>
          </p:cNvPr>
          <p:cNvSpPr txBox="1">
            <a:spLocks/>
          </p:cNvSpPr>
          <p:nvPr/>
        </p:nvSpPr>
        <p:spPr>
          <a:xfrm>
            <a:off x="340021" y="1971483"/>
            <a:ext cx="2860159" cy="7237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85000"/>
              </a:lnSpc>
              <a:spcBef>
                <a:spcPts val="13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7472" indent="-3429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48640" indent="-54864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0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822960" indent="-82296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097280" indent="-109728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2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4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6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8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/>
            <a:r>
              <a:rPr lang="en-GB" sz="4800" dirty="0">
                <a:solidFill>
                  <a:srgbClr val="000000"/>
                </a:solidFill>
                <a:latin typeface="Calibri" panose="020F0502020204030204" pitchFamily="34" charset="0"/>
              </a:rPr>
              <a:t>terrified</a:t>
            </a:r>
            <a:endParaRPr lang="en-GB" sz="6600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7EC20942-55D8-4C45-A55C-B130754AE77D}"/>
              </a:ext>
            </a:extLst>
          </p:cNvPr>
          <p:cNvSpPr txBox="1">
            <a:spLocks/>
          </p:cNvSpPr>
          <p:nvPr/>
        </p:nvSpPr>
        <p:spPr>
          <a:xfrm>
            <a:off x="5436704" y="2995080"/>
            <a:ext cx="4465763" cy="11333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85000"/>
              </a:lnSpc>
              <a:spcBef>
                <a:spcPts val="13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7472" indent="-3429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48640" indent="-54864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0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822960" indent="-82296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097280" indent="-109728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2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4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6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8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/>
            <a:r>
              <a:rPr lang="en-GB" sz="4800" dirty="0">
                <a:solidFill>
                  <a:srgbClr val="000000"/>
                </a:solidFill>
                <a:latin typeface="Calibri" panose="020F0502020204030204" pitchFamily="34" charset="0"/>
              </a:rPr>
              <a:t>Panic-stricken</a:t>
            </a:r>
            <a:endParaRPr lang="en-GB" sz="6600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3283DB2E-960A-4FFC-AD92-DFC5A48A9034}"/>
              </a:ext>
            </a:extLst>
          </p:cNvPr>
          <p:cNvSpPr txBox="1">
            <a:spLocks/>
          </p:cNvSpPr>
          <p:nvPr/>
        </p:nvSpPr>
        <p:spPr>
          <a:xfrm>
            <a:off x="7636565" y="4618605"/>
            <a:ext cx="3094163" cy="7237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85000"/>
              </a:lnSpc>
              <a:spcBef>
                <a:spcPts val="13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7472" indent="-3429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48640" indent="-54864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0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822960" indent="-82296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097280" indent="-109728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2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4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6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8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/>
            <a:r>
              <a:rPr lang="en-GB" sz="4000" dirty="0">
                <a:solidFill>
                  <a:srgbClr val="000000"/>
                </a:solidFill>
                <a:latin typeface="Calibri" panose="020F0502020204030204" pitchFamily="34" charset="0"/>
              </a:rPr>
              <a:t>Exhausted</a:t>
            </a:r>
            <a:endParaRPr lang="en-GB" sz="5400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C2FFE53-67AF-4C48-BCF2-681B6B3B8FC2}"/>
              </a:ext>
            </a:extLst>
          </p:cNvPr>
          <p:cNvSpPr txBox="1">
            <a:spLocks/>
          </p:cNvSpPr>
          <p:nvPr/>
        </p:nvSpPr>
        <p:spPr>
          <a:xfrm>
            <a:off x="4191000" y="1971483"/>
            <a:ext cx="3094163" cy="7237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85000"/>
              </a:lnSpc>
              <a:spcBef>
                <a:spcPts val="13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7472" indent="-3429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48640" indent="-54864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0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822960" indent="-82296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097280" indent="-109728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2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4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6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8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/>
            <a:r>
              <a:rPr lang="en-GB" sz="4000" dirty="0">
                <a:solidFill>
                  <a:srgbClr val="000000"/>
                </a:solidFill>
                <a:latin typeface="Calibri" panose="020F0502020204030204" pitchFamily="34" charset="0"/>
              </a:rPr>
              <a:t>Shattered</a:t>
            </a:r>
            <a:endParaRPr lang="en-GB" sz="5400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479470E5-D0F3-436E-A8B1-3BC2AFB9ACF7}"/>
              </a:ext>
            </a:extLst>
          </p:cNvPr>
          <p:cNvSpPr txBox="1">
            <a:spLocks/>
          </p:cNvSpPr>
          <p:nvPr/>
        </p:nvSpPr>
        <p:spPr>
          <a:xfrm>
            <a:off x="1096837" y="4479552"/>
            <a:ext cx="3094163" cy="723789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91440" indent="-91440" algn="l" defTabSz="914400" rtl="0" eaLnBrk="1" latinLnBrk="0" hangingPunct="1">
              <a:lnSpc>
                <a:spcPct val="85000"/>
              </a:lnSpc>
              <a:spcBef>
                <a:spcPts val="13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7472" indent="-3429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48640" indent="-54864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0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822960" indent="-82296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097280" indent="-109728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2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4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6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8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>
              <a:buNone/>
            </a:pPr>
            <a:r>
              <a:rPr lang="en-GB" sz="5400" dirty="0">
                <a:solidFill>
                  <a:srgbClr val="000000"/>
                </a:solidFill>
                <a:latin typeface="Segoe UI" panose="020B0502040204020203" pitchFamily="34" charset="0"/>
              </a:rPr>
              <a:t>Energetic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C4B0C0C9-B8A1-42D9-83A2-DEFB27B2E073}"/>
              </a:ext>
            </a:extLst>
          </p:cNvPr>
          <p:cNvSpPr txBox="1">
            <a:spLocks/>
          </p:cNvSpPr>
          <p:nvPr/>
        </p:nvSpPr>
        <p:spPr>
          <a:xfrm>
            <a:off x="8110111" y="1224539"/>
            <a:ext cx="3094163" cy="723789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91440" indent="-91440" algn="l" defTabSz="914400" rtl="0" eaLnBrk="1" latinLnBrk="0" hangingPunct="1">
              <a:lnSpc>
                <a:spcPct val="85000"/>
              </a:lnSpc>
              <a:spcBef>
                <a:spcPts val="13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7472" indent="-3429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48640" indent="-54864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0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822960" indent="-82296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097280" indent="-109728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2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4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6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8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>
              <a:buNone/>
            </a:pPr>
            <a:r>
              <a:rPr lang="en-GB" sz="5400" dirty="0">
                <a:solidFill>
                  <a:srgbClr val="000000"/>
                </a:solidFill>
                <a:latin typeface="Segoe UI" panose="020B0502040204020203" pitchFamily="34" charset="0"/>
              </a:rPr>
              <a:t>hyper</a:t>
            </a:r>
          </a:p>
        </p:txBody>
      </p:sp>
    </p:spTree>
    <p:extLst>
      <p:ext uri="{BB962C8B-B14F-4D97-AF65-F5344CB8AC3E}">
        <p14:creationId xmlns:p14="http://schemas.microsoft.com/office/powerpoint/2010/main" val="3960824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706" y="-191386"/>
            <a:ext cx="10772775" cy="1658198"/>
          </a:xfrm>
        </p:spPr>
        <p:txBody>
          <a:bodyPr/>
          <a:lstStyle/>
          <a:p>
            <a:r>
              <a:rPr lang="en-GB" dirty="0"/>
              <a:t>Vocabulary Victor Time!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1664" y="1349854"/>
            <a:ext cx="6034196" cy="4721337"/>
          </a:xfrm>
        </p:spPr>
        <p:txBody>
          <a:bodyPr>
            <a:normAutofit fontScale="92500" lnSpcReduction="20000"/>
          </a:bodyPr>
          <a:lstStyle/>
          <a:p>
            <a:r>
              <a:rPr lang="en-GB" sz="5400" dirty="0"/>
              <a:t>Today we are going to find some new words and learn what they mean! </a:t>
            </a:r>
          </a:p>
          <a:p>
            <a:endParaRPr lang="en-GB" sz="5400" dirty="0">
              <a:solidFill>
                <a:schemeClr val="tx1"/>
              </a:solidFill>
            </a:endParaRPr>
          </a:p>
          <a:p>
            <a:r>
              <a:rPr lang="en-GB" sz="5400" dirty="0">
                <a:solidFill>
                  <a:schemeClr val="tx1"/>
                </a:solidFill>
              </a:rPr>
              <a:t>We are going to try and use them </a:t>
            </a:r>
            <a:r>
              <a:rPr lang="en-GB" sz="5400" u="sng" dirty="0">
                <a:solidFill>
                  <a:srgbClr val="FF0000"/>
                </a:solidFill>
              </a:rPr>
              <a:t>in context </a:t>
            </a:r>
            <a:r>
              <a:rPr lang="en-GB" sz="5400" dirty="0">
                <a:solidFill>
                  <a:schemeClr val="tx1"/>
                </a:solidFill>
              </a:rPr>
              <a:t>too!</a:t>
            </a:r>
          </a:p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9406560-8CB7-472F-ABAA-45E45DF0F4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20751" y="290074"/>
            <a:ext cx="5249008" cy="6277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2464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706" y="-191386"/>
            <a:ext cx="10772775" cy="1658198"/>
          </a:xfrm>
        </p:spPr>
        <p:txBody>
          <a:bodyPr/>
          <a:lstStyle/>
          <a:p>
            <a:r>
              <a:rPr lang="en-GB" dirty="0"/>
              <a:t>Vocabulary Victor Time!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2241" y="1068330"/>
            <a:ext cx="6565638" cy="5499595"/>
          </a:xfrm>
        </p:spPr>
        <p:txBody>
          <a:bodyPr>
            <a:normAutofit fontScale="85000" lnSpcReduction="20000"/>
          </a:bodyPr>
          <a:lstStyle/>
          <a:p>
            <a:r>
              <a:rPr lang="en-GB" sz="5400" dirty="0"/>
              <a:t>Today we are going to find some new words and learn what they mean! </a:t>
            </a:r>
          </a:p>
          <a:p>
            <a:endParaRPr lang="en-GB" sz="5400" dirty="0">
              <a:solidFill>
                <a:schemeClr val="tx1"/>
              </a:solidFill>
            </a:endParaRPr>
          </a:p>
          <a:p>
            <a:r>
              <a:rPr lang="en-GB" sz="5400" dirty="0">
                <a:solidFill>
                  <a:schemeClr val="tx1"/>
                </a:solidFill>
              </a:rPr>
              <a:t>We are going to try and use them </a:t>
            </a:r>
            <a:r>
              <a:rPr lang="en-GB" sz="5400" u="sng" dirty="0">
                <a:solidFill>
                  <a:srgbClr val="FF0000"/>
                </a:solidFill>
              </a:rPr>
              <a:t>in context </a:t>
            </a:r>
            <a:r>
              <a:rPr lang="en-GB" sz="5400" dirty="0">
                <a:solidFill>
                  <a:schemeClr val="tx1"/>
                </a:solidFill>
              </a:rPr>
              <a:t>too!</a:t>
            </a:r>
          </a:p>
          <a:p>
            <a:endParaRPr lang="en-GB" sz="5400" dirty="0">
              <a:solidFill>
                <a:schemeClr val="tx1"/>
              </a:solidFill>
            </a:endParaRPr>
          </a:p>
          <a:p>
            <a:r>
              <a:rPr lang="en-GB" sz="7000" b="1" u="sng" dirty="0">
                <a:solidFill>
                  <a:srgbClr val="FF0000"/>
                </a:solidFill>
              </a:rPr>
              <a:t>Why should we learn new words?</a:t>
            </a:r>
          </a:p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9406560-8CB7-472F-ABAA-45E45DF0F4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20751" y="290074"/>
            <a:ext cx="5249008" cy="6277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7494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706" y="-191386"/>
            <a:ext cx="10772775" cy="1658198"/>
          </a:xfrm>
        </p:spPr>
        <p:txBody>
          <a:bodyPr/>
          <a:lstStyle/>
          <a:p>
            <a:r>
              <a:rPr lang="en-GB" dirty="0"/>
              <a:t>Vocabulary Victor Time!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2241" y="1068330"/>
            <a:ext cx="6565638" cy="5499595"/>
          </a:xfrm>
        </p:spPr>
        <p:txBody>
          <a:bodyPr>
            <a:normAutofit/>
          </a:bodyPr>
          <a:lstStyle/>
          <a:p>
            <a:pPr algn="l" rtl="0" fontAlgn="base"/>
            <a:r>
              <a:rPr lang="en-GB" sz="3200" u="sng" dirty="0">
                <a:solidFill>
                  <a:srgbClr val="FF0000"/>
                </a:solidFill>
                <a:latin typeface="Calibri" panose="020F0502020204030204" pitchFamily="34" charset="0"/>
              </a:rPr>
              <a:t>Can you draw a table like this in your book? </a:t>
            </a:r>
          </a:p>
          <a:p>
            <a:pPr algn="l" rtl="0" fontAlgn="base"/>
            <a:endParaRPr lang="en-GB" sz="66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9406560-8CB7-472F-ABAA-45E45DF0F4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20751" y="290074"/>
            <a:ext cx="5249008" cy="6277851"/>
          </a:xfrm>
          <a:prstGeom prst="rect">
            <a:avLst/>
          </a:prstGeom>
        </p:spPr>
      </p:pic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B677C976-2F60-42DA-B206-407E75DFF4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1165789"/>
              </p:ext>
            </p:extLst>
          </p:nvPr>
        </p:nvGraphicFramePr>
        <p:xfrm>
          <a:off x="334706" y="1962301"/>
          <a:ext cx="6353172" cy="17803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17724">
                  <a:extLst>
                    <a:ext uri="{9D8B030D-6E8A-4147-A177-3AD203B41FA5}">
                      <a16:colId xmlns:a16="http://schemas.microsoft.com/office/drawing/2014/main" val="3462643919"/>
                    </a:ext>
                  </a:extLst>
                </a:gridCol>
                <a:gridCol w="2117724">
                  <a:extLst>
                    <a:ext uri="{9D8B030D-6E8A-4147-A177-3AD203B41FA5}">
                      <a16:colId xmlns:a16="http://schemas.microsoft.com/office/drawing/2014/main" val="2826186623"/>
                    </a:ext>
                  </a:extLst>
                </a:gridCol>
                <a:gridCol w="2117724">
                  <a:extLst>
                    <a:ext uri="{9D8B030D-6E8A-4147-A177-3AD203B41FA5}">
                      <a16:colId xmlns:a16="http://schemas.microsoft.com/office/drawing/2014/main" val="2569501095"/>
                    </a:ext>
                  </a:extLst>
                </a:gridCol>
              </a:tblGrid>
              <a:tr h="1154157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Word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Meaning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Applied in a  sentence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1150830"/>
                  </a:ext>
                </a:extLst>
              </a:tr>
              <a:tr h="62620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411499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564407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706" y="-191386"/>
            <a:ext cx="10772775" cy="1658198"/>
          </a:xfrm>
        </p:spPr>
        <p:txBody>
          <a:bodyPr/>
          <a:lstStyle/>
          <a:p>
            <a:r>
              <a:rPr lang="en-GB" dirty="0"/>
              <a:t>Vocabulary Victor Time!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2241" y="1068330"/>
            <a:ext cx="6565638" cy="5499595"/>
          </a:xfrm>
        </p:spPr>
        <p:txBody>
          <a:bodyPr>
            <a:normAutofit/>
          </a:bodyPr>
          <a:lstStyle/>
          <a:p>
            <a:pPr algn="l" rtl="0" fontAlgn="base"/>
            <a:r>
              <a:rPr lang="en-GB" sz="3200" b="0" i="0" u="sng" dirty="0">
                <a:solidFill>
                  <a:srgbClr val="FF0000"/>
                </a:solidFill>
                <a:effectLst/>
                <a:latin typeface="Calibri" panose="020F0502020204030204" pitchFamily="34" charset="0"/>
              </a:rPr>
              <a:t>Paddlers</a:t>
            </a:r>
            <a:r>
              <a:rPr lang="en-GB" sz="32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: Define and apply the new words in a sentence.  </a:t>
            </a:r>
            <a:endParaRPr lang="en-GB" sz="66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GB" sz="32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  <a:endParaRPr lang="en-GB" sz="66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GB" sz="3200" b="0" i="0" u="sng" dirty="0">
                <a:solidFill>
                  <a:srgbClr val="FF0000"/>
                </a:solidFill>
                <a:effectLst/>
                <a:latin typeface="Calibri" panose="020F0502020204030204" pitchFamily="34" charset="0"/>
              </a:rPr>
              <a:t>Snorkelers</a:t>
            </a:r>
            <a:r>
              <a:rPr lang="en-GB" sz="32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: Define and apply the new words in a sentence which includes a FANBOYS conjunction.  </a:t>
            </a:r>
            <a:endParaRPr lang="en-GB" sz="66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GB" sz="32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  <a:endParaRPr lang="en-GB" sz="66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GB" sz="3200" b="0" i="0" u="sng" dirty="0">
                <a:solidFill>
                  <a:srgbClr val="FF0000"/>
                </a:solidFill>
                <a:effectLst/>
                <a:latin typeface="Calibri" panose="020F0502020204030204" pitchFamily="34" charset="0"/>
              </a:rPr>
              <a:t>Divers:    </a:t>
            </a:r>
            <a:r>
              <a:rPr lang="en-GB" sz="32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Define and apply the new words in a sentence which includes a FANBOYS conjunction and an adverbial phrase.  </a:t>
            </a:r>
            <a:endParaRPr lang="en-GB" sz="66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9406560-8CB7-472F-ABAA-45E45DF0F4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20751" y="290074"/>
            <a:ext cx="5249008" cy="6277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3169083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0941A018-FB9B-4401-A32C-7E04526866E0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8B5CCF2-C2A2-4FCE-A2F5-7E5A0830F97F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b7193443-4924-4c98-83f1-322a08f13154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7415F4CB-7E34-45A8-A350-DFF899E6C704}">
  <ds:schemaRefs>
    <ds:schemaRef ds:uri="933c73ff-1f47-478d-836a-52d41c4c8390"/>
    <ds:schemaRef ds:uri="b7193443-4924-4c98-83f1-322a08f1315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E7EBC928-1FA2-40C1-8654-E1B3AA24CB1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Metropolitan</Template>
  <TotalTime>39</TotalTime>
  <Words>135</Words>
  <Application>Microsoft Office PowerPoint</Application>
  <PresentationFormat>Widescreen</PresentationFormat>
  <Paragraphs>32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Segoe UI</vt:lpstr>
      <vt:lpstr>Metropolitan</vt:lpstr>
      <vt:lpstr>Thursday 13th January 2022</vt:lpstr>
      <vt:lpstr>Our first challenge!</vt:lpstr>
      <vt:lpstr>Vocabulary Victor Time!</vt:lpstr>
      <vt:lpstr>Vocabulary Victor Time!</vt:lpstr>
      <vt:lpstr>Vocabulary Victor Time!</vt:lpstr>
      <vt:lpstr>Vocabulary Victor Time!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Thursday 5th November 2020</dc:title>
  <dc:creator>alice watton</dc:creator>
  <cp:lastModifiedBy>Alice Watton</cp:lastModifiedBy>
  <cp:revision>12</cp:revision>
  <dcterms:created xsi:type="dcterms:W3CDTF">2020-10-29T12:54:05Z</dcterms:created>
  <dcterms:modified xsi:type="dcterms:W3CDTF">2022-01-06T21:42:27Z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