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C575BB-9005-4C33-8C71-6EC21F2D18DC}"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4134198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C575BB-9005-4C33-8C71-6EC21F2D18DC}"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3706934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EC575BB-9005-4C33-8C71-6EC21F2D18DC}"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1419710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C575BB-9005-4C33-8C71-6EC21F2D18DC}"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2716933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C575BB-9005-4C33-8C71-6EC21F2D18DC}" type="datetimeFigureOut">
              <a:rPr lang="en-GB" smtClean="0"/>
              <a:t>21/11/2021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2954964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C575BB-9005-4C33-8C71-6EC21F2D18DC}" type="datetimeFigureOut">
              <a:rPr lang="en-GB" smtClean="0"/>
              <a:t>21/11/2021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1202270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C575BB-9005-4C33-8C71-6EC21F2D18DC}" type="datetimeFigureOut">
              <a:rPr lang="en-GB" smtClean="0"/>
              <a:t>21/11/2021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3228273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C575BB-9005-4C33-8C71-6EC21F2D18DC}"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346324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C575BB-9005-4C33-8C71-6EC21F2D18DC}" type="datetimeFigureOut">
              <a:rPr lang="en-GB" smtClean="0"/>
              <a:t>21/11/2021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507931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C575BB-9005-4C33-8C71-6EC21F2D18DC}"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3896288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C575BB-9005-4C33-8C71-6EC21F2D18DC}" type="datetimeFigureOut">
              <a:rPr lang="en-GB" smtClean="0"/>
              <a:t>21/11/2021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B3BFCB-3C42-41A7-B6A1-7AFCA7DF64DE}" type="slidenum">
              <a:rPr lang="en-GB" smtClean="0"/>
              <a:t>‹#›</a:t>
            </a:fld>
            <a:endParaRPr lang="en-GB"/>
          </a:p>
        </p:txBody>
      </p:sp>
    </p:spTree>
    <p:extLst>
      <p:ext uri="{BB962C8B-B14F-4D97-AF65-F5344CB8AC3E}">
        <p14:creationId xmlns:p14="http://schemas.microsoft.com/office/powerpoint/2010/main" val="2895552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C575BB-9005-4C33-8C71-6EC21F2D18DC}" type="datetimeFigureOut">
              <a:rPr lang="en-GB" smtClean="0"/>
              <a:t>21/11/2021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B3BFCB-3C42-41A7-B6A1-7AFCA7DF64DE}" type="slidenum">
              <a:rPr lang="en-GB" smtClean="0"/>
              <a:t>‹#›</a:t>
            </a:fld>
            <a:endParaRPr lang="en-GB"/>
          </a:p>
        </p:txBody>
      </p:sp>
    </p:spTree>
    <p:extLst>
      <p:ext uri="{BB962C8B-B14F-4D97-AF65-F5344CB8AC3E}">
        <p14:creationId xmlns:p14="http://schemas.microsoft.com/office/powerpoint/2010/main" val="3966142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8400" y="1397338"/>
            <a:ext cx="7869382" cy="3539430"/>
          </a:xfrm>
          <a:prstGeom prst="rect">
            <a:avLst/>
          </a:prstGeom>
        </p:spPr>
        <p:txBody>
          <a:bodyPr wrap="square">
            <a:spAutoFit/>
          </a:bodyPr>
          <a:lstStyle/>
          <a:p>
            <a:r>
              <a:rPr lang="en-GB" sz="3200" u="sng" dirty="0" smtClean="0">
                <a:latin typeface="HfW cursive" panose="00000500000000000000" pitchFamily="2" charset="0"/>
              </a:rPr>
              <a:t>Thursday 25 November </a:t>
            </a:r>
            <a:r>
              <a:rPr lang="en-GB" sz="3200" u="sng" dirty="0">
                <a:latin typeface="HfW cursive" panose="00000500000000000000" pitchFamily="2" charset="0"/>
              </a:rPr>
              <a:t>2021</a:t>
            </a:r>
          </a:p>
          <a:p>
            <a:endParaRPr lang="en-GB" sz="3200" dirty="0">
              <a:latin typeface="HfW cursive" panose="00000500000000000000" pitchFamily="2" charset="0"/>
            </a:endParaRPr>
          </a:p>
          <a:p>
            <a:r>
              <a:rPr lang="en-GB" sz="3200" dirty="0">
                <a:latin typeface="HfW cursive" panose="00000500000000000000" pitchFamily="2" charset="0"/>
              </a:rPr>
              <a:t>L</a:t>
            </a:r>
            <a:r>
              <a:rPr lang="en-GB" sz="3200" u="sng" dirty="0">
                <a:latin typeface="HfW cursive" panose="00000500000000000000" pitchFamily="2" charset="0"/>
              </a:rPr>
              <a:t>O: To write with purpose</a:t>
            </a:r>
          </a:p>
          <a:p>
            <a:r>
              <a:rPr lang="en-GB" sz="3200" dirty="0">
                <a:latin typeface="HfW cursive" panose="00000500000000000000" pitchFamily="2" charset="0"/>
              </a:rPr>
              <a:t>    </a:t>
            </a:r>
            <a:r>
              <a:rPr lang="en-GB" sz="3200" u="sng" dirty="0">
                <a:latin typeface="HfW cursive" panose="00000500000000000000" pitchFamily="2" charset="0"/>
              </a:rPr>
              <a:t>To use sentences appropriately </a:t>
            </a:r>
          </a:p>
          <a:p>
            <a:r>
              <a:rPr lang="en-GB" sz="3200" dirty="0">
                <a:latin typeface="HfW cursive" panose="00000500000000000000" pitchFamily="2" charset="0"/>
              </a:rPr>
              <a:t>    </a:t>
            </a:r>
            <a:r>
              <a:rPr lang="en-GB" sz="3200" u="sng" dirty="0">
                <a:latin typeface="HfW cursive" panose="00000500000000000000" pitchFamily="2" charset="0"/>
              </a:rPr>
              <a:t>Punctuate accurately</a:t>
            </a:r>
          </a:p>
          <a:p>
            <a:endParaRPr lang="en-GB" sz="3200" u="sng" dirty="0">
              <a:latin typeface="HfW cursive" panose="00000500000000000000" pitchFamily="2" charset="0"/>
            </a:endParaRPr>
          </a:p>
          <a:p>
            <a:r>
              <a:rPr lang="en-GB" sz="3200" u="sng" dirty="0">
                <a:latin typeface="HfW cursive" panose="00000500000000000000" pitchFamily="2" charset="0"/>
              </a:rPr>
              <a:t>C: Formal letter</a:t>
            </a: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37394" y="3577119"/>
            <a:ext cx="2918690" cy="2918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540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18544" y="754051"/>
            <a:ext cx="6096000" cy="4401205"/>
          </a:xfrm>
          <a:prstGeom prst="rect">
            <a:avLst/>
          </a:prstGeom>
        </p:spPr>
        <p:txBody>
          <a:bodyPr>
            <a:spAutoFit/>
          </a:bodyPr>
          <a:lstStyle/>
          <a:p>
            <a:pPr lvl="0" algn="ctr" eaLnBrk="0" fontAlgn="base" hangingPunct="0">
              <a:spcBef>
                <a:spcPct val="0"/>
              </a:spcBef>
              <a:spcAft>
                <a:spcPct val="0"/>
              </a:spcAft>
            </a:pPr>
            <a:r>
              <a:rPr lang="en-GB" altLang="en-US" sz="2800" dirty="0" smtClean="0">
                <a:latin typeface="HfW cursive" panose="00000500000000000000" pitchFamily="2" charset="0"/>
                <a:ea typeface="Times New Roman" panose="02020603050405020304" pitchFamily="18" charset="0"/>
                <a:cs typeface="Comic Sans MS" panose="030F0702030302020204" pitchFamily="66" charset="0"/>
              </a:rPr>
              <a:t>Yesterday we thought of ideas for the </a:t>
            </a:r>
            <a:r>
              <a:rPr lang="en-GB" altLang="en-US" sz="2800" u="sng" dirty="0" smtClean="0">
                <a:latin typeface="HfW cursive" panose="00000500000000000000" pitchFamily="2" charset="0"/>
                <a:ea typeface="Times New Roman" panose="02020603050405020304" pitchFamily="18" charset="0"/>
                <a:cs typeface="Comic Sans MS" panose="030F0702030302020204" pitchFamily="66" charset="0"/>
              </a:rPr>
              <a:t>main body</a:t>
            </a:r>
          </a:p>
          <a:p>
            <a:pPr lvl="0" algn="ctr" eaLnBrk="0" fontAlgn="base" hangingPunct="0">
              <a:spcBef>
                <a:spcPct val="0"/>
              </a:spcBef>
              <a:spcAft>
                <a:spcPct val="0"/>
              </a:spcAft>
            </a:pPr>
            <a:endParaRPr kumimoji="0" lang="en-GB" altLang="en-US" sz="2800" b="0" i="0" u="none" strike="noStrike" cap="none" normalizeH="0" baseline="0" dirty="0" smtClean="0">
              <a:ln>
                <a:noFill/>
              </a:ln>
              <a:solidFill>
                <a:schemeClr val="tx1"/>
              </a:solidFill>
              <a:effectLst/>
              <a:latin typeface="HfW cursive" panose="00000500000000000000" pitchFamily="2" charset="0"/>
            </a:endParaRPr>
          </a:p>
          <a:p>
            <a:pPr lvl="0" algn="ctr" eaLnBrk="0" fontAlgn="base" hangingPunct="0">
              <a:spcBef>
                <a:spcPct val="0"/>
              </a:spcBef>
              <a:spcAft>
                <a:spcPct val="0"/>
              </a:spcAft>
            </a:pPr>
            <a:r>
              <a:rPr lang="en-GB" altLang="en-US" sz="2800" dirty="0">
                <a:latin typeface="HfW cursive" panose="00000500000000000000" pitchFamily="2" charset="0"/>
                <a:ea typeface="Times New Roman" panose="02020603050405020304" pitchFamily="18" charset="0"/>
                <a:cs typeface="Arial" panose="020B0604020202020204" pitchFamily="34" charset="0"/>
              </a:rPr>
              <a:t>The best activity </a:t>
            </a:r>
            <a:r>
              <a:rPr lang="en-GB" altLang="en-US" sz="2800" dirty="0" smtClean="0">
                <a:latin typeface="HfW cursive" panose="00000500000000000000" pitchFamily="2" charset="0"/>
                <a:ea typeface="Times New Roman" panose="02020603050405020304" pitchFamily="18" charset="0"/>
                <a:cs typeface="Arial" panose="020B0604020202020204" pitchFamily="34" charset="0"/>
              </a:rPr>
              <a:t>was... </a:t>
            </a:r>
            <a:endParaRPr kumimoji="0" lang="en-GB" altLang="en-US" sz="2800" b="0" i="0" u="none" strike="noStrike" cap="none" normalizeH="0" baseline="0" dirty="0" smtClean="0">
              <a:ln>
                <a:noFill/>
              </a:ln>
              <a:solidFill>
                <a:schemeClr val="tx1"/>
              </a:solidFill>
              <a:effectLst/>
              <a:latin typeface="HfW cursive" panose="00000500000000000000" pitchFamily="2" charset="0"/>
            </a:endParaRPr>
          </a:p>
          <a:p>
            <a:pPr lvl="0" algn="ctr" eaLnBrk="0" fontAlgn="base" hangingPunct="0">
              <a:spcBef>
                <a:spcPct val="0"/>
              </a:spcBef>
              <a:spcAft>
                <a:spcPct val="0"/>
              </a:spcAft>
            </a:pPr>
            <a:r>
              <a:rPr lang="en-GB" altLang="en-US" sz="2800" dirty="0">
                <a:latin typeface="HfW cursive" panose="00000500000000000000" pitchFamily="2" charset="0"/>
                <a:ea typeface="Times New Roman" panose="02020603050405020304" pitchFamily="18" charset="0"/>
                <a:cs typeface="Arial" panose="020B0604020202020204" pitchFamily="34" charset="0"/>
              </a:rPr>
              <a:t>It was so funny </a:t>
            </a:r>
            <a:r>
              <a:rPr lang="en-GB" altLang="en-US" sz="2800" dirty="0" smtClean="0">
                <a:latin typeface="HfW cursive" panose="00000500000000000000" pitchFamily="2" charset="0"/>
                <a:ea typeface="Times New Roman" panose="02020603050405020304" pitchFamily="18" charset="0"/>
                <a:cs typeface="Arial" panose="020B0604020202020204" pitchFamily="34" charset="0"/>
              </a:rPr>
              <a:t>when... </a:t>
            </a:r>
            <a:endParaRPr kumimoji="0" lang="en-GB" altLang="en-US" sz="2800" b="0" i="0" u="none" strike="noStrike" cap="none" normalizeH="0" baseline="0" dirty="0" smtClean="0">
              <a:ln>
                <a:noFill/>
              </a:ln>
              <a:solidFill>
                <a:schemeClr val="tx1"/>
              </a:solidFill>
              <a:effectLst/>
              <a:latin typeface="HfW cursive" panose="00000500000000000000" pitchFamily="2" charset="0"/>
            </a:endParaRPr>
          </a:p>
          <a:p>
            <a:pPr lvl="0" algn="ctr" eaLnBrk="0" fontAlgn="base" hangingPunct="0">
              <a:spcBef>
                <a:spcPct val="0"/>
              </a:spcBef>
              <a:spcAft>
                <a:spcPct val="0"/>
              </a:spcAft>
            </a:pPr>
            <a:r>
              <a:rPr lang="en-GB" altLang="en-US" sz="2800" dirty="0">
                <a:latin typeface="HfW cursive" panose="00000500000000000000" pitchFamily="2" charset="0"/>
                <a:ea typeface="Times New Roman" panose="02020603050405020304" pitchFamily="18" charset="0"/>
                <a:cs typeface="Arial" panose="020B0604020202020204" pitchFamily="34" charset="0"/>
              </a:rPr>
              <a:t>I could not </a:t>
            </a:r>
            <a:r>
              <a:rPr lang="en-GB" altLang="en-US" sz="2800" dirty="0" smtClean="0">
                <a:latin typeface="HfW cursive" panose="00000500000000000000" pitchFamily="2" charset="0"/>
                <a:ea typeface="Times New Roman" panose="02020603050405020304" pitchFamily="18" charset="0"/>
                <a:cs typeface="Arial" panose="020B0604020202020204" pitchFamily="34" charset="0"/>
              </a:rPr>
              <a:t>believe... </a:t>
            </a:r>
            <a:endParaRPr kumimoji="0" lang="en-GB" altLang="en-US" sz="2800" b="0" i="0" u="none" strike="noStrike" cap="none" normalizeH="0" baseline="0" dirty="0" smtClean="0">
              <a:ln>
                <a:noFill/>
              </a:ln>
              <a:solidFill>
                <a:schemeClr val="tx1"/>
              </a:solidFill>
              <a:effectLst/>
              <a:latin typeface="HfW cursive" panose="00000500000000000000" pitchFamily="2" charset="0"/>
            </a:endParaRPr>
          </a:p>
          <a:p>
            <a:pPr lvl="0" algn="ctr" eaLnBrk="0" fontAlgn="base" hangingPunct="0">
              <a:spcBef>
                <a:spcPct val="0"/>
              </a:spcBef>
              <a:spcAft>
                <a:spcPct val="0"/>
              </a:spcAft>
            </a:pPr>
            <a:endParaRPr lang="en-GB" altLang="en-US" sz="2800" dirty="0" smtClean="0">
              <a:latin typeface="HfW cursive" panose="00000500000000000000" pitchFamily="2" charset="0"/>
              <a:ea typeface="Times New Roman" panose="02020603050405020304" pitchFamily="18" charset="0"/>
              <a:cs typeface="Arial" panose="020B0604020202020204" pitchFamily="34" charset="0"/>
            </a:endParaRPr>
          </a:p>
          <a:p>
            <a:pPr lvl="0" algn="ctr" eaLnBrk="0" fontAlgn="base" hangingPunct="0">
              <a:spcBef>
                <a:spcPct val="0"/>
              </a:spcBef>
              <a:spcAft>
                <a:spcPct val="0"/>
              </a:spcAft>
            </a:pPr>
            <a:r>
              <a:rPr lang="en-GB" altLang="en-US" sz="2800" dirty="0" smtClean="0">
                <a:latin typeface="HfW cursive" panose="00000500000000000000" pitchFamily="2" charset="0"/>
                <a:ea typeface="Times New Roman" panose="02020603050405020304" pitchFamily="18" charset="0"/>
                <a:cs typeface="Arial" panose="020B0604020202020204" pitchFamily="34" charset="0"/>
              </a:rPr>
              <a:t>Remember to include fronted adverbials an conjunctions in your main body.</a:t>
            </a:r>
            <a:endParaRPr kumimoji="0" lang="en-GB" altLang="en-US" sz="2800" b="0" i="0" u="none" strike="noStrike" cap="none" normalizeH="0" baseline="0" dirty="0" smtClean="0">
              <a:ln>
                <a:noFill/>
              </a:ln>
              <a:solidFill>
                <a:schemeClr val="tx1"/>
              </a:solidFill>
              <a:effectLst/>
              <a:latin typeface="HfW cursive" panose="00000500000000000000" pitchFamily="2" charset="0"/>
            </a:endParaRPr>
          </a:p>
        </p:txBody>
      </p:sp>
      <p:sp>
        <p:nvSpPr>
          <p:cNvPr id="7" name="TextBox 6"/>
          <p:cNvSpPr txBox="1"/>
          <p:nvPr/>
        </p:nvSpPr>
        <p:spPr>
          <a:xfrm>
            <a:off x="7942107" y="1666630"/>
            <a:ext cx="3569709" cy="3046988"/>
          </a:xfrm>
          <a:prstGeom prst="rect">
            <a:avLst/>
          </a:prstGeom>
          <a:noFill/>
        </p:spPr>
        <p:txBody>
          <a:bodyPr wrap="square" rtlCol="0">
            <a:spAutoFit/>
          </a:bodyPr>
          <a:lstStyle/>
          <a:p>
            <a:r>
              <a:rPr lang="en-GB" sz="3200" u="sng" dirty="0" smtClean="0">
                <a:latin typeface="HfW cursive" panose="00000500000000000000" pitchFamily="2" charset="0"/>
              </a:rPr>
              <a:t>Can you include</a:t>
            </a:r>
            <a:r>
              <a:rPr lang="en-GB" sz="3200" dirty="0" smtClean="0">
                <a:latin typeface="HfW cursive" panose="00000500000000000000" pitchFamily="2" charset="0"/>
              </a:rPr>
              <a:t>:</a:t>
            </a:r>
          </a:p>
          <a:p>
            <a:r>
              <a:rPr lang="en-GB" sz="3200" dirty="0" smtClean="0">
                <a:solidFill>
                  <a:srgbClr val="FF0000"/>
                </a:solidFill>
                <a:latin typeface="HfW cursive" panose="00000500000000000000" pitchFamily="2" charset="0"/>
              </a:rPr>
              <a:t>Furthermore,                              however,                                    </a:t>
            </a:r>
          </a:p>
          <a:p>
            <a:r>
              <a:rPr lang="en-GB" sz="3200" dirty="0" smtClean="0">
                <a:solidFill>
                  <a:srgbClr val="FF0000"/>
                </a:solidFill>
                <a:latin typeface="HfW cursive" panose="00000500000000000000" pitchFamily="2" charset="0"/>
              </a:rPr>
              <a:t>In addition to this,</a:t>
            </a:r>
            <a:endParaRPr lang="en-GB" sz="3200" dirty="0">
              <a:solidFill>
                <a:srgbClr val="FF0000"/>
              </a:solidFill>
              <a:latin typeface="HfW cursive" panose="00000500000000000000" pitchFamily="2" charset="0"/>
            </a:endParaRPr>
          </a:p>
        </p:txBody>
      </p:sp>
    </p:spTree>
    <p:extLst>
      <p:ext uri="{BB962C8B-B14F-4D97-AF65-F5344CB8AC3E}">
        <p14:creationId xmlns:p14="http://schemas.microsoft.com/office/powerpoint/2010/main" val="2394051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0641" y="544801"/>
            <a:ext cx="8555614" cy="5327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06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23962" y="542925"/>
            <a:ext cx="9744075" cy="5772150"/>
          </a:xfrm>
          <a:prstGeom prst="rect">
            <a:avLst/>
          </a:prstGeom>
        </p:spPr>
      </p:pic>
    </p:spTree>
    <p:extLst>
      <p:ext uri="{BB962C8B-B14F-4D97-AF65-F5344CB8AC3E}">
        <p14:creationId xmlns:p14="http://schemas.microsoft.com/office/powerpoint/2010/main" val="1256266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68191" y="312304"/>
            <a:ext cx="4648200" cy="6362700"/>
          </a:xfrm>
          <a:prstGeom prst="rect">
            <a:avLst/>
          </a:prstGeom>
        </p:spPr>
      </p:pic>
      <p:sp>
        <p:nvSpPr>
          <p:cNvPr id="3" name="TextBox 2"/>
          <p:cNvSpPr txBox="1"/>
          <p:nvPr/>
        </p:nvSpPr>
        <p:spPr>
          <a:xfrm>
            <a:off x="794327" y="1089891"/>
            <a:ext cx="3445164" cy="3108543"/>
          </a:xfrm>
          <a:prstGeom prst="rect">
            <a:avLst/>
          </a:prstGeom>
          <a:noFill/>
        </p:spPr>
        <p:txBody>
          <a:bodyPr wrap="square" rtlCol="0">
            <a:spAutoFit/>
          </a:bodyPr>
          <a:lstStyle/>
          <a:p>
            <a:r>
              <a:rPr lang="en-GB" sz="2800" dirty="0" smtClean="0">
                <a:solidFill>
                  <a:srgbClr val="FF0000"/>
                </a:solidFill>
                <a:latin typeface="HfW cursive" panose="00000500000000000000" pitchFamily="2" charset="0"/>
              </a:rPr>
              <a:t>Add ideas to your word bank. Stick the word bank into your books and use it to help you in your writing today.</a:t>
            </a:r>
            <a:endParaRPr lang="en-GB" sz="2800" dirty="0">
              <a:solidFill>
                <a:srgbClr val="FF0000"/>
              </a:solidFill>
              <a:latin typeface="HfW cursive" panose="00000500000000000000" pitchFamily="2" charset="0"/>
            </a:endParaRPr>
          </a:p>
        </p:txBody>
      </p:sp>
    </p:spTree>
    <p:extLst>
      <p:ext uri="{BB962C8B-B14F-4D97-AF65-F5344CB8AC3E}">
        <p14:creationId xmlns:p14="http://schemas.microsoft.com/office/powerpoint/2010/main" val="32504840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5600" y="1052945"/>
            <a:ext cx="9042400" cy="2862322"/>
          </a:xfrm>
          <a:prstGeom prst="rect">
            <a:avLst/>
          </a:prstGeom>
          <a:noFill/>
        </p:spPr>
        <p:txBody>
          <a:bodyPr wrap="square" rtlCol="0">
            <a:spAutoFit/>
          </a:bodyPr>
          <a:lstStyle/>
          <a:p>
            <a:pPr algn="ctr"/>
            <a:r>
              <a:rPr lang="en-GB" sz="3600" dirty="0" smtClean="0">
                <a:latin typeface="HfW cursive" panose="00000500000000000000" pitchFamily="2" charset="0"/>
              </a:rPr>
              <a:t>Main body</a:t>
            </a:r>
          </a:p>
          <a:p>
            <a:pPr algn="ctr"/>
            <a:endParaRPr lang="en-GB" sz="3600" dirty="0">
              <a:latin typeface="HfW cursive" panose="00000500000000000000" pitchFamily="2" charset="0"/>
            </a:endParaRPr>
          </a:p>
          <a:p>
            <a:pPr algn="ctr"/>
            <a:r>
              <a:rPr lang="en-GB" sz="3600" dirty="0" smtClean="0">
                <a:latin typeface="HfW cursive" panose="00000500000000000000" pitchFamily="2" charset="0"/>
              </a:rPr>
              <a:t>Remember to include your favourite bits about </a:t>
            </a:r>
            <a:r>
              <a:rPr lang="en-GB" sz="3600" dirty="0" err="1" smtClean="0">
                <a:latin typeface="HfW cursive" panose="00000500000000000000" pitchFamily="2" charset="0"/>
              </a:rPr>
              <a:t>Ufton</a:t>
            </a:r>
            <a:r>
              <a:rPr lang="en-GB" sz="3600" dirty="0" smtClean="0">
                <a:latin typeface="HfW cursive" panose="00000500000000000000" pitchFamily="2" charset="0"/>
              </a:rPr>
              <a:t> court using adverbials and conjunctions.  </a:t>
            </a:r>
            <a:endParaRPr lang="en-GB" sz="3600" dirty="0">
              <a:latin typeface="HfW cursive" panose="00000500000000000000" pitchFamily="2" charset="0"/>
            </a:endParaRPr>
          </a:p>
        </p:txBody>
      </p:sp>
      <p:sp>
        <p:nvSpPr>
          <p:cNvPr id="3" name="Rectangle 2"/>
          <p:cNvSpPr/>
          <p:nvPr/>
        </p:nvSpPr>
        <p:spPr>
          <a:xfrm>
            <a:off x="2890981" y="4501977"/>
            <a:ext cx="6096000" cy="2031325"/>
          </a:xfrm>
          <a:prstGeom prst="rect">
            <a:avLst/>
          </a:prstGeom>
        </p:spPr>
        <p:txBody>
          <a:bodyPr>
            <a:spAutoFit/>
          </a:bodyPr>
          <a:lstStyle/>
          <a:p>
            <a:pPr algn="ctr" fontAlgn="base">
              <a:spcAft>
                <a:spcPts val="0"/>
              </a:spcAft>
            </a:pPr>
            <a:r>
              <a:rPr lang="en-GB" b="1" dirty="0">
                <a:solidFill>
                  <a:srgbClr val="FF0000"/>
                </a:solidFill>
                <a:latin typeface="Comic Sans MS" panose="030F0702030302020204" pitchFamily="66" charset="0"/>
                <a:ea typeface="Times New Roman" panose="02020603050405020304" pitchFamily="18" charset="0"/>
                <a:cs typeface="Segoe UI" panose="020B0502040204020203" pitchFamily="34" charset="0"/>
              </a:rPr>
              <a:t>Red Pen: </a:t>
            </a:r>
            <a:r>
              <a:rPr lang="en-GB" dirty="0">
                <a:solidFill>
                  <a:srgbClr val="FF0000"/>
                </a:solidFill>
                <a:latin typeface="Comic Sans MS" panose="030F0702030302020204" pitchFamily="66" charset="0"/>
                <a:ea typeface="Times New Roman" panose="02020603050405020304" pitchFamily="18" charset="0"/>
                <a:cs typeface="Segoe UI" panose="020B0502040204020203" pitchFamily="34" charset="0"/>
              </a:rPr>
              <a:t>read back over your work and check it. Make any corrections you spot. Have you set your letter out correctly? Have you used formal language? Have you used conjunctions to add information? Have you used prepositions?  </a:t>
            </a:r>
            <a:endParaRPr lang="en-GB" sz="3200" dirty="0" smtClean="0">
              <a:effectLst/>
              <a:latin typeface="Times New Roman" panose="02020603050405020304" pitchFamily="18" charset="0"/>
              <a:ea typeface="Times New Roman" panose="02020603050405020304" pitchFamily="18" charset="0"/>
            </a:endParaRPr>
          </a:p>
          <a:p>
            <a:pPr algn="ctr" fontAlgn="base">
              <a:spcAft>
                <a:spcPts val="0"/>
              </a:spcAft>
            </a:pPr>
            <a:r>
              <a:rPr lang="en-GB" dirty="0">
                <a:solidFill>
                  <a:srgbClr val="FF0000"/>
                </a:solidFill>
                <a:latin typeface="Comic Sans MS" panose="030F0702030302020204" pitchFamily="66" charset="0"/>
                <a:ea typeface="Times New Roman" panose="02020603050405020304" pitchFamily="18" charset="0"/>
                <a:cs typeface="Segoe UI" panose="020B0502040204020203" pitchFamily="34" charset="0"/>
              </a:rPr>
              <a:t>See if you can add them in to your letter if you have forgotten! </a:t>
            </a:r>
            <a:endParaRPr lang="en-GB" sz="3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2106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89382" y="517236"/>
            <a:ext cx="6733309" cy="582814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964873" y="944955"/>
            <a:ext cx="6096000" cy="4647426"/>
          </a:xfrm>
          <a:prstGeom prst="rect">
            <a:avLst/>
          </a:prstGeom>
        </p:spPr>
        <p:txBody>
          <a:bodyPr>
            <a:spAutoFit/>
          </a:bodyPr>
          <a:lstStyle/>
          <a:p>
            <a:pPr algn="ctr"/>
            <a:r>
              <a:rPr lang="en-GB" sz="3200" dirty="0" smtClean="0">
                <a:solidFill>
                  <a:srgbClr val="FF0000"/>
                </a:solidFill>
                <a:latin typeface="HfW cursive" panose="00000500000000000000" pitchFamily="2" charset="0"/>
              </a:rPr>
              <a:t>Checklist</a:t>
            </a:r>
          </a:p>
          <a:p>
            <a:pPr algn="ctr"/>
            <a:r>
              <a:rPr lang="en-GB" sz="2400" dirty="0"/>
              <a:t>Your address (sender) top right</a:t>
            </a:r>
          </a:p>
          <a:p>
            <a:pPr algn="ctr"/>
            <a:r>
              <a:rPr lang="en-GB" sz="2400" dirty="0"/>
              <a:t>Recipients address  top left</a:t>
            </a:r>
          </a:p>
          <a:p>
            <a:pPr algn="ctr"/>
            <a:r>
              <a:rPr lang="en-GB" sz="2400" dirty="0"/>
              <a:t>Date under senders address</a:t>
            </a:r>
          </a:p>
          <a:p>
            <a:pPr algn="ctr"/>
            <a:r>
              <a:rPr lang="en-GB" sz="2400" dirty="0"/>
              <a:t>Greeting (salutation)  Dear Mr John</a:t>
            </a:r>
          </a:p>
          <a:p>
            <a:pPr algn="ctr"/>
            <a:r>
              <a:rPr lang="en-GB" sz="2400" dirty="0"/>
              <a:t>Introduction-  tells the reader what the letter is about</a:t>
            </a:r>
          </a:p>
          <a:p>
            <a:pPr algn="ctr"/>
            <a:r>
              <a:rPr lang="en-GB" sz="2400" dirty="0"/>
              <a:t>The first line gives your reason for writing</a:t>
            </a:r>
          </a:p>
          <a:p>
            <a:pPr algn="ctr"/>
            <a:r>
              <a:rPr lang="en-GB" sz="2400" dirty="0"/>
              <a:t>Clear paragraphs for each point</a:t>
            </a:r>
          </a:p>
          <a:p>
            <a:pPr algn="ctr"/>
            <a:r>
              <a:rPr lang="en-GB" sz="2400" dirty="0"/>
              <a:t>Formal language</a:t>
            </a:r>
          </a:p>
          <a:p>
            <a:pPr algn="ctr"/>
            <a:r>
              <a:rPr lang="en-GB" sz="2400" dirty="0"/>
              <a:t>Correct ending- Yours sincerely,</a:t>
            </a:r>
          </a:p>
          <a:p>
            <a:pPr algn="ctr"/>
            <a:r>
              <a:rPr lang="en-GB" sz="2400" dirty="0"/>
              <a:t>Your signature with your full name below it </a:t>
            </a:r>
          </a:p>
        </p:txBody>
      </p:sp>
    </p:spTree>
    <p:extLst>
      <p:ext uri="{BB962C8B-B14F-4D97-AF65-F5344CB8AC3E}">
        <p14:creationId xmlns:p14="http://schemas.microsoft.com/office/powerpoint/2010/main" val="22524268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TotalTime>
  <Words>176</Words>
  <Application>Microsoft Office PowerPoint</Application>
  <PresentationFormat>Widescreen</PresentationFormat>
  <Paragraphs>34</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Calibri Light</vt:lpstr>
      <vt:lpstr>Comic Sans MS</vt:lpstr>
      <vt:lpstr>HfW cursive</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4</cp:revision>
  <dcterms:created xsi:type="dcterms:W3CDTF">2021-11-21T14:34:55Z</dcterms:created>
  <dcterms:modified xsi:type="dcterms:W3CDTF">2021-11-21T22:01:48Z</dcterms:modified>
</cp:coreProperties>
</file>