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8" r:id="rId5"/>
    <p:sldId id="256" r:id="rId6"/>
    <p:sldId id="257" r:id="rId7"/>
    <p:sldId id="259" r:id="rId8"/>
    <p:sldId id="263" r:id="rId9"/>
    <p:sldId id="268" r:id="rId10"/>
    <p:sldId id="269" r:id="rId11"/>
    <p:sldId id="265" r:id="rId12"/>
    <p:sldId id="260"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50" d="100"/>
          <a:sy n="50" d="100"/>
        </p:scale>
        <p:origin x="1284" y="4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49AC4DF-38B3-474F-98C5-DF23BDA4CC8A}" type="datetimeFigureOut">
              <a:rPr lang="en-GB" smtClean="0"/>
              <a:t>31/10/2021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798C5D-8F61-4E7A-895D-798CB42689E1}" type="slidenum">
              <a:rPr lang="en-GB" smtClean="0"/>
              <a:t>‹#›</a:t>
            </a:fld>
            <a:endParaRPr lang="en-GB"/>
          </a:p>
        </p:txBody>
      </p:sp>
    </p:spTree>
    <p:extLst>
      <p:ext uri="{BB962C8B-B14F-4D97-AF65-F5344CB8AC3E}">
        <p14:creationId xmlns:p14="http://schemas.microsoft.com/office/powerpoint/2010/main" val="42833789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49AC4DF-38B3-474F-98C5-DF23BDA4CC8A}" type="datetimeFigureOut">
              <a:rPr lang="en-GB" smtClean="0"/>
              <a:t>31/10/2021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798C5D-8F61-4E7A-895D-798CB42689E1}" type="slidenum">
              <a:rPr lang="en-GB" smtClean="0"/>
              <a:t>‹#›</a:t>
            </a:fld>
            <a:endParaRPr lang="en-GB"/>
          </a:p>
        </p:txBody>
      </p:sp>
    </p:spTree>
    <p:extLst>
      <p:ext uri="{BB962C8B-B14F-4D97-AF65-F5344CB8AC3E}">
        <p14:creationId xmlns:p14="http://schemas.microsoft.com/office/powerpoint/2010/main" val="27645259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49AC4DF-38B3-474F-98C5-DF23BDA4CC8A}" type="datetimeFigureOut">
              <a:rPr lang="en-GB" smtClean="0"/>
              <a:t>31/10/2021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798C5D-8F61-4E7A-895D-798CB42689E1}" type="slidenum">
              <a:rPr lang="en-GB" smtClean="0"/>
              <a:t>‹#›</a:t>
            </a:fld>
            <a:endParaRPr lang="en-GB"/>
          </a:p>
        </p:txBody>
      </p:sp>
    </p:spTree>
    <p:extLst>
      <p:ext uri="{BB962C8B-B14F-4D97-AF65-F5344CB8AC3E}">
        <p14:creationId xmlns:p14="http://schemas.microsoft.com/office/powerpoint/2010/main" val="42505206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49AC4DF-38B3-474F-98C5-DF23BDA4CC8A}" type="datetimeFigureOut">
              <a:rPr lang="en-GB" smtClean="0"/>
              <a:t>31/10/2021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A798C5D-8F61-4E7A-895D-798CB42689E1}" type="slidenum">
              <a:rPr lang="en-GB" smtClean="0"/>
              <a:t>‹#›</a:t>
            </a:fld>
            <a:endParaRPr lang="en-GB"/>
          </a:p>
        </p:txBody>
      </p:sp>
    </p:spTree>
    <p:extLst>
      <p:ext uri="{BB962C8B-B14F-4D97-AF65-F5344CB8AC3E}">
        <p14:creationId xmlns:p14="http://schemas.microsoft.com/office/powerpoint/2010/main" val="3959086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49AC4DF-38B3-474F-98C5-DF23BDA4CC8A}" type="datetimeFigureOut">
              <a:rPr lang="en-GB" smtClean="0"/>
              <a:t>31/10/2021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A798C5D-8F61-4E7A-895D-798CB42689E1}" type="slidenum">
              <a:rPr lang="en-GB" smtClean="0"/>
              <a:t>‹#›</a:t>
            </a:fld>
            <a:endParaRPr lang="en-GB"/>
          </a:p>
        </p:txBody>
      </p:sp>
    </p:spTree>
    <p:extLst>
      <p:ext uri="{BB962C8B-B14F-4D97-AF65-F5344CB8AC3E}">
        <p14:creationId xmlns:p14="http://schemas.microsoft.com/office/powerpoint/2010/main" val="29925078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49AC4DF-38B3-474F-98C5-DF23BDA4CC8A}" type="datetimeFigureOut">
              <a:rPr lang="en-GB" smtClean="0"/>
              <a:t>31/10/2021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A798C5D-8F61-4E7A-895D-798CB42689E1}" type="slidenum">
              <a:rPr lang="en-GB" smtClean="0"/>
              <a:t>‹#›</a:t>
            </a:fld>
            <a:endParaRPr lang="en-GB"/>
          </a:p>
        </p:txBody>
      </p:sp>
    </p:spTree>
    <p:extLst>
      <p:ext uri="{BB962C8B-B14F-4D97-AF65-F5344CB8AC3E}">
        <p14:creationId xmlns:p14="http://schemas.microsoft.com/office/powerpoint/2010/main" val="39369673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9AC4DF-38B3-474F-98C5-DF23BDA4CC8A}" type="datetimeFigureOut">
              <a:rPr lang="en-GB" smtClean="0"/>
              <a:t>31/10/2021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A798C5D-8F61-4E7A-895D-798CB42689E1}" type="slidenum">
              <a:rPr lang="en-GB" smtClean="0"/>
              <a:t>‹#›</a:t>
            </a:fld>
            <a:endParaRPr lang="en-GB"/>
          </a:p>
        </p:txBody>
      </p:sp>
    </p:spTree>
    <p:extLst>
      <p:ext uri="{BB962C8B-B14F-4D97-AF65-F5344CB8AC3E}">
        <p14:creationId xmlns:p14="http://schemas.microsoft.com/office/powerpoint/2010/main" val="24615290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49AC4DF-38B3-474F-98C5-DF23BDA4CC8A}" type="datetimeFigureOut">
              <a:rPr lang="en-GB" smtClean="0"/>
              <a:t>31/10/2021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A798C5D-8F61-4E7A-895D-798CB42689E1}" type="slidenum">
              <a:rPr lang="en-GB" smtClean="0"/>
              <a:t>‹#›</a:t>
            </a:fld>
            <a:endParaRPr lang="en-GB"/>
          </a:p>
        </p:txBody>
      </p:sp>
    </p:spTree>
    <p:extLst>
      <p:ext uri="{BB962C8B-B14F-4D97-AF65-F5344CB8AC3E}">
        <p14:creationId xmlns:p14="http://schemas.microsoft.com/office/powerpoint/2010/main" val="37812159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49AC4DF-38B3-474F-98C5-DF23BDA4CC8A}" type="datetimeFigureOut">
              <a:rPr lang="en-GB" smtClean="0"/>
              <a:t>31/10/2021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A798C5D-8F61-4E7A-895D-798CB42689E1}" type="slidenum">
              <a:rPr lang="en-GB" smtClean="0"/>
              <a:t>‹#›</a:t>
            </a:fld>
            <a:endParaRPr lang="en-GB"/>
          </a:p>
        </p:txBody>
      </p:sp>
    </p:spTree>
    <p:extLst>
      <p:ext uri="{BB962C8B-B14F-4D97-AF65-F5344CB8AC3E}">
        <p14:creationId xmlns:p14="http://schemas.microsoft.com/office/powerpoint/2010/main" val="37078921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49AC4DF-38B3-474F-98C5-DF23BDA4CC8A}" type="datetimeFigureOut">
              <a:rPr lang="en-GB" smtClean="0"/>
              <a:t>31/10/2021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798C5D-8F61-4E7A-895D-798CB42689E1}" type="slidenum">
              <a:rPr lang="en-GB" smtClean="0"/>
              <a:t>‹#›</a:t>
            </a:fld>
            <a:endParaRPr lang="en-GB"/>
          </a:p>
        </p:txBody>
      </p:sp>
    </p:spTree>
    <p:extLst>
      <p:ext uri="{BB962C8B-B14F-4D97-AF65-F5344CB8AC3E}">
        <p14:creationId xmlns:p14="http://schemas.microsoft.com/office/powerpoint/2010/main" val="9517635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49AC4DF-38B3-474F-98C5-DF23BDA4CC8A}" type="datetimeFigureOut">
              <a:rPr lang="en-GB" smtClean="0"/>
              <a:t>31/10/2021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798C5D-8F61-4E7A-895D-798CB42689E1}" type="slidenum">
              <a:rPr lang="en-GB" smtClean="0"/>
              <a:t>‹#›</a:t>
            </a:fld>
            <a:endParaRPr lang="en-GB"/>
          </a:p>
        </p:txBody>
      </p:sp>
    </p:spTree>
    <p:extLst>
      <p:ext uri="{BB962C8B-B14F-4D97-AF65-F5344CB8AC3E}">
        <p14:creationId xmlns:p14="http://schemas.microsoft.com/office/powerpoint/2010/main" val="40487736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9AC4DF-38B3-474F-98C5-DF23BDA4CC8A}" type="datetimeFigureOut">
              <a:rPr lang="en-GB" smtClean="0"/>
              <a:t>31/10/2021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A798C5D-8F61-4E7A-895D-798CB42689E1}" type="slidenum">
              <a:rPr lang="en-GB" smtClean="0"/>
              <a:t>‹#›</a:t>
            </a:fld>
            <a:endParaRPr lang="en-GB"/>
          </a:p>
        </p:txBody>
      </p:sp>
    </p:spTree>
    <p:extLst>
      <p:ext uri="{BB962C8B-B14F-4D97-AF65-F5344CB8AC3E}">
        <p14:creationId xmlns:p14="http://schemas.microsoft.com/office/powerpoint/2010/main" val="29492498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3120" y="1280774"/>
            <a:ext cx="10607040" cy="2585323"/>
          </a:xfrm>
          <a:prstGeom prst="rect">
            <a:avLst/>
          </a:prstGeom>
        </p:spPr>
        <p:txBody>
          <a:bodyPr wrap="square">
            <a:spAutoFit/>
          </a:bodyPr>
          <a:lstStyle/>
          <a:p>
            <a:pPr algn="ctr"/>
            <a:r>
              <a:rPr lang="en-US" sz="5400" b="1" u="sng" dirty="0" smtClean="0">
                <a:ln w="0"/>
                <a:effectLst>
                  <a:outerShdw blurRad="38100" dist="19050" dir="2700000" algn="tl" rotWithShape="0">
                    <a:schemeClr val="dk1">
                      <a:alpha val="40000"/>
                    </a:schemeClr>
                  </a:outerShdw>
                </a:effectLst>
              </a:rPr>
              <a:t>Wednesday 3</a:t>
            </a:r>
            <a:r>
              <a:rPr lang="en-US" sz="5400" b="1" u="sng" baseline="30000" dirty="0" smtClean="0">
                <a:ln w="0"/>
                <a:effectLst>
                  <a:outerShdw blurRad="38100" dist="19050" dir="2700000" algn="tl" rotWithShape="0">
                    <a:schemeClr val="dk1">
                      <a:alpha val="40000"/>
                    </a:schemeClr>
                  </a:outerShdw>
                </a:effectLst>
              </a:rPr>
              <a:t>rd</a:t>
            </a:r>
            <a:r>
              <a:rPr lang="en-US" sz="5400" b="1" u="sng" dirty="0">
                <a:ln w="0"/>
                <a:effectLst>
                  <a:outerShdw blurRad="38100" dist="19050" dir="2700000" algn="tl" rotWithShape="0">
                    <a:schemeClr val="dk1">
                      <a:alpha val="40000"/>
                    </a:schemeClr>
                  </a:outerShdw>
                </a:effectLst>
              </a:rPr>
              <a:t> </a:t>
            </a:r>
            <a:r>
              <a:rPr lang="en-US" sz="5400" b="1" u="sng" dirty="0" smtClean="0">
                <a:ln w="0"/>
                <a:effectLst>
                  <a:outerShdw blurRad="38100" dist="19050" dir="2700000" algn="tl" rotWithShape="0">
                    <a:schemeClr val="dk1">
                      <a:alpha val="40000"/>
                    </a:schemeClr>
                  </a:outerShdw>
                </a:effectLst>
              </a:rPr>
              <a:t>November </a:t>
            </a:r>
            <a:r>
              <a:rPr lang="en-US" sz="5400" b="1" u="sng" dirty="0">
                <a:ln w="0"/>
                <a:effectLst>
                  <a:outerShdw blurRad="38100" dist="19050" dir="2700000" algn="tl" rotWithShape="0">
                    <a:schemeClr val="dk1">
                      <a:alpha val="40000"/>
                    </a:schemeClr>
                  </a:outerShdw>
                </a:effectLst>
              </a:rPr>
              <a:t>2021</a:t>
            </a:r>
          </a:p>
          <a:p>
            <a:pPr algn="ctr"/>
            <a:r>
              <a:rPr lang="en-US" sz="5400" b="1" u="sng" dirty="0">
                <a:ln w="0"/>
                <a:effectLst>
                  <a:outerShdw blurRad="38100" dist="19050" dir="2700000" algn="tl" rotWithShape="0">
                    <a:schemeClr val="dk1">
                      <a:alpha val="40000"/>
                    </a:schemeClr>
                  </a:outerShdw>
                </a:effectLst>
              </a:rPr>
              <a:t>LO: To </a:t>
            </a:r>
            <a:r>
              <a:rPr lang="en-US" sz="5400" b="1" u="sng" dirty="0" smtClean="0">
                <a:ln w="0"/>
                <a:effectLst>
                  <a:outerShdw blurRad="38100" dist="19050" dir="2700000" algn="tl" rotWithShape="0">
                    <a:schemeClr val="dk1">
                      <a:alpha val="40000"/>
                    </a:schemeClr>
                  </a:outerShdw>
                </a:effectLst>
              </a:rPr>
              <a:t>write with purpose</a:t>
            </a:r>
            <a:endParaRPr lang="en-US" sz="5400" b="1" u="sng" dirty="0">
              <a:ln w="0"/>
              <a:effectLst>
                <a:outerShdw blurRad="38100" dist="19050" dir="2700000" algn="tl" rotWithShape="0">
                  <a:schemeClr val="dk1">
                    <a:alpha val="40000"/>
                  </a:schemeClr>
                </a:outerShdw>
              </a:effectLst>
            </a:endParaRPr>
          </a:p>
          <a:p>
            <a:pPr algn="ctr"/>
            <a:r>
              <a:rPr lang="en-US" sz="5400" b="1" u="sng" dirty="0">
                <a:ln w="0"/>
                <a:effectLst>
                  <a:outerShdw blurRad="38100" dist="19050" dir="2700000" algn="tl" rotWithShape="0">
                    <a:schemeClr val="dk1">
                      <a:alpha val="40000"/>
                    </a:schemeClr>
                  </a:outerShdw>
                </a:effectLst>
              </a:rPr>
              <a:t>C:  </a:t>
            </a:r>
            <a:r>
              <a:rPr lang="en-US" sz="5400" b="1" u="sng" dirty="0" smtClean="0">
                <a:ln w="0"/>
                <a:effectLst>
                  <a:outerShdw blurRad="38100" dist="19050" dir="2700000" algn="tl" rotWithShape="0">
                    <a:schemeClr val="dk1">
                      <a:alpha val="40000"/>
                    </a:schemeClr>
                  </a:outerShdw>
                </a:effectLst>
              </a:rPr>
              <a:t>Mummification Process </a:t>
            </a:r>
            <a:r>
              <a:rPr lang="en-US" sz="5400" b="1" u="sng" dirty="0" smtClean="0">
                <a:ln w="0"/>
                <a:effectLst>
                  <a:outerShdw blurRad="38100" dist="19050" dir="2700000" algn="tl" rotWithShape="0">
                    <a:schemeClr val="dk1">
                      <a:alpha val="40000"/>
                    </a:schemeClr>
                  </a:outerShdw>
                </a:effectLst>
              </a:rPr>
              <a:t>(Intro)</a:t>
            </a:r>
            <a:endParaRPr lang="en-US" sz="5400" b="1" u="sng" dirty="0">
              <a:ln w="0"/>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5468545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42736" y="638556"/>
            <a:ext cx="10026316" cy="5078313"/>
          </a:xfrm>
          <a:prstGeom prst="rect">
            <a:avLst/>
          </a:prstGeom>
          <a:noFill/>
        </p:spPr>
        <p:txBody>
          <a:bodyPr wrap="square" lIns="91440" tIns="45720" rIns="91440" bIns="45720">
            <a:spAutoFit/>
          </a:bodyPr>
          <a:lstStyle/>
          <a:p>
            <a:pPr algn="ctr"/>
            <a:r>
              <a:rPr lang="en-US" sz="54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Talk to Your </a:t>
            </a:r>
            <a:r>
              <a:rPr lang="en-US" sz="54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Partner</a:t>
            </a:r>
          </a:p>
          <a:p>
            <a:pPr algn="ctr"/>
            <a:endParaRPr lang="en-US" sz="54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endParaRPr>
          </a:p>
          <a:p>
            <a:pPr algn="ctr"/>
            <a:r>
              <a:rPr lang="en-US" sz="5400" b="1" dirty="0" smtClean="0">
                <a:ln w="9525">
                  <a:solidFill>
                    <a:schemeClr val="bg1"/>
                  </a:solidFill>
                  <a:prstDash val="solid"/>
                </a:ln>
                <a:effectLst>
                  <a:outerShdw blurRad="12700" dist="38100" dir="2700000" algn="tl" rotWithShape="0">
                    <a:schemeClr val="bg1">
                      <a:lumMod val="50000"/>
                    </a:schemeClr>
                  </a:outerShdw>
                </a:effectLst>
              </a:rPr>
              <a:t>Explain your </a:t>
            </a:r>
            <a:r>
              <a:rPr lang="en-US" sz="5400" b="1" dirty="0" err="1" smtClean="0">
                <a:ln w="9525">
                  <a:solidFill>
                    <a:schemeClr val="bg1"/>
                  </a:solidFill>
                  <a:prstDash val="solid"/>
                </a:ln>
                <a:effectLst>
                  <a:outerShdw blurRad="12700" dist="38100" dir="2700000" algn="tl" rotWithShape="0">
                    <a:schemeClr val="bg1">
                      <a:lumMod val="50000"/>
                    </a:schemeClr>
                  </a:outerShdw>
                </a:effectLst>
              </a:rPr>
              <a:t>favourite</a:t>
            </a:r>
            <a:r>
              <a:rPr lang="en-US" sz="5400" b="1" dirty="0" smtClean="0">
                <a:ln w="9525">
                  <a:solidFill>
                    <a:schemeClr val="bg1"/>
                  </a:solidFill>
                  <a:prstDash val="solid"/>
                </a:ln>
                <a:effectLst>
                  <a:outerShdw blurRad="12700" dist="38100" dir="2700000" algn="tl" rotWithShape="0">
                    <a:schemeClr val="bg1">
                      <a:lumMod val="50000"/>
                    </a:schemeClr>
                  </a:outerShdw>
                </a:effectLst>
              </a:rPr>
              <a:t> stage of the mummification process.</a:t>
            </a:r>
          </a:p>
          <a:p>
            <a:pPr algn="ctr"/>
            <a:r>
              <a:rPr lang="en-US" sz="54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Remember to tell your partner what happens and why!</a:t>
            </a:r>
            <a:endParaRPr lang="en-US"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24695476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53440" y="426720"/>
            <a:ext cx="10454640" cy="923330"/>
          </a:xfrm>
          <a:prstGeom prst="rect">
            <a:avLst/>
          </a:prstGeom>
          <a:noFill/>
        </p:spPr>
        <p:txBody>
          <a:bodyPr wrap="square" lIns="91440" tIns="45720" rIns="91440" bIns="45720">
            <a:spAutoFit/>
          </a:bodyPr>
          <a:lstStyle/>
          <a:p>
            <a:pPr algn="ctr"/>
            <a:r>
              <a:rPr lang="en-US" sz="5400" b="1" dirty="0" smtClean="0">
                <a:ln w="9525">
                  <a:solidFill>
                    <a:schemeClr val="bg1"/>
                  </a:solidFill>
                  <a:prstDash val="solid"/>
                </a:ln>
                <a:effectLst>
                  <a:outerShdw blurRad="12700" dist="38100" dir="2700000" algn="tl" rotWithShape="0">
                    <a:schemeClr val="bg1">
                      <a:lumMod val="50000"/>
                    </a:schemeClr>
                  </a:outerShdw>
                </a:effectLst>
              </a:rPr>
              <a:t>Introduction</a:t>
            </a:r>
            <a:endParaRPr lang="en-US"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5" name="Rectangle 4"/>
          <p:cNvSpPr/>
          <p:nvPr/>
        </p:nvSpPr>
        <p:spPr>
          <a:xfrm>
            <a:off x="1163320" y="2680071"/>
            <a:ext cx="9834880" cy="2183931"/>
          </a:xfrm>
          <a:prstGeom prst="rect">
            <a:avLst/>
          </a:prstGeom>
        </p:spPr>
        <p:txBody>
          <a:bodyPr wrap="square">
            <a:spAutoFit/>
          </a:bodyPr>
          <a:lstStyle/>
          <a:p>
            <a:pPr>
              <a:lnSpc>
                <a:spcPct val="107000"/>
              </a:lnSpc>
              <a:spcAft>
                <a:spcPts val="800"/>
              </a:spcAft>
            </a:pPr>
            <a:r>
              <a:rPr lang="en-GB" sz="4000" dirty="0" smtClean="0"/>
              <a:t>Wha</a:t>
            </a:r>
            <a:r>
              <a:rPr lang="en-GB" sz="4000" dirty="0" smtClean="0"/>
              <a:t>t do you notice about the introduction of the introduction?</a:t>
            </a:r>
          </a:p>
          <a:p>
            <a:pPr>
              <a:lnSpc>
                <a:spcPct val="107000"/>
              </a:lnSpc>
              <a:spcAft>
                <a:spcPts val="800"/>
              </a:spcAft>
            </a:pPr>
            <a:endParaRPr lang="en-GB" sz="4400" dirty="0">
              <a:effectLst/>
              <a:latin typeface="Cambria" panose="02040503050406030204" pitchFamily="18" charset="0"/>
              <a:ea typeface="Cambria" panose="02040503050406030204" pitchFamily="18" charset="0"/>
              <a:cs typeface="Times New Roman" panose="02020603050405020304" pitchFamily="18" charset="0"/>
            </a:endParaRPr>
          </a:p>
        </p:txBody>
      </p:sp>
    </p:spTree>
    <p:extLst>
      <p:ext uri="{BB962C8B-B14F-4D97-AF65-F5344CB8AC3E}">
        <p14:creationId xmlns:p14="http://schemas.microsoft.com/office/powerpoint/2010/main" val="14161557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90863" y="1537965"/>
            <a:ext cx="10250905" cy="3970318"/>
          </a:xfrm>
          <a:prstGeom prst="rect">
            <a:avLst/>
          </a:prstGeom>
        </p:spPr>
        <p:txBody>
          <a:bodyPr wrap="square">
            <a:spAutoFit/>
          </a:bodyPr>
          <a:lstStyle/>
          <a:p>
            <a:r>
              <a:rPr lang="en-GB" sz="3600" dirty="0">
                <a:solidFill>
                  <a:srgbClr val="000000"/>
                </a:solidFill>
                <a:latin typeface="Comic Sans MS" panose="030F0702030302020204" pitchFamily="66" charset="0"/>
              </a:rPr>
              <a:t>The Egyptians believed that when they died, their souls left their bodies. In this guide, readers will leave about the different stages of the afterlife and why they were important to the Egyptians. The method the Egyptians are famous for using was fully developed by 3400BC. </a:t>
            </a:r>
            <a:endParaRPr lang="en-GB" sz="3600" dirty="0"/>
          </a:p>
        </p:txBody>
      </p:sp>
    </p:spTree>
    <p:extLst>
      <p:ext uri="{BB962C8B-B14F-4D97-AF65-F5344CB8AC3E}">
        <p14:creationId xmlns:p14="http://schemas.microsoft.com/office/powerpoint/2010/main" val="42487016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27809" y="1085475"/>
            <a:ext cx="10250905" cy="1200329"/>
          </a:xfrm>
          <a:prstGeom prst="rect">
            <a:avLst/>
          </a:prstGeom>
          <a:solidFill>
            <a:srgbClr val="FFFF00"/>
          </a:solidFill>
        </p:spPr>
        <p:txBody>
          <a:bodyPr wrap="square">
            <a:spAutoFit/>
          </a:bodyPr>
          <a:lstStyle/>
          <a:p>
            <a:r>
              <a:rPr lang="en-GB" sz="3600" dirty="0">
                <a:solidFill>
                  <a:srgbClr val="000000"/>
                </a:solidFill>
                <a:latin typeface="Comic Sans MS" panose="030F0702030302020204" pitchFamily="66" charset="0"/>
              </a:rPr>
              <a:t>The Egyptians believed that when they died, their souls left their bodies. </a:t>
            </a:r>
            <a:endParaRPr lang="en-GB" sz="3600" dirty="0"/>
          </a:p>
        </p:txBody>
      </p:sp>
      <p:sp>
        <p:nvSpPr>
          <p:cNvPr id="2" name="TextBox 1"/>
          <p:cNvSpPr txBox="1"/>
          <p:nvPr/>
        </p:nvSpPr>
        <p:spPr>
          <a:xfrm>
            <a:off x="1127809" y="1685639"/>
            <a:ext cx="9983537" cy="3416320"/>
          </a:xfrm>
          <a:prstGeom prst="rect">
            <a:avLst/>
          </a:prstGeom>
          <a:noFill/>
        </p:spPr>
        <p:txBody>
          <a:bodyPr wrap="square" rtlCol="0">
            <a:spAutoFit/>
          </a:bodyPr>
          <a:lstStyle/>
          <a:p>
            <a:r>
              <a:rPr lang="en-GB" sz="3600" dirty="0" smtClean="0">
                <a:latin typeface="Comic Sans MS" panose="030F0702030302020204" pitchFamily="66" charset="0"/>
              </a:rPr>
              <a:t>                                              </a:t>
            </a:r>
            <a:r>
              <a:rPr lang="en-GB" sz="3600" dirty="0">
                <a:solidFill>
                  <a:schemeClr val="accent1"/>
                </a:solidFill>
                <a:latin typeface="Comic Sans MS" panose="030F0702030302020204" pitchFamily="66" charset="0"/>
              </a:rPr>
              <a:t>he method the Egyptians are famous for using was fully developed by 3400BC and in this guide, readers will learn about the different stages of the afterlife process and why they were important to the Egyptians.</a:t>
            </a:r>
          </a:p>
        </p:txBody>
      </p:sp>
      <p:sp>
        <p:nvSpPr>
          <p:cNvPr id="3" name="Rectangle 2"/>
          <p:cNvSpPr/>
          <p:nvPr/>
        </p:nvSpPr>
        <p:spPr>
          <a:xfrm>
            <a:off x="1127808" y="4447055"/>
            <a:ext cx="9983537" cy="2308324"/>
          </a:xfrm>
          <a:prstGeom prst="rect">
            <a:avLst/>
          </a:prstGeom>
        </p:spPr>
        <p:txBody>
          <a:bodyPr wrap="square">
            <a:spAutoFit/>
          </a:bodyPr>
          <a:lstStyle/>
          <a:p>
            <a:r>
              <a:rPr lang="en-GB" sz="3600" dirty="0">
                <a:latin typeface="Comic Sans MS" panose="030F0702030302020204" pitchFamily="66" charset="0"/>
              </a:rPr>
              <a:t>                                           After learning about this unique process, it is no wonder the Egyptians are famous for their beliefs on the afterlife!</a:t>
            </a:r>
            <a:endParaRPr lang="en-GB" sz="3600" dirty="0">
              <a:latin typeface="Comic Sans MS" panose="030F0702030302020204" pitchFamily="66" charset="0"/>
            </a:endParaRPr>
          </a:p>
        </p:txBody>
      </p:sp>
      <p:cxnSp>
        <p:nvCxnSpPr>
          <p:cNvPr id="6" name="Straight Arrow Connector 5"/>
          <p:cNvCxnSpPr/>
          <p:nvPr/>
        </p:nvCxnSpPr>
        <p:spPr>
          <a:xfrm>
            <a:off x="4618181" y="859084"/>
            <a:ext cx="508000" cy="350982"/>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7" name="Rectangle 6"/>
          <p:cNvSpPr/>
          <p:nvPr/>
        </p:nvSpPr>
        <p:spPr>
          <a:xfrm>
            <a:off x="816639" y="439144"/>
            <a:ext cx="3644526" cy="646331"/>
          </a:xfrm>
          <a:prstGeom prst="rect">
            <a:avLst/>
          </a:prstGeom>
          <a:noFill/>
        </p:spPr>
        <p:txBody>
          <a:bodyPr wrap="square" lIns="91440" tIns="45720" rIns="91440" bIns="45720">
            <a:spAutoFit/>
          </a:bodyPr>
          <a:lstStyle/>
          <a:p>
            <a:pPr algn="ctr"/>
            <a:r>
              <a:rPr lang="en-US" sz="3600" b="1"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General comment</a:t>
            </a:r>
            <a:endParaRPr lang="en-US" sz="36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Tree>
    <p:extLst>
      <p:ext uri="{BB962C8B-B14F-4D97-AF65-F5344CB8AC3E}">
        <p14:creationId xmlns:p14="http://schemas.microsoft.com/office/powerpoint/2010/main" val="3422602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90863" y="928365"/>
            <a:ext cx="10250905" cy="1200329"/>
          </a:xfrm>
          <a:prstGeom prst="rect">
            <a:avLst/>
          </a:prstGeom>
          <a:solidFill>
            <a:srgbClr val="FFFF00"/>
          </a:solidFill>
        </p:spPr>
        <p:txBody>
          <a:bodyPr wrap="square">
            <a:spAutoFit/>
          </a:bodyPr>
          <a:lstStyle/>
          <a:p>
            <a:r>
              <a:rPr lang="en-GB" sz="3600" dirty="0">
                <a:solidFill>
                  <a:srgbClr val="000000"/>
                </a:solidFill>
                <a:latin typeface="Comic Sans MS" panose="030F0702030302020204" pitchFamily="66" charset="0"/>
              </a:rPr>
              <a:t>The Egyptians believed that when they died, their souls left their bodies. </a:t>
            </a:r>
            <a:endParaRPr lang="en-GB" sz="3600" dirty="0"/>
          </a:p>
        </p:txBody>
      </p:sp>
      <p:sp>
        <p:nvSpPr>
          <p:cNvPr id="2" name="TextBox 1"/>
          <p:cNvSpPr txBox="1"/>
          <p:nvPr/>
        </p:nvSpPr>
        <p:spPr>
          <a:xfrm>
            <a:off x="1090863" y="1528529"/>
            <a:ext cx="9983537" cy="3416320"/>
          </a:xfrm>
          <a:prstGeom prst="rect">
            <a:avLst/>
          </a:prstGeom>
          <a:noFill/>
        </p:spPr>
        <p:txBody>
          <a:bodyPr wrap="square" rtlCol="0">
            <a:spAutoFit/>
          </a:bodyPr>
          <a:lstStyle/>
          <a:p>
            <a:r>
              <a:rPr lang="en-GB" sz="3600" dirty="0" smtClean="0">
                <a:latin typeface="Comic Sans MS" panose="030F0702030302020204" pitchFamily="66" charset="0"/>
              </a:rPr>
              <a:t>                                              </a:t>
            </a:r>
            <a:r>
              <a:rPr lang="en-GB" sz="3600" dirty="0">
                <a:solidFill>
                  <a:schemeClr val="accent1"/>
                </a:solidFill>
                <a:latin typeface="Comic Sans MS" panose="030F0702030302020204" pitchFamily="66" charset="0"/>
              </a:rPr>
              <a:t>he method the Egyptians are famous for using was fully developed by 3400BC and in this guide, readers will learn about the different stages of the afterlife process and why they were important to the Egyptians.</a:t>
            </a:r>
          </a:p>
        </p:txBody>
      </p:sp>
      <p:sp>
        <p:nvSpPr>
          <p:cNvPr id="3" name="Rectangle 2"/>
          <p:cNvSpPr/>
          <p:nvPr/>
        </p:nvSpPr>
        <p:spPr>
          <a:xfrm>
            <a:off x="1090862" y="4289945"/>
            <a:ext cx="9983537" cy="2308324"/>
          </a:xfrm>
          <a:prstGeom prst="rect">
            <a:avLst/>
          </a:prstGeom>
        </p:spPr>
        <p:txBody>
          <a:bodyPr wrap="square">
            <a:spAutoFit/>
          </a:bodyPr>
          <a:lstStyle/>
          <a:p>
            <a:r>
              <a:rPr lang="en-GB" sz="3600" dirty="0">
                <a:latin typeface="Comic Sans MS" panose="030F0702030302020204" pitchFamily="66" charset="0"/>
              </a:rPr>
              <a:t>                                           After learning about this unique process, it is no wonder the Egyptians are famous for their beliefs on the afterlife!</a:t>
            </a:r>
            <a:endParaRPr lang="en-GB" sz="3600" dirty="0">
              <a:latin typeface="Comic Sans MS" panose="030F0702030302020204" pitchFamily="66" charset="0"/>
            </a:endParaRPr>
          </a:p>
        </p:txBody>
      </p:sp>
      <p:cxnSp>
        <p:nvCxnSpPr>
          <p:cNvPr id="8" name="Straight Arrow Connector 7"/>
          <p:cNvCxnSpPr/>
          <p:nvPr/>
        </p:nvCxnSpPr>
        <p:spPr>
          <a:xfrm flipH="1">
            <a:off x="7148945" y="716040"/>
            <a:ext cx="1205345" cy="1500687"/>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9" name="Rectangle 8"/>
          <p:cNvSpPr/>
          <p:nvPr/>
        </p:nvSpPr>
        <p:spPr>
          <a:xfrm>
            <a:off x="4427529" y="214526"/>
            <a:ext cx="7441198" cy="707886"/>
          </a:xfrm>
          <a:prstGeom prst="rect">
            <a:avLst/>
          </a:prstGeom>
          <a:noFill/>
        </p:spPr>
        <p:txBody>
          <a:bodyPr wrap="square" lIns="91440" tIns="45720" rIns="91440" bIns="45720">
            <a:spAutoFit/>
          </a:bodyPr>
          <a:lstStyle/>
          <a:p>
            <a:pPr algn="ctr"/>
            <a:r>
              <a:rPr lang="en-US" sz="4000" b="0" cap="none" spc="0" dirty="0" smtClean="0">
                <a:ln w="0"/>
                <a:solidFill>
                  <a:schemeClr val="accent1"/>
                </a:solidFill>
                <a:effectLst>
                  <a:outerShdw blurRad="38100" dist="25400" dir="5400000" algn="ctr" rotWithShape="0">
                    <a:srgbClr val="6E747A">
                      <a:alpha val="43000"/>
                    </a:srgbClr>
                  </a:outerShdw>
                </a:effectLst>
              </a:rPr>
              <a:t>Summary of what will be discussed</a:t>
            </a:r>
            <a:endParaRPr lang="en-US" sz="4000" b="0" cap="none"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17290136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90863" y="928365"/>
            <a:ext cx="10250905" cy="1200329"/>
          </a:xfrm>
          <a:prstGeom prst="rect">
            <a:avLst/>
          </a:prstGeom>
          <a:solidFill>
            <a:srgbClr val="FFFF00"/>
          </a:solidFill>
        </p:spPr>
        <p:txBody>
          <a:bodyPr wrap="square">
            <a:spAutoFit/>
          </a:bodyPr>
          <a:lstStyle/>
          <a:p>
            <a:r>
              <a:rPr lang="en-GB" sz="3600" dirty="0">
                <a:solidFill>
                  <a:srgbClr val="000000"/>
                </a:solidFill>
                <a:latin typeface="Comic Sans MS" panose="030F0702030302020204" pitchFamily="66" charset="0"/>
              </a:rPr>
              <a:t>The Egyptians believed that when they died, their souls left their bodies. </a:t>
            </a:r>
            <a:endParaRPr lang="en-GB" sz="3600" dirty="0"/>
          </a:p>
        </p:txBody>
      </p:sp>
      <p:sp>
        <p:nvSpPr>
          <p:cNvPr id="2" name="TextBox 1"/>
          <p:cNvSpPr txBox="1"/>
          <p:nvPr/>
        </p:nvSpPr>
        <p:spPr>
          <a:xfrm>
            <a:off x="1090863" y="1528529"/>
            <a:ext cx="9983537" cy="3416320"/>
          </a:xfrm>
          <a:prstGeom prst="rect">
            <a:avLst/>
          </a:prstGeom>
          <a:noFill/>
        </p:spPr>
        <p:txBody>
          <a:bodyPr wrap="square" rtlCol="0">
            <a:spAutoFit/>
          </a:bodyPr>
          <a:lstStyle/>
          <a:p>
            <a:r>
              <a:rPr lang="en-GB" sz="3600" dirty="0" smtClean="0">
                <a:latin typeface="Comic Sans MS" panose="030F0702030302020204" pitchFamily="66" charset="0"/>
              </a:rPr>
              <a:t>                                              </a:t>
            </a:r>
            <a:r>
              <a:rPr lang="en-GB" sz="3600" dirty="0">
                <a:solidFill>
                  <a:schemeClr val="accent1"/>
                </a:solidFill>
                <a:latin typeface="Comic Sans MS" panose="030F0702030302020204" pitchFamily="66" charset="0"/>
              </a:rPr>
              <a:t>he method the Egyptians are famous for using was fully developed by 3400BC and in this guide, readers will learn about the different stages of the afterlife process and why they were important to the Egyptians.</a:t>
            </a:r>
          </a:p>
        </p:txBody>
      </p:sp>
      <p:sp>
        <p:nvSpPr>
          <p:cNvPr id="3" name="Rectangle 2"/>
          <p:cNvSpPr/>
          <p:nvPr/>
        </p:nvSpPr>
        <p:spPr>
          <a:xfrm>
            <a:off x="1090862" y="4289945"/>
            <a:ext cx="9983537" cy="2308324"/>
          </a:xfrm>
          <a:prstGeom prst="rect">
            <a:avLst/>
          </a:prstGeom>
        </p:spPr>
        <p:txBody>
          <a:bodyPr wrap="square">
            <a:spAutoFit/>
          </a:bodyPr>
          <a:lstStyle/>
          <a:p>
            <a:r>
              <a:rPr lang="en-GB" sz="3600" dirty="0">
                <a:latin typeface="Comic Sans MS" panose="030F0702030302020204" pitchFamily="66" charset="0"/>
              </a:rPr>
              <a:t>                                           </a:t>
            </a:r>
            <a:r>
              <a:rPr lang="en-GB" sz="3600" dirty="0">
                <a:solidFill>
                  <a:srgbClr val="7030A0"/>
                </a:solidFill>
                <a:latin typeface="Comic Sans MS" panose="030F0702030302020204" pitchFamily="66" charset="0"/>
              </a:rPr>
              <a:t>After learning about this unique process, it is no wonder the Egyptians are famous for their beliefs on the afterlife!</a:t>
            </a:r>
            <a:endParaRPr lang="en-GB" sz="3600" dirty="0">
              <a:solidFill>
                <a:srgbClr val="7030A0"/>
              </a:solidFill>
              <a:latin typeface="Comic Sans MS" panose="030F0702030302020204" pitchFamily="66" charset="0"/>
            </a:endParaRPr>
          </a:p>
        </p:txBody>
      </p:sp>
      <p:cxnSp>
        <p:nvCxnSpPr>
          <p:cNvPr id="8" name="Straight Arrow Connector 7"/>
          <p:cNvCxnSpPr/>
          <p:nvPr/>
        </p:nvCxnSpPr>
        <p:spPr>
          <a:xfrm flipH="1" flipV="1">
            <a:off x="3482109" y="6422356"/>
            <a:ext cx="1838036" cy="175913"/>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9" name="Rectangle 8"/>
          <p:cNvSpPr/>
          <p:nvPr/>
        </p:nvSpPr>
        <p:spPr>
          <a:xfrm>
            <a:off x="3482108" y="6068413"/>
            <a:ext cx="7441198" cy="707886"/>
          </a:xfrm>
          <a:prstGeom prst="rect">
            <a:avLst/>
          </a:prstGeom>
          <a:noFill/>
        </p:spPr>
        <p:txBody>
          <a:bodyPr wrap="square" lIns="91440" tIns="45720" rIns="91440" bIns="45720">
            <a:spAutoFit/>
          </a:bodyPr>
          <a:lstStyle/>
          <a:p>
            <a:pPr algn="ctr"/>
            <a:r>
              <a:rPr lang="en-US" sz="4000" b="0" cap="none" spc="0" dirty="0" smtClean="0">
                <a:ln w="0"/>
                <a:solidFill>
                  <a:srgbClr val="7030A0"/>
                </a:solidFill>
                <a:effectLst>
                  <a:outerShdw blurRad="38100" dist="25400" dir="5400000" algn="ctr" rotWithShape="0">
                    <a:srgbClr val="6E747A">
                      <a:alpha val="43000"/>
                    </a:srgbClr>
                  </a:outerShdw>
                </a:effectLst>
              </a:rPr>
              <a:t>General statement</a:t>
            </a:r>
            <a:endParaRPr lang="en-US" sz="4000" b="0" cap="none" spc="0" dirty="0">
              <a:ln w="0"/>
              <a:solidFill>
                <a:srgbClr val="7030A0"/>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25674012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53440" y="426720"/>
            <a:ext cx="10454640" cy="1754326"/>
          </a:xfrm>
          <a:prstGeom prst="rect">
            <a:avLst/>
          </a:prstGeom>
          <a:noFill/>
        </p:spPr>
        <p:txBody>
          <a:bodyPr wrap="square" lIns="91440" tIns="45720" rIns="91440" bIns="45720">
            <a:spAutoFit/>
          </a:bodyPr>
          <a:lstStyle/>
          <a:p>
            <a:pPr algn="ctr"/>
            <a:r>
              <a:rPr lang="en-US" sz="5400" b="1" dirty="0" smtClean="0">
                <a:ln w="9525">
                  <a:solidFill>
                    <a:schemeClr val="bg1"/>
                  </a:solidFill>
                  <a:prstDash val="solid"/>
                </a:ln>
                <a:effectLst>
                  <a:outerShdw blurRad="12700" dist="38100" dir="2700000" algn="tl" rotWithShape="0">
                    <a:schemeClr val="bg1">
                      <a:lumMod val="50000"/>
                    </a:schemeClr>
                  </a:outerShdw>
                </a:effectLst>
              </a:rPr>
              <a:t>Can you spot the same structure in this opening for superman? </a:t>
            </a:r>
            <a:endParaRPr lang="en-US"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6" name="Rectangle 5"/>
          <p:cNvSpPr/>
          <p:nvPr/>
        </p:nvSpPr>
        <p:spPr>
          <a:xfrm>
            <a:off x="1043708" y="2847400"/>
            <a:ext cx="9975273" cy="3539430"/>
          </a:xfrm>
          <a:prstGeom prst="rect">
            <a:avLst/>
          </a:prstGeom>
        </p:spPr>
        <p:txBody>
          <a:bodyPr wrap="square">
            <a:spAutoFit/>
          </a:bodyPr>
          <a:lstStyle/>
          <a:p>
            <a:r>
              <a:rPr lang="en-GB" sz="3200" dirty="0">
                <a:latin typeface="Comic Sans MS" panose="030F0702030302020204" pitchFamily="66" charset="0"/>
              </a:rPr>
              <a:t>Superman is the world's most powerful superhero. In this guide to The Man of Steel readers will be able to learn about many aspects of the super-hero: his powers, his humble beginnings, his destiny and the planet from which he came. Considering all of these factors, it is easy to see why Superman is such a popular </a:t>
            </a:r>
            <a:r>
              <a:rPr lang="en-GB" sz="3200" dirty="0" err="1">
                <a:latin typeface="Comic Sans MS" panose="030F0702030302020204" pitchFamily="66" charset="0"/>
              </a:rPr>
              <a:t>comicbook</a:t>
            </a:r>
            <a:r>
              <a:rPr lang="en-GB" sz="3200" dirty="0">
                <a:latin typeface="Comic Sans MS" panose="030F0702030302020204" pitchFamily="66" charset="0"/>
              </a:rPr>
              <a:t> figure.</a:t>
            </a:r>
          </a:p>
        </p:txBody>
      </p:sp>
    </p:spTree>
    <p:extLst>
      <p:ext uri="{BB962C8B-B14F-4D97-AF65-F5344CB8AC3E}">
        <p14:creationId xmlns:p14="http://schemas.microsoft.com/office/powerpoint/2010/main" val="16485047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53440" y="426720"/>
            <a:ext cx="10454640" cy="1754326"/>
          </a:xfrm>
          <a:prstGeom prst="rect">
            <a:avLst/>
          </a:prstGeom>
          <a:noFill/>
        </p:spPr>
        <p:txBody>
          <a:bodyPr wrap="square" lIns="91440" tIns="45720" rIns="91440" bIns="45720">
            <a:spAutoFit/>
          </a:bodyPr>
          <a:lstStyle/>
          <a:p>
            <a:pPr algn="ctr"/>
            <a:r>
              <a:rPr lang="en-US" sz="5400" b="1" dirty="0" smtClean="0">
                <a:ln w="9525">
                  <a:solidFill>
                    <a:schemeClr val="bg1"/>
                  </a:solidFill>
                  <a:prstDash val="solid"/>
                </a:ln>
                <a:effectLst>
                  <a:outerShdw blurRad="12700" dist="38100" dir="2700000" algn="tl" rotWithShape="0">
                    <a:schemeClr val="bg1">
                      <a:lumMod val="50000"/>
                    </a:schemeClr>
                  </a:outerShdw>
                </a:effectLst>
              </a:rPr>
              <a:t>Have a go at writing your </a:t>
            </a:r>
            <a:r>
              <a:rPr lang="en-US" sz="5400" b="1" smtClean="0">
                <a:ln w="9525">
                  <a:solidFill>
                    <a:schemeClr val="bg1"/>
                  </a:solidFill>
                  <a:prstDash val="solid"/>
                </a:ln>
                <a:effectLst>
                  <a:outerShdw blurRad="12700" dist="38100" dir="2700000" algn="tl" rotWithShape="0">
                    <a:schemeClr val="bg1">
                      <a:lumMod val="50000"/>
                    </a:schemeClr>
                  </a:outerShdw>
                </a:effectLst>
              </a:rPr>
              <a:t>own starter!</a:t>
            </a:r>
            <a:endParaRPr lang="en-US"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36180630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A3D6BB4-F3DA-48EB-B7E1-180F926A74C2}">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933c73ff-1f47-478d-836a-52d41c4c8390"/>
    <ds:schemaRef ds:uri="b7193443-4924-4c98-83f1-322a08f13154"/>
    <ds:schemaRef ds:uri="http://www.w3.org/XML/1998/namespace"/>
    <ds:schemaRef ds:uri="http://purl.org/dc/dcmitype/"/>
  </ds:schemaRefs>
</ds:datastoreItem>
</file>

<file path=customXml/itemProps2.xml><?xml version="1.0" encoding="utf-8"?>
<ds:datastoreItem xmlns:ds="http://schemas.openxmlformats.org/officeDocument/2006/customXml" ds:itemID="{92C72BBC-B043-422D-BAE5-098AAC0DA84B}">
  <ds:schemaRefs>
    <ds:schemaRef ds:uri="http://schemas.microsoft.com/sharepoint/v3/contenttype/forms"/>
  </ds:schemaRefs>
</ds:datastoreItem>
</file>

<file path=customXml/itemProps3.xml><?xml version="1.0" encoding="utf-8"?>
<ds:datastoreItem xmlns:ds="http://schemas.openxmlformats.org/officeDocument/2006/customXml" ds:itemID="{89650F22-4179-4F8F-9E55-B1A3B7C381B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42</TotalTime>
  <Words>375</Words>
  <Application>Microsoft Office PowerPoint</Application>
  <PresentationFormat>Widescreen</PresentationFormat>
  <Paragraphs>25</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Calibri</vt:lpstr>
      <vt:lpstr>Calibri Light</vt:lpstr>
      <vt:lpstr>Cambria</vt:lpstr>
      <vt:lpstr>Comic Sans MS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Sophie George</dc:creator>
  <cp:lastModifiedBy>Sophie George</cp:lastModifiedBy>
  <cp:revision>2</cp:revision>
  <dcterms:created xsi:type="dcterms:W3CDTF">2021-10-29T15:17:09Z</dcterms:created>
  <dcterms:modified xsi:type="dcterms:W3CDTF">2021-10-31T09:14:00Z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