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sldIdLst>
    <p:sldId id="256" r:id="rId2"/>
    <p:sldId id="257" r:id="rId3"/>
    <p:sldId id="268" r:id="rId4"/>
    <p:sldId id="269" r:id="rId5"/>
    <p:sldId id="270" r:id="rId6"/>
    <p:sldId id="258" r:id="rId7"/>
    <p:sldId id="259" r:id="rId8"/>
    <p:sldId id="271" r:id="rId9"/>
    <p:sldId id="280" r:id="rId10"/>
    <p:sldId id="276" r:id="rId11"/>
    <p:sldId id="273" r:id="rId12"/>
    <p:sldId id="281" r:id="rId13"/>
    <p:sldId id="277" r:id="rId14"/>
    <p:sldId id="274" r:id="rId15"/>
    <p:sldId id="282" r:id="rId16"/>
    <p:sldId id="278" r:id="rId17"/>
    <p:sldId id="275" r:id="rId18"/>
    <p:sldId id="283" r:id="rId19"/>
    <p:sldId id="279" r:id="rId20"/>
    <p:sldId id="266" r:id="rId2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152" autoAdjust="0"/>
    <p:restoredTop sz="94660"/>
  </p:normalViewPr>
  <p:slideViewPr>
    <p:cSldViewPr snapToGrid="0">
      <p:cViewPr varScale="1">
        <p:scale>
          <a:sx n="68" d="100"/>
          <a:sy n="68" d="100"/>
        </p:scale>
        <p:origin x="612"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553307FA-3D9E-4265-830F-F346325FD2F1}" type="datetimeFigureOut">
              <a:rPr lang="en-GB" smtClean="0"/>
              <a:t>17/06/2021</a:t>
            </a:fld>
            <a:endParaRPr lang="en-GB"/>
          </a:p>
        </p:txBody>
      </p:sp>
      <p:sp>
        <p:nvSpPr>
          <p:cNvPr id="5" name="Footer Placeholder 4"/>
          <p:cNvSpPr>
            <a:spLocks noGrp="1"/>
          </p:cNvSpPr>
          <p:nvPr>
            <p:ph type="ftr" sz="quarter" idx="11"/>
          </p:nvPr>
        </p:nvSpPr>
        <p:spPr/>
        <p:txBody>
          <a:bodyPr/>
          <a:lstStyle/>
          <a:p>
            <a:endParaRPr lang="en-GB"/>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63BF53AC-7C30-402C-BA2B-C8809EDAD7D7}" type="slidenum">
              <a:rPr lang="en-GB" smtClean="0"/>
              <a:t>‹#›</a:t>
            </a:fld>
            <a:endParaRPr lang="en-GB"/>
          </a:p>
        </p:txBody>
      </p:sp>
    </p:spTree>
    <p:extLst>
      <p:ext uri="{BB962C8B-B14F-4D97-AF65-F5344CB8AC3E}">
        <p14:creationId xmlns:p14="http://schemas.microsoft.com/office/powerpoint/2010/main" val="3856476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53307FA-3D9E-4265-830F-F346325FD2F1}" type="datetimeFigureOut">
              <a:rPr lang="en-GB" smtClean="0"/>
              <a:t>17/06/2021</a:t>
            </a:fld>
            <a:endParaRPr lang="en-GB"/>
          </a:p>
        </p:txBody>
      </p:sp>
      <p:sp>
        <p:nvSpPr>
          <p:cNvPr id="5" name="Footer Placeholder 4"/>
          <p:cNvSpPr>
            <a:spLocks noGrp="1"/>
          </p:cNvSpPr>
          <p:nvPr>
            <p:ph type="ftr" sz="quarter" idx="11"/>
          </p:nvPr>
        </p:nvSpPr>
        <p:spPr/>
        <p:txBody>
          <a:bodyPr/>
          <a:lstStyle/>
          <a:p>
            <a:endParaRPr lang="en-GB"/>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63BF53AC-7C30-402C-BA2B-C8809EDAD7D7}" type="slidenum">
              <a:rPr lang="en-GB" smtClean="0"/>
              <a:t>‹#›</a:t>
            </a:fld>
            <a:endParaRPr lang="en-GB"/>
          </a:p>
        </p:txBody>
      </p:sp>
    </p:spTree>
    <p:extLst>
      <p:ext uri="{BB962C8B-B14F-4D97-AF65-F5344CB8AC3E}">
        <p14:creationId xmlns:p14="http://schemas.microsoft.com/office/powerpoint/2010/main" val="3295184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53307FA-3D9E-4265-830F-F346325FD2F1}" type="datetimeFigureOut">
              <a:rPr lang="en-GB" smtClean="0"/>
              <a:t>17/06/2021</a:t>
            </a:fld>
            <a:endParaRPr lang="en-GB"/>
          </a:p>
        </p:txBody>
      </p:sp>
      <p:sp>
        <p:nvSpPr>
          <p:cNvPr id="5" name="Footer Placeholder 4"/>
          <p:cNvSpPr>
            <a:spLocks noGrp="1"/>
          </p:cNvSpPr>
          <p:nvPr>
            <p:ph type="ftr" sz="quarter" idx="11"/>
          </p:nvPr>
        </p:nvSpPr>
        <p:spPr/>
        <p:txBody>
          <a:bodyPr/>
          <a:lstStyle/>
          <a:p>
            <a:endParaRPr lang="en-GB"/>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63BF53AC-7C30-402C-BA2B-C8809EDAD7D7}" type="slidenum">
              <a:rPr lang="en-GB" smtClean="0"/>
              <a:t>‹#›</a:t>
            </a:fld>
            <a:endParaRPr lang="en-GB"/>
          </a:p>
        </p:txBody>
      </p:sp>
    </p:spTree>
    <p:extLst>
      <p:ext uri="{BB962C8B-B14F-4D97-AF65-F5344CB8AC3E}">
        <p14:creationId xmlns:p14="http://schemas.microsoft.com/office/powerpoint/2010/main" val="12611393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53307FA-3D9E-4265-830F-F346325FD2F1}" type="datetimeFigureOut">
              <a:rPr lang="en-GB" smtClean="0"/>
              <a:t>17/06/2021</a:t>
            </a:fld>
            <a:endParaRPr lang="en-GB"/>
          </a:p>
        </p:txBody>
      </p:sp>
      <p:sp>
        <p:nvSpPr>
          <p:cNvPr id="6" name="Footer Placeholder 5"/>
          <p:cNvSpPr>
            <a:spLocks noGrp="1"/>
          </p:cNvSpPr>
          <p:nvPr>
            <p:ph type="ftr" sz="quarter" idx="11"/>
          </p:nvPr>
        </p:nvSpPr>
        <p:spPr/>
        <p:txBody>
          <a:bodyPr/>
          <a:lstStyle/>
          <a:p>
            <a:endParaRPr lang="en-GB"/>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63BF53AC-7C30-402C-BA2B-C8809EDAD7D7}" type="slidenum">
              <a:rPr lang="en-GB" smtClean="0"/>
              <a:t>‹#›</a:t>
            </a:fld>
            <a:endParaRPr lang="en-GB"/>
          </a:p>
        </p:txBody>
      </p:sp>
    </p:spTree>
    <p:extLst>
      <p:ext uri="{BB962C8B-B14F-4D97-AF65-F5344CB8AC3E}">
        <p14:creationId xmlns:p14="http://schemas.microsoft.com/office/powerpoint/2010/main" val="27366732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53307FA-3D9E-4265-830F-F346325FD2F1}" type="datetimeFigureOut">
              <a:rPr lang="en-GB" smtClean="0"/>
              <a:t>17/06/2021</a:t>
            </a:fld>
            <a:endParaRPr lang="en-GB"/>
          </a:p>
        </p:txBody>
      </p:sp>
      <p:sp>
        <p:nvSpPr>
          <p:cNvPr id="8" name="Footer Placeholder 7"/>
          <p:cNvSpPr>
            <a:spLocks noGrp="1"/>
          </p:cNvSpPr>
          <p:nvPr>
            <p:ph type="ftr" sz="quarter" idx="11"/>
          </p:nvPr>
        </p:nvSpPr>
        <p:spPr/>
        <p:txBody>
          <a:bodyPr/>
          <a:lstStyle/>
          <a:p>
            <a:endParaRPr lang="en-GB"/>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63BF53AC-7C30-402C-BA2B-C8809EDAD7D7}" type="slidenum">
              <a:rPr lang="en-GB" smtClean="0"/>
              <a:t>‹#›</a:t>
            </a:fld>
            <a:endParaRPr lang="en-GB"/>
          </a:p>
        </p:txBody>
      </p:sp>
    </p:spTree>
    <p:extLst>
      <p:ext uri="{BB962C8B-B14F-4D97-AF65-F5344CB8AC3E}">
        <p14:creationId xmlns:p14="http://schemas.microsoft.com/office/powerpoint/2010/main" val="178315266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53307FA-3D9E-4265-830F-F346325FD2F1}" type="datetimeFigureOut">
              <a:rPr lang="en-GB" smtClean="0"/>
              <a:t>17/06/2021</a:t>
            </a:fld>
            <a:endParaRPr lang="en-GB"/>
          </a:p>
        </p:txBody>
      </p:sp>
      <p:sp>
        <p:nvSpPr>
          <p:cNvPr id="4" name="Footer Placeholder 3"/>
          <p:cNvSpPr>
            <a:spLocks noGrp="1"/>
          </p:cNvSpPr>
          <p:nvPr>
            <p:ph type="ftr" sz="quarter" idx="11"/>
          </p:nvPr>
        </p:nvSpPr>
        <p:spPr/>
        <p:txBody>
          <a:bodyPr/>
          <a:lstStyle/>
          <a:p>
            <a:endParaRPr lang="en-GB"/>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63BF53AC-7C30-402C-BA2B-C8809EDAD7D7}" type="slidenum">
              <a:rPr lang="en-GB" smtClean="0"/>
              <a:t>‹#›</a:t>
            </a:fld>
            <a:endParaRPr lang="en-GB"/>
          </a:p>
        </p:txBody>
      </p:sp>
    </p:spTree>
    <p:extLst>
      <p:ext uri="{BB962C8B-B14F-4D97-AF65-F5344CB8AC3E}">
        <p14:creationId xmlns:p14="http://schemas.microsoft.com/office/powerpoint/2010/main" val="41144423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53307FA-3D9E-4265-830F-F346325FD2F1}" type="datetimeFigureOut">
              <a:rPr lang="en-GB" smtClean="0"/>
              <a:t>17/06/2021</a:t>
            </a:fld>
            <a:endParaRPr lang="en-GB"/>
          </a:p>
        </p:txBody>
      </p:sp>
      <p:sp>
        <p:nvSpPr>
          <p:cNvPr id="3" name="Footer Placeholder 2"/>
          <p:cNvSpPr>
            <a:spLocks noGrp="1"/>
          </p:cNvSpPr>
          <p:nvPr>
            <p:ph type="ftr" sz="quarter" idx="11"/>
          </p:nvPr>
        </p:nvSpPr>
        <p:spPr/>
        <p:txBody>
          <a:bodyPr/>
          <a:lstStyle/>
          <a:p>
            <a:endParaRPr lang="en-GB"/>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63BF53AC-7C30-402C-BA2B-C8809EDAD7D7}" type="slidenum">
              <a:rPr lang="en-GB" smtClean="0"/>
              <a:t>‹#›</a:t>
            </a:fld>
            <a:endParaRPr lang="en-GB"/>
          </a:p>
        </p:txBody>
      </p:sp>
    </p:spTree>
    <p:extLst>
      <p:ext uri="{BB962C8B-B14F-4D97-AF65-F5344CB8AC3E}">
        <p14:creationId xmlns:p14="http://schemas.microsoft.com/office/powerpoint/2010/main" val="8262301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553307FA-3D9E-4265-830F-F346325FD2F1}" type="datetimeFigureOut">
              <a:rPr lang="en-GB" smtClean="0"/>
              <a:t>17/06/2021</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63BF53AC-7C30-402C-BA2B-C8809EDAD7D7}" type="slidenum">
              <a:rPr lang="en-GB" smtClean="0"/>
              <a:t>‹#›</a:t>
            </a:fld>
            <a:endParaRPr lang="en-GB"/>
          </a:p>
        </p:txBody>
      </p:sp>
    </p:spTree>
    <p:extLst>
      <p:ext uri="{BB962C8B-B14F-4D97-AF65-F5344CB8AC3E}">
        <p14:creationId xmlns:p14="http://schemas.microsoft.com/office/powerpoint/2010/main" val="37240176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553307FA-3D9E-4265-830F-F346325FD2F1}" type="datetimeFigureOut">
              <a:rPr lang="en-GB" smtClean="0"/>
              <a:t>17/06/2021</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63BF53AC-7C30-402C-BA2B-C8809EDAD7D7}" type="slidenum">
              <a:rPr lang="en-GB" smtClean="0"/>
              <a:t>‹#›</a:t>
            </a:fld>
            <a:endParaRPr lang="en-GB"/>
          </a:p>
        </p:txBody>
      </p:sp>
    </p:spTree>
    <p:extLst>
      <p:ext uri="{BB962C8B-B14F-4D97-AF65-F5344CB8AC3E}">
        <p14:creationId xmlns:p14="http://schemas.microsoft.com/office/powerpoint/2010/main" val="34863391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53307FA-3D9E-4265-830F-F346325FD2F1}" type="datetimeFigureOut">
              <a:rPr lang="en-GB" smtClean="0"/>
              <a:t>17/06/2021</a:t>
            </a:fld>
            <a:endParaRPr lang="en-GB"/>
          </a:p>
        </p:txBody>
      </p:sp>
      <p:sp>
        <p:nvSpPr>
          <p:cNvPr id="5" name="Footer Placeholder 4"/>
          <p:cNvSpPr>
            <a:spLocks noGrp="1"/>
          </p:cNvSpPr>
          <p:nvPr>
            <p:ph type="ftr" sz="quarter" idx="11"/>
          </p:nvPr>
        </p:nvSpPr>
        <p:spPr/>
        <p:txBody>
          <a:bodyPr/>
          <a:lstStyle/>
          <a:p>
            <a:endParaRPr lang="en-GB"/>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63BF53AC-7C30-402C-BA2B-C8809EDAD7D7}" type="slidenum">
              <a:rPr lang="en-GB" smtClean="0"/>
              <a:t>‹#›</a:t>
            </a:fld>
            <a:endParaRPr lang="en-GB"/>
          </a:p>
        </p:txBody>
      </p:sp>
    </p:spTree>
    <p:extLst>
      <p:ext uri="{BB962C8B-B14F-4D97-AF65-F5344CB8AC3E}">
        <p14:creationId xmlns:p14="http://schemas.microsoft.com/office/powerpoint/2010/main" val="258779486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53307FA-3D9E-4265-830F-F346325FD2F1}" type="datetimeFigureOut">
              <a:rPr lang="en-GB" smtClean="0"/>
              <a:t>17/06/2021</a:t>
            </a:fld>
            <a:endParaRPr lang="en-GB"/>
          </a:p>
        </p:txBody>
      </p:sp>
      <p:sp>
        <p:nvSpPr>
          <p:cNvPr id="5" name="Footer Placeholder 4"/>
          <p:cNvSpPr>
            <a:spLocks noGrp="1"/>
          </p:cNvSpPr>
          <p:nvPr>
            <p:ph type="ftr" sz="quarter" idx="11"/>
          </p:nvPr>
        </p:nvSpPr>
        <p:spPr/>
        <p:txBody>
          <a:bodyPr/>
          <a:lstStyle/>
          <a:p>
            <a:endParaRPr lang="en-GB"/>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63BF53AC-7C30-402C-BA2B-C8809EDAD7D7}" type="slidenum">
              <a:rPr lang="en-GB" smtClean="0"/>
              <a:t>‹#›</a:t>
            </a:fld>
            <a:endParaRPr lang="en-GB"/>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03811881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553307FA-3D9E-4265-830F-F346325FD2F1}" type="datetimeFigureOut">
              <a:rPr lang="en-GB" smtClean="0"/>
              <a:t>17/06/2021</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63BF53AC-7C30-402C-BA2B-C8809EDAD7D7}" type="slidenum">
              <a:rPr lang="en-GB" smtClean="0"/>
              <a:t>‹#›</a:t>
            </a:fld>
            <a:endParaRPr lang="en-GB"/>
          </a:p>
        </p:txBody>
      </p:sp>
    </p:spTree>
    <p:extLst>
      <p:ext uri="{BB962C8B-B14F-4D97-AF65-F5344CB8AC3E}">
        <p14:creationId xmlns:p14="http://schemas.microsoft.com/office/powerpoint/2010/main" val="276791532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553307FA-3D9E-4265-830F-F346325FD2F1}" type="datetimeFigureOut">
              <a:rPr lang="en-GB" smtClean="0"/>
              <a:t>17/06/2021</a:t>
            </a:fld>
            <a:endParaRPr lang="en-GB"/>
          </a:p>
        </p:txBody>
      </p:sp>
      <p:sp>
        <p:nvSpPr>
          <p:cNvPr id="6" name="Footer Placeholder 5"/>
          <p:cNvSpPr>
            <a:spLocks noGrp="1"/>
          </p:cNvSpPr>
          <p:nvPr>
            <p:ph type="ftr" sz="quarter" idx="11"/>
          </p:nvPr>
        </p:nvSpPr>
        <p:spPr/>
        <p:txBody>
          <a:bodyPr/>
          <a:lstStyle/>
          <a:p>
            <a:endParaRPr lang="en-GB"/>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63BF53AC-7C30-402C-BA2B-C8809EDAD7D7}" type="slidenum">
              <a:rPr lang="en-GB" smtClean="0"/>
              <a:t>‹#›</a:t>
            </a:fld>
            <a:endParaRPr lang="en-GB"/>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51741214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553307FA-3D9E-4265-830F-F346325FD2F1}" type="datetimeFigureOut">
              <a:rPr lang="en-GB" smtClean="0"/>
              <a:t>17/06/2021</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63BF53AC-7C30-402C-BA2B-C8809EDAD7D7}" type="slidenum">
              <a:rPr lang="en-GB" smtClean="0"/>
              <a:t>‹#›</a:t>
            </a:fld>
            <a:endParaRPr lang="en-GB"/>
          </a:p>
        </p:txBody>
      </p:sp>
    </p:spTree>
    <p:extLst>
      <p:ext uri="{BB962C8B-B14F-4D97-AF65-F5344CB8AC3E}">
        <p14:creationId xmlns:p14="http://schemas.microsoft.com/office/powerpoint/2010/main" val="158183157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53307FA-3D9E-4265-830F-F346325FD2F1}" type="datetimeFigureOut">
              <a:rPr lang="en-GB" smtClean="0"/>
              <a:t>17/06/2021</a:t>
            </a:fld>
            <a:endParaRPr lang="en-GB"/>
          </a:p>
        </p:txBody>
      </p:sp>
      <p:sp>
        <p:nvSpPr>
          <p:cNvPr id="5" name="Footer Placeholder 4"/>
          <p:cNvSpPr>
            <a:spLocks noGrp="1"/>
          </p:cNvSpPr>
          <p:nvPr>
            <p:ph type="ftr" sz="quarter" idx="11"/>
          </p:nvPr>
        </p:nvSpPr>
        <p:spPr/>
        <p:txBody>
          <a:bodyPr/>
          <a:lstStyle/>
          <a:p>
            <a:endParaRPr lang="en-GB"/>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63BF53AC-7C30-402C-BA2B-C8809EDAD7D7}" type="slidenum">
              <a:rPr lang="en-GB" smtClean="0"/>
              <a:t>‹#›</a:t>
            </a:fld>
            <a:endParaRPr lang="en-GB"/>
          </a:p>
        </p:txBody>
      </p:sp>
    </p:spTree>
    <p:extLst>
      <p:ext uri="{BB962C8B-B14F-4D97-AF65-F5344CB8AC3E}">
        <p14:creationId xmlns:p14="http://schemas.microsoft.com/office/powerpoint/2010/main" val="360330602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53307FA-3D9E-4265-830F-F346325FD2F1}" type="datetimeFigureOut">
              <a:rPr lang="en-GB" smtClean="0"/>
              <a:t>17/06/2021</a:t>
            </a:fld>
            <a:endParaRPr lang="en-GB"/>
          </a:p>
        </p:txBody>
      </p:sp>
      <p:sp>
        <p:nvSpPr>
          <p:cNvPr id="5" name="Footer Placeholder 4"/>
          <p:cNvSpPr>
            <a:spLocks noGrp="1"/>
          </p:cNvSpPr>
          <p:nvPr>
            <p:ph type="ftr" sz="quarter" idx="11"/>
          </p:nvPr>
        </p:nvSpPr>
        <p:spPr/>
        <p:txBody>
          <a:bodyPr/>
          <a:lstStyle/>
          <a:p>
            <a:endParaRPr lang="en-GB"/>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63BF53AC-7C30-402C-BA2B-C8809EDAD7D7}" type="slidenum">
              <a:rPr lang="en-GB" smtClean="0"/>
              <a:t>‹#›</a:t>
            </a:fld>
            <a:endParaRPr lang="en-GB"/>
          </a:p>
        </p:txBody>
      </p:sp>
    </p:spTree>
    <p:extLst>
      <p:ext uri="{BB962C8B-B14F-4D97-AF65-F5344CB8AC3E}">
        <p14:creationId xmlns:p14="http://schemas.microsoft.com/office/powerpoint/2010/main" val="31966902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157"/>
            <a:ext cx="2356674" cy="6853096"/>
            <a:chOff x="6627813" y="195610"/>
            <a:chExt cx="1952625" cy="5678141"/>
          </a:xfrm>
        </p:grpSpPr>
        <p:sp>
          <p:nvSpPr>
            <p:cNvPr id="11" name="Freeform 27"/>
            <p:cNvSpPr/>
            <p:nvPr/>
          </p:nvSpPr>
          <p:spPr bwMode="auto">
            <a:xfrm>
              <a:off x="6627813" y="195610"/>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553307FA-3D9E-4265-830F-F346325FD2F1}" type="datetimeFigureOut">
              <a:rPr lang="en-GB" smtClean="0"/>
              <a:t>17/06/2021</a:t>
            </a:fld>
            <a:endParaRPr lang="en-GB"/>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63BF53AC-7C30-402C-BA2B-C8809EDAD7D7}" type="slidenum">
              <a:rPr lang="en-GB" smtClean="0"/>
              <a:t>‹#›</a:t>
            </a:fld>
            <a:endParaRPr lang="en-GB"/>
          </a:p>
        </p:txBody>
      </p:sp>
    </p:spTree>
    <p:extLst>
      <p:ext uri="{BB962C8B-B14F-4D97-AF65-F5344CB8AC3E}">
        <p14:creationId xmlns:p14="http://schemas.microsoft.com/office/powerpoint/2010/main" val="2042415576"/>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689" r:id="rId12"/>
    <p:sldLayoutId id="2147483690" r:id="rId13"/>
    <p:sldLayoutId id="2147483691" r:id="rId14"/>
    <p:sldLayoutId id="2147483692" r:id="rId15"/>
    <p:sldLayoutId id="2147483693" r:id="rId16"/>
  </p:sldLayoutIdLst>
  <p:txStyles>
    <p:titleStyle>
      <a:lvl1pPr algn="l" defTabSz="457200" rtl="0" eaLnBrk="1" latinLnBrk="0" hangingPunct="1">
        <a:spcBef>
          <a:spcPct val="0"/>
        </a:spcBef>
        <a:buNone/>
        <a:defRPr sz="3600" kern="1200">
          <a:solidFill>
            <a:schemeClr val="accent2">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C43807-6DDF-400E-85EA-59A3D7E880F6}"/>
              </a:ext>
            </a:extLst>
          </p:cNvPr>
          <p:cNvSpPr>
            <a:spLocks noGrp="1"/>
          </p:cNvSpPr>
          <p:nvPr>
            <p:ph type="ctrTitle"/>
          </p:nvPr>
        </p:nvSpPr>
        <p:spPr/>
        <p:txBody>
          <a:bodyPr/>
          <a:lstStyle/>
          <a:p>
            <a:r>
              <a:rPr lang="en-GB" dirty="0">
                <a:latin typeface="Comic Sans MS" panose="030F0702030302020204" pitchFamily="66" charset="0"/>
              </a:rPr>
              <a:t>Tuesday 22</a:t>
            </a:r>
            <a:r>
              <a:rPr lang="en-GB" baseline="30000" dirty="0">
                <a:latin typeface="Comic Sans MS" panose="030F0702030302020204" pitchFamily="66" charset="0"/>
              </a:rPr>
              <a:t>nd</a:t>
            </a:r>
            <a:r>
              <a:rPr lang="en-GB" dirty="0">
                <a:latin typeface="Comic Sans MS" panose="030F0702030302020204" pitchFamily="66" charset="0"/>
              </a:rPr>
              <a:t> June 2021</a:t>
            </a:r>
          </a:p>
        </p:txBody>
      </p:sp>
      <p:sp>
        <p:nvSpPr>
          <p:cNvPr id="3" name="Subtitle 2">
            <a:extLst>
              <a:ext uri="{FF2B5EF4-FFF2-40B4-BE49-F238E27FC236}">
                <a16:creationId xmlns:a16="http://schemas.microsoft.com/office/drawing/2014/main" id="{0311C1C6-A26E-4320-BA15-7421CF16704E}"/>
              </a:ext>
            </a:extLst>
          </p:cNvPr>
          <p:cNvSpPr>
            <a:spLocks noGrp="1"/>
          </p:cNvSpPr>
          <p:nvPr>
            <p:ph type="subTitle" idx="1"/>
          </p:nvPr>
        </p:nvSpPr>
        <p:spPr>
          <a:xfrm>
            <a:off x="2589213" y="4777379"/>
            <a:ext cx="8915399" cy="1920601"/>
          </a:xfrm>
        </p:spPr>
        <p:txBody>
          <a:bodyPr>
            <a:normAutofit/>
          </a:bodyPr>
          <a:lstStyle/>
          <a:p>
            <a:r>
              <a:rPr lang="en-GB" sz="2100" dirty="0">
                <a:latin typeface="Comic Sans MS" panose="030F0702030302020204" pitchFamily="66" charset="0"/>
              </a:rPr>
              <a:t>LO: to understand beliefs and teachings</a:t>
            </a:r>
          </a:p>
          <a:p>
            <a:r>
              <a:rPr lang="en-GB" sz="2100" dirty="0">
                <a:latin typeface="Comic Sans MS" panose="030F0702030302020204" pitchFamily="66" charset="0"/>
              </a:rPr>
              <a:t>	to understand lifestyles and practices</a:t>
            </a:r>
          </a:p>
          <a:p>
            <a:r>
              <a:rPr lang="en-GB" sz="2100" dirty="0">
                <a:latin typeface="Comic Sans MS" panose="030F0702030302020204" pitchFamily="66" charset="0"/>
              </a:rPr>
              <a:t>	to understand values</a:t>
            </a:r>
          </a:p>
          <a:p>
            <a:r>
              <a:rPr lang="en-GB" sz="2100" dirty="0">
                <a:latin typeface="Comic Sans MS" panose="030F0702030302020204" pitchFamily="66" charset="0"/>
              </a:rPr>
              <a:t>C: Buddhism</a:t>
            </a:r>
          </a:p>
        </p:txBody>
      </p:sp>
    </p:spTree>
    <p:extLst>
      <p:ext uri="{BB962C8B-B14F-4D97-AF65-F5344CB8AC3E}">
        <p14:creationId xmlns:p14="http://schemas.microsoft.com/office/powerpoint/2010/main" val="287701097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C2F24F-8128-4A8A-A013-C67F4935B18D}"/>
              </a:ext>
            </a:extLst>
          </p:cNvPr>
          <p:cNvSpPr>
            <a:spLocks noGrp="1"/>
          </p:cNvSpPr>
          <p:nvPr>
            <p:ph type="title"/>
          </p:nvPr>
        </p:nvSpPr>
        <p:spPr/>
        <p:txBody>
          <a:bodyPr>
            <a:noAutofit/>
          </a:bodyPr>
          <a:lstStyle/>
          <a:p>
            <a:pPr algn="ctr"/>
            <a:r>
              <a:rPr lang="en-GB" sz="4800" dirty="0">
                <a:latin typeface="Comic Sans MS" panose="030F0702030302020204" pitchFamily="66" charset="0"/>
              </a:rPr>
              <a:t>What folds of the Eight-Fold Path did we look at last week?</a:t>
            </a:r>
          </a:p>
        </p:txBody>
      </p:sp>
      <p:pic>
        <p:nvPicPr>
          <p:cNvPr id="1026" name="Picture 2" descr="Thinking Clip Art and Stock Illustrations. 354,342 Thinking EPS  illustrations and vector clip art graphics available to search from  thousands of royalty free stock art creators.">
            <a:extLst>
              <a:ext uri="{FF2B5EF4-FFF2-40B4-BE49-F238E27FC236}">
                <a16:creationId xmlns:a16="http://schemas.microsoft.com/office/drawing/2014/main" id="{56BAB975-0595-4DB6-8310-5A9292F66887}"/>
              </a:ext>
            </a:extLst>
          </p:cNvPr>
          <p:cNvPicPr>
            <a:picLocks noChangeAspect="1" noChangeArrowheads="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b="5094"/>
          <a:stretch/>
        </p:blipFill>
        <p:spPr bwMode="auto">
          <a:xfrm>
            <a:off x="8257881" y="2987118"/>
            <a:ext cx="3934120" cy="3870882"/>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What the Dharmachakra (or Dharma Wheel) Represents to Buddhists | Dharma  wheel, Dharma wheel tattoo, Buddhism symbols">
            <a:extLst>
              <a:ext uri="{FF2B5EF4-FFF2-40B4-BE49-F238E27FC236}">
                <a16:creationId xmlns:a16="http://schemas.microsoft.com/office/drawing/2014/main" id="{11951B01-AC24-4536-8F55-3F540F365A4F}"/>
              </a:ext>
            </a:extLst>
          </p:cNvPr>
          <p:cNvPicPr>
            <a:picLocks noChangeAspect="1" noChangeArrowheads="1"/>
          </p:cNvPicPr>
          <p:nvPr/>
        </p:nvPicPr>
        <p:blipFill>
          <a:blip r:embed="rId3">
            <a:clrChange>
              <a:clrFrom>
                <a:srgbClr val="000000"/>
              </a:clrFrom>
              <a:clrTo>
                <a:srgbClr val="000000">
                  <a:alpha val="0"/>
                </a:srgbClr>
              </a:clrTo>
            </a:clrChange>
            <a:extLst>
              <a:ext uri="{28A0092B-C50C-407E-A947-70E740481C1C}">
                <a14:useLocalDpi xmlns:a14="http://schemas.microsoft.com/office/drawing/2010/main" val="0"/>
              </a:ext>
            </a:extLst>
          </a:blip>
          <a:srcRect/>
          <a:stretch>
            <a:fillRect/>
          </a:stretch>
        </p:blipFill>
        <p:spPr bwMode="auto">
          <a:xfrm>
            <a:off x="2592925" y="2432115"/>
            <a:ext cx="4011105" cy="40111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5656457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4">
            <a:extLst>
              <a:ext uri="{FF2B5EF4-FFF2-40B4-BE49-F238E27FC236}">
                <a16:creationId xmlns:a16="http://schemas.microsoft.com/office/drawing/2014/main" id="{F0AE2504-DB1A-4C48-966E-A99AC6E896AF}"/>
              </a:ext>
            </a:extLst>
          </p:cNvPr>
          <p:cNvSpPr>
            <a:spLocks noGrp="1"/>
          </p:cNvSpPr>
          <p:nvPr>
            <p:ph type="title"/>
          </p:nvPr>
        </p:nvSpPr>
        <p:spPr>
          <a:xfrm>
            <a:off x="2281287" y="479426"/>
            <a:ext cx="7919989" cy="993775"/>
          </a:xfrm>
        </p:spPr>
        <p:txBody>
          <a:bodyPr>
            <a:normAutofit/>
          </a:bodyPr>
          <a:lstStyle/>
          <a:p>
            <a:pPr eaLnBrk="1" hangingPunct="1"/>
            <a:r>
              <a:rPr lang="en-GB" altLang="en-US" sz="5400" dirty="0">
                <a:latin typeface="Comic Sans MS" panose="030F0702030302020204" pitchFamily="66" charset="0"/>
              </a:rPr>
              <a:t>Right Understanding</a:t>
            </a:r>
          </a:p>
        </p:txBody>
      </p:sp>
      <p:sp>
        <p:nvSpPr>
          <p:cNvPr id="9219" name="Rectangle 5">
            <a:extLst>
              <a:ext uri="{FF2B5EF4-FFF2-40B4-BE49-F238E27FC236}">
                <a16:creationId xmlns:a16="http://schemas.microsoft.com/office/drawing/2014/main" id="{0CC6CB4D-8087-4F3B-A813-EF6E30A22AE1}"/>
              </a:ext>
            </a:extLst>
          </p:cNvPr>
          <p:cNvSpPr>
            <a:spLocks noChangeArrowheads="1"/>
          </p:cNvSpPr>
          <p:nvPr/>
        </p:nvSpPr>
        <p:spPr bwMode="auto">
          <a:xfrm>
            <a:off x="2198689" y="1473200"/>
            <a:ext cx="9499668" cy="10618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sz="2100" dirty="0">
                <a:solidFill>
                  <a:schemeClr val="tx1"/>
                </a:solidFill>
                <a:latin typeface="Comic Sans MS" panose="030F0702030302020204" pitchFamily="66" charset="0"/>
              </a:rPr>
              <a:t>Having right understanding is when you see the world as it really is and not how you want it to be. Sometimes we try to change things that are outside of our control and we can get upset or not understand things clearly. </a:t>
            </a:r>
          </a:p>
        </p:txBody>
      </p:sp>
      <p:pic>
        <p:nvPicPr>
          <p:cNvPr id="9220" name="Picture 6">
            <a:extLst>
              <a:ext uri="{FF2B5EF4-FFF2-40B4-BE49-F238E27FC236}">
                <a16:creationId xmlns:a16="http://schemas.microsoft.com/office/drawing/2014/main" id="{EEBB2F73-3874-4E40-9EEB-F991A0C0A13C}"/>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620688" y="3791779"/>
            <a:ext cx="1963737" cy="2890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Cloud Callout 8">
            <a:extLst>
              <a:ext uri="{FF2B5EF4-FFF2-40B4-BE49-F238E27FC236}">
                <a16:creationId xmlns:a16="http://schemas.microsoft.com/office/drawing/2014/main" id="{DE86C18B-75AB-4B58-9230-0812293AA560}"/>
              </a:ext>
            </a:extLst>
          </p:cNvPr>
          <p:cNvSpPr/>
          <p:nvPr/>
        </p:nvSpPr>
        <p:spPr>
          <a:xfrm>
            <a:off x="5160964" y="2673351"/>
            <a:ext cx="5851593" cy="2886075"/>
          </a:xfrm>
          <a:prstGeom prst="cloudCallout">
            <a:avLst>
              <a:gd name="adj1" fmla="val -72881"/>
              <a:gd name="adj2" fmla="val 1688"/>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schemeClr val="tx1"/>
                </a:solidFill>
                <a:latin typeface="Comic Sans MS" panose="030F0702030302020204" pitchFamily="66" charset="0"/>
              </a:rPr>
              <a:t>Think of a time when you have been upset because you have misunderstood a situation and something seems out of your control. You wanted it to be different to how it really was.</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a:extLst>
              <a:ext uri="{FF2B5EF4-FFF2-40B4-BE49-F238E27FC236}">
                <a16:creationId xmlns:a16="http://schemas.microsoft.com/office/drawing/2014/main" id="{DB63280E-5734-4F65-9A74-321D1949235A}"/>
              </a:ext>
            </a:extLst>
          </p:cNvPr>
          <p:cNvSpPr>
            <a:spLocks noGrp="1"/>
          </p:cNvSpPr>
          <p:nvPr>
            <p:ph type="title"/>
          </p:nvPr>
        </p:nvSpPr>
        <p:spPr>
          <a:xfrm>
            <a:off x="2274888" y="479426"/>
            <a:ext cx="7926388" cy="993775"/>
          </a:xfrm>
        </p:spPr>
        <p:txBody>
          <a:bodyPr>
            <a:normAutofit/>
          </a:bodyPr>
          <a:lstStyle/>
          <a:p>
            <a:pPr eaLnBrk="1" hangingPunct="1"/>
            <a:r>
              <a:rPr lang="en-GB" altLang="en-US" sz="5400" dirty="0">
                <a:latin typeface="Comic Sans MS" panose="030F0702030302020204" pitchFamily="66" charset="0"/>
              </a:rPr>
              <a:t>Right Intent</a:t>
            </a:r>
          </a:p>
        </p:txBody>
      </p:sp>
      <p:sp>
        <p:nvSpPr>
          <p:cNvPr id="4" name="Rectangle 3">
            <a:extLst>
              <a:ext uri="{FF2B5EF4-FFF2-40B4-BE49-F238E27FC236}">
                <a16:creationId xmlns:a16="http://schemas.microsoft.com/office/drawing/2014/main" id="{EED53365-7BF5-4E3F-BAFB-79AFC580BFC6}"/>
              </a:ext>
            </a:extLst>
          </p:cNvPr>
          <p:cNvSpPr/>
          <p:nvPr/>
        </p:nvSpPr>
        <p:spPr>
          <a:xfrm>
            <a:off x="2279650" y="1382714"/>
            <a:ext cx="8713028" cy="1131887"/>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2100" dirty="0">
                <a:solidFill>
                  <a:schemeClr val="tx1"/>
                </a:solidFill>
                <a:latin typeface="Comic Sans MS" panose="030F0702030302020204" pitchFamily="66" charset="0"/>
              </a:rPr>
              <a:t>Right Intent means we can commit to a decision or action for the right reasons, once we understand things properly by looking at what is really there and not what we want it to be like.</a:t>
            </a:r>
          </a:p>
        </p:txBody>
      </p:sp>
      <p:sp>
        <p:nvSpPr>
          <p:cNvPr id="5" name="Rectangle 4">
            <a:extLst>
              <a:ext uri="{FF2B5EF4-FFF2-40B4-BE49-F238E27FC236}">
                <a16:creationId xmlns:a16="http://schemas.microsoft.com/office/drawing/2014/main" id="{A6593E11-C284-4F1C-BFD3-70A871EF3247}"/>
              </a:ext>
            </a:extLst>
          </p:cNvPr>
          <p:cNvSpPr/>
          <p:nvPr/>
        </p:nvSpPr>
        <p:spPr>
          <a:xfrm>
            <a:off x="2274888" y="2754313"/>
            <a:ext cx="8713028" cy="882650"/>
          </a:xfrm>
          <a:prstGeom prst="rect">
            <a:avLst/>
          </a:prstGeom>
          <a:solidFill>
            <a:srgbClr val="FAED9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2100" dirty="0">
              <a:solidFill>
                <a:schemeClr val="tx1"/>
              </a:solidFill>
              <a:latin typeface="Comic Sans MS" panose="030F0702030302020204" pitchFamily="66" charset="0"/>
            </a:endParaRPr>
          </a:p>
          <a:p>
            <a:pPr algn="ctr">
              <a:defRPr/>
            </a:pPr>
            <a:r>
              <a:rPr lang="en-GB" sz="2100" dirty="0">
                <a:solidFill>
                  <a:schemeClr val="tx1"/>
                </a:solidFill>
                <a:latin typeface="Comic Sans MS" panose="030F0702030302020204" pitchFamily="66" charset="0"/>
              </a:rPr>
              <a:t>We need to ask ourselves if we are just being selfish, or are we thinking of others with care and compassion?</a:t>
            </a:r>
          </a:p>
          <a:p>
            <a:pPr algn="ctr">
              <a:defRPr/>
            </a:pPr>
            <a:endParaRPr lang="en-GB" sz="2100" dirty="0">
              <a:solidFill>
                <a:schemeClr val="tx1"/>
              </a:solidFill>
              <a:latin typeface="Comic Sans MS" panose="030F0702030302020204" pitchFamily="66" charset="0"/>
            </a:endParaRPr>
          </a:p>
        </p:txBody>
      </p:sp>
      <p:sp>
        <p:nvSpPr>
          <p:cNvPr id="6" name="Cloud Callout 5">
            <a:extLst>
              <a:ext uri="{FF2B5EF4-FFF2-40B4-BE49-F238E27FC236}">
                <a16:creationId xmlns:a16="http://schemas.microsoft.com/office/drawing/2014/main" id="{6EB4A12F-687E-4A79-9460-6B022057B741}"/>
              </a:ext>
            </a:extLst>
          </p:cNvPr>
          <p:cNvSpPr/>
          <p:nvPr/>
        </p:nvSpPr>
        <p:spPr>
          <a:xfrm>
            <a:off x="4329114" y="3846514"/>
            <a:ext cx="4313237" cy="2141537"/>
          </a:xfrm>
          <a:prstGeom prst="cloudCallout">
            <a:avLst>
              <a:gd name="adj1" fmla="val -76293"/>
              <a:gd name="adj2" fmla="val 35073"/>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schemeClr val="tx1"/>
                </a:solidFill>
                <a:latin typeface="Comic Sans MS" panose="030F0702030302020204" pitchFamily="66" charset="0"/>
              </a:rPr>
              <a:t>Think of a time when you might not have had the right reasons for a decision. What were you trying to gain?</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a:extLst>
              <a:ext uri="{FF2B5EF4-FFF2-40B4-BE49-F238E27FC236}">
                <a16:creationId xmlns:a16="http://schemas.microsoft.com/office/drawing/2014/main" id="{46C9A0F4-86D4-4547-9AE5-ED588B59E73A}"/>
              </a:ext>
            </a:extLst>
          </p:cNvPr>
          <p:cNvSpPr>
            <a:spLocks noGrp="1"/>
          </p:cNvSpPr>
          <p:nvPr>
            <p:ph type="title"/>
          </p:nvPr>
        </p:nvSpPr>
        <p:spPr>
          <a:xfrm>
            <a:off x="2279650" y="479426"/>
            <a:ext cx="7921626" cy="993775"/>
          </a:xfrm>
        </p:spPr>
        <p:txBody>
          <a:bodyPr>
            <a:normAutofit/>
          </a:bodyPr>
          <a:lstStyle/>
          <a:p>
            <a:pPr eaLnBrk="1" hangingPunct="1"/>
            <a:r>
              <a:rPr lang="en-GB" altLang="en-US" sz="5400" dirty="0">
                <a:latin typeface="Comic Sans MS" panose="030F0702030302020204" pitchFamily="66" charset="0"/>
              </a:rPr>
              <a:t>Right Speech</a:t>
            </a:r>
          </a:p>
        </p:txBody>
      </p:sp>
      <p:sp>
        <p:nvSpPr>
          <p:cNvPr id="4" name="Rectangle 3">
            <a:extLst>
              <a:ext uri="{FF2B5EF4-FFF2-40B4-BE49-F238E27FC236}">
                <a16:creationId xmlns:a16="http://schemas.microsoft.com/office/drawing/2014/main" id="{53959AED-8A56-4FE2-82F3-0ECFBDCF4DEF}"/>
              </a:ext>
            </a:extLst>
          </p:cNvPr>
          <p:cNvSpPr/>
          <p:nvPr/>
        </p:nvSpPr>
        <p:spPr>
          <a:xfrm>
            <a:off x="5148264" y="1562100"/>
            <a:ext cx="4764087" cy="2154238"/>
          </a:xfrm>
          <a:prstGeom prst="rect">
            <a:avLst/>
          </a:prstGeom>
          <a:solidFill>
            <a:srgbClr val="FABF4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sz="2100" dirty="0">
                <a:solidFill>
                  <a:schemeClr val="tx1"/>
                </a:solidFill>
                <a:latin typeface="Comic Sans MS" panose="030F0702030302020204" pitchFamily="66" charset="0"/>
              </a:rPr>
              <a:t>Often things we say in anger or gossip behind people’s backs can cause upset and hurt, and take a long time to sort out. Having Right Speech is deciding never to speak unkindly or in anger.</a:t>
            </a:r>
          </a:p>
        </p:txBody>
      </p:sp>
      <p:sp>
        <p:nvSpPr>
          <p:cNvPr id="5" name="Rectangle 4">
            <a:extLst>
              <a:ext uri="{FF2B5EF4-FFF2-40B4-BE49-F238E27FC236}">
                <a16:creationId xmlns:a16="http://schemas.microsoft.com/office/drawing/2014/main" id="{BDFB7B7B-DDA8-4B68-AE62-9A4312F53E72}"/>
              </a:ext>
            </a:extLst>
          </p:cNvPr>
          <p:cNvSpPr/>
          <p:nvPr/>
        </p:nvSpPr>
        <p:spPr>
          <a:xfrm>
            <a:off x="2279651" y="1562100"/>
            <a:ext cx="2868613" cy="2154238"/>
          </a:xfrm>
          <a:prstGeom prst="rect">
            <a:avLst/>
          </a:prstGeom>
          <a:solidFill>
            <a:srgbClr val="FAED9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11269" name="Picture 5">
            <a:extLst>
              <a:ext uri="{FF2B5EF4-FFF2-40B4-BE49-F238E27FC236}">
                <a16:creationId xmlns:a16="http://schemas.microsoft.com/office/drawing/2014/main" id="{731952B3-84B9-402A-8F22-B5484C4B1107}"/>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279651" y="1949450"/>
            <a:ext cx="2728913" cy="1766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ectangle 8">
            <a:extLst>
              <a:ext uri="{FF2B5EF4-FFF2-40B4-BE49-F238E27FC236}">
                <a16:creationId xmlns:a16="http://schemas.microsoft.com/office/drawing/2014/main" id="{9D30BE17-0063-41F0-996D-B1F78CBA3090}"/>
              </a:ext>
            </a:extLst>
          </p:cNvPr>
          <p:cNvSpPr/>
          <p:nvPr/>
        </p:nvSpPr>
        <p:spPr>
          <a:xfrm>
            <a:off x="2279650" y="3971925"/>
            <a:ext cx="7632700" cy="839788"/>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2100" dirty="0">
                <a:solidFill>
                  <a:schemeClr val="tx1"/>
                </a:solidFill>
                <a:latin typeface="Comic Sans MS" panose="030F0702030302020204" pitchFamily="66" charset="0"/>
              </a:rPr>
              <a:t>Have you hurt someone’s feelings by something you have said to them or about them?</a:t>
            </a:r>
          </a:p>
        </p:txBody>
      </p:sp>
      <p:sp>
        <p:nvSpPr>
          <p:cNvPr id="10" name="Rectangle 9">
            <a:extLst>
              <a:ext uri="{FF2B5EF4-FFF2-40B4-BE49-F238E27FC236}">
                <a16:creationId xmlns:a16="http://schemas.microsoft.com/office/drawing/2014/main" id="{CE1059B4-CF9F-4784-8E02-21CA30B1C96C}"/>
              </a:ext>
            </a:extLst>
          </p:cNvPr>
          <p:cNvSpPr/>
          <p:nvPr/>
        </p:nvSpPr>
        <p:spPr>
          <a:xfrm>
            <a:off x="2279650" y="5067301"/>
            <a:ext cx="7632700" cy="627063"/>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2100" dirty="0">
              <a:solidFill>
                <a:schemeClr val="tx1"/>
              </a:solidFill>
              <a:latin typeface="Comic Sans MS" panose="030F0702030302020204" pitchFamily="66" charset="0"/>
            </a:endParaRPr>
          </a:p>
          <a:p>
            <a:pPr algn="ctr">
              <a:defRPr/>
            </a:pPr>
            <a:r>
              <a:rPr lang="en-GB" sz="2100" dirty="0">
                <a:solidFill>
                  <a:schemeClr val="tx1"/>
                </a:solidFill>
                <a:latin typeface="Comic Sans MS" panose="030F0702030302020204" pitchFamily="66" charset="0"/>
              </a:rPr>
              <a:t>Reflect on a time you could have said something differently or not at all.</a:t>
            </a:r>
          </a:p>
          <a:p>
            <a:pPr algn="ctr">
              <a:defRPr/>
            </a:pPr>
            <a:endParaRPr lang="en-GB" sz="2100" dirty="0">
              <a:solidFill>
                <a:schemeClr val="tx1"/>
              </a:solidFill>
              <a:latin typeface="Comic Sans MS" panose="030F0702030302020204" pitchFamily="66"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1A75D9-A06C-4818-980C-5366E76FF35B}"/>
              </a:ext>
            </a:extLst>
          </p:cNvPr>
          <p:cNvSpPr>
            <a:spLocks noGrp="1"/>
          </p:cNvSpPr>
          <p:nvPr>
            <p:ph type="title"/>
          </p:nvPr>
        </p:nvSpPr>
        <p:spPr/>
        <p:txBody>
          <a:bodyPr>
            <a:noAutofit/>
          </a:bodyPr>
          <a:lstStyle/>
          <a:p>
            <a:pPr algn="ctr"/>
            <a:r>
              <a:rPr lang="en-GB" sz="4800" dirty="0">
                <a:latin typeface="Comic Sans MS" panose="030F0702030302020204" pitchFamily="66" charset="0"/>
              </a:rPr>
              <a:t>How many folds can you remember?</a:t>
            </a:r>
          </a:p>
        </p:txBody>
      </p:sp>
      <p:pic>
        <p:nvPicPr>
          <p:cNvPr id="4" name="Picture 2" descr="Thinking Clip Art and Stock Illustrations. 354,342 Thinking EPS  illustrations and vector clip art graphics available to search from  thousands of royalty free stock art creators.">
            <a:extLst>
              <a:ext uri="{FF2B5EF4-FFF2-40B4-BE49-F238E27FC236}">
                <a16:creationId xmlns:a16="http://schemas.microsoft.com/office/drawing/2014/main" id="{B6EFF404-0E64-47A6-841D-C84213C42145}"/>
              </a:ext>
            </a:extLst>
          </p:cNvPr>
          <p:cNvPicPr>
            <a:picLocks noChangeAspect="1" noChangeArrowheads="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b="5094"/>
          <a:stretch/>
        </p:blipFill>
        <p:spPr bwMode="auto">
          <a:xfrm>
            <a:off x="8257881" y="2987118"/>
            <a:ext cx="3934120" cy="3870882"/>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What the Dharmachakra (or Dharma Wheel) Represents to Buddhists | Dharma  wheel, Dharma wheel tattoo, Buddhism symbols">
            <a:extLst>
              <a:ext uri="{FF2B5EF4-FFF2-40B4-BE49-F238E27FC236}">
                <a16:creationId xmlns:a16="http://schemas.microsoft.com/office/drawing/2014/main" id="{00D54CB5-89F8-4CBE-80FC-6072E9A2EB65}"/>
              </a:ext>
            </a:extLst>
          </p:cNvPr>
          <p:cNvPicPr>
            <a:picLocks noChangeAspect="1" noChangeArrowheads="1"/>
          </p:cNvPicPr>
          <p:nvPr/>
        </p:nvPicPr>
        <p:blipFill>
          <a:blip r:embed="rId3">
            <a:clrChange>
              <a:clrFrom>
                <a:srgbClr val="000000"/>
              </a:clrFrom>
              <a:clrTo>
                <a:srgbClr val="000000">
                  <a:alpha val="0"/>
                </a:srgbClr>
              </a:clrTo>
            </a:clrChange>
            <a:extLst>
              <a:ext uri="{28A0092B-C50C-407E-A947-70E740481C1C}">
                <a14:useLocalDpi xmlns:a14="http://schemas.microsoft.com/office/drawing/2010/main" val="0"/>
              </a:ext>
            </a:extLst>
          </a:blip>
          <a:srcRect/>
          <a:stretch>
            <a:fillRect/>
          </a:stretch>
        </p:blipFill>
        <p:spPr bwMode="auto">
          <a:xfrm>
            <a:off x="2592925" y="2432115"/>
            <a:ext cx="4011105" cy="40111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171309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11B457-CFCD-42C6-95D1-525354094E14}"/>
              </a:ext>
            </a:extLst>
          </p:cNvPr>
          <p:cNvSpPr>
            <a:spLocks noGrp="1"/>
          </p:cNvSpPr>
          <p:nvPr>
            <p:ph type="title"/>
          </p:nvPr>
        </p:nvSpPr>
        <p:spPr/>
        <p:txBody>
          <a:bodyPr>
            <a:noAutofit/>
          </a:bodyPr>
          <a:lstStyle/>
          <a:p>
            <a:pPr algn="ctr"/>
            <a:r>
              <a:rPr lang="en-GB" sz="4800" dirty="0">
                <a:latin typeface="Comic Sans MS" panose="030F0702030302020204" pitchFamily="66" charset="0"/>
              </a:rPr>
              <a:t>This is how I remember the folds:</a:t>
            </a:r>
          </a:p>
        </p:txBody>
      </p:sp>
      <p:sp>
        <p:nvSpPr>
          <p:cNvPr id="3" name="Content Placeholder 2">
            <a:extLst>
              <a:ext uri="{FF2B5EF4-FFF2-40B4-BE49-F238E27FC236}">
                <a16:creationId xmlns:a16="http://schemas.microsoft.com/office/drawing/2014/main" id="{76CCDD21-7F41-4C82-A272-68CCD7F46387}"/>
              </a:ext>
            </a:extLst>
          </p:cNvPr>
          <p:cNvSpPr>
            <a:spLocks noGrp="1"/>
          </p:cNvSpPr>
          <p:nvPr>
            <p:ph idx="1"/>
          </p:nvPr>
        </p:nvSpPr>
        <p:spPr>
          <a:xfrm>
            <a:off x="2592925" y="2456268"/>
            <a:ext cx="9115166" cy="3777622"/>
          </a:xfrm>
        </p:spPr>
        <p:txBody>
          <a:bodyPr>
            <a:noAutofit/>
          </a:bodyPr>
          <a:lstStyle/>
          <a:p>
            <a:r>
              <a:rPr lang="en-GB" sz="2100" b="1" dirty="0">
                <a:latin typeface="Comic Sans MS" panose="030F0702030302020204" pitchFamily="66" charset="0"/>
              </a:rPr>
              <a:t>Right View </a:t>
            </a:r>
            <a:r>
              <a:rPr lang="en-GB" sz="2100" dirty="0">
                <a:latin typeface="Comic Sans MS" panose="030F0702030302020204" pitchFamily="66" charset="0"/>
              </a:rPr>
              <a:t>– point to your eyes</a:t>
            </a:r>
          </a:p>
          <a:p>
            <a:r>
              <a:rPr lang="en-GB" sz="2100" b="1" dirty="0">
                <a:latin typeface="Comic Sans MS" panose="030F0702030302020204" pitchFamily="66" charset="0"/>
              </a:rPr>
              <a:t>Right Thought </a:t>
            </a:r>
            <a:r>
              <a:rPr lang="en-GB" sz="2100" dirty="0">
                <a:latin typeface="Comic Sans MS" panose="030F0702030302020204" pitchFamily="66" charset="0"/>
              </a:rPr>
              <a:t>– put the palm of your right hand on your heart</a:t>
            </a:r>
          </a:p>
          <a:p>
            <a:r>
              <a:rPr lang="en-GB" sz="2100" b="1" dirty="0">
                <a:latin typeface="Comic Sans MS" panose="030F0702030302020204" pitchFamily="66" charset="0"/>
              </a:rPr>
              <a:t>Right Speech </a:t>
            </a:r>
            <a:r>
              <a:rPr lang="en-GB" sz="2100" dirty="0">
                <a:latin typeface="Comic Sans MS" panose="030F0702030302020204" pitchFamily="66" charset="0"/>
              </a:rPr>
              <a:t>– point to your mouth</a:t>
            </a:r>
          </a:p>
          <a:p>
            <a:r>
              <a:rPr lang="en-GB" sz="2100" b="1" dirty="0">
                <a:latin typeface="Comic Sans MS" panose="030F0702030302020204" pitchFamily="66" charset="0"/>
              </a:rPr>
              <a:t>Right Action </a:t>
            </a:r>
            <a:r>
              <a:rPr lang="en-GB" sz="2100" dirty="0">
                <a:latin typeface="Comic Sans MS" panose="030F0702030302020204" pitchFamily="66" charset="0"/>
              </a:rPr>
              <a:t>– raise your hands in front of your and move your fingers</a:t>
            </a:r>
          </a:p>
          <a:p>
            <a:r>
              <a:rPr lang="en-GB" sz="2100" b="1" dirty="0">
                <a:latin typeface="Comic Sans MS" panose="030F0702030302020204" pitchFamily="66" charset="0"/>
              </a:rPr>
              <a:t>Right Occupation </a:t>
            </a:r>
            <a:r>
              <a:rPr lang="en-GB" sz="2100" dirty="0">
                <a:latin typeface="Comic Sans MS" panose="030F0702030302020204" pitchFamily="66" charset="0"/>
              </a:rPr>
              <a:t>– pretend you are carrying a briefcase</a:t>
            </a:r>
          </a:p>
          <a:p>
            <a:r>
              <a:rPr lang="en-GB" sz="2100" b="1" dirty="0">
                <a:latin typeface="Comic Sans MS" panose="030F0702030302020204" pitchFamily="66" charset="0"/>
              </a:rPr>
              <a:t>Right Effort </a:t>
            </a:r>
            <a:r>
              <a:rPr lang="en-GB" sz="2100" dirty="0">
                <a:latin typeface="Comic Sans MS" panose="030F0702030302020204" pitchFamily="66" charset="0"/>
              </a:rPr>
              <a:t>– move your hands over your head and lower them all the way down</a:t>
            </a:r>
          </a:p>
          <a:p>
            <a:r>
              <a:rPr lang="en-GB" sz="2100" b="1" dirty="0">
                <a:latin typeface="Comic Sans MS" panose="030F0702030302020204" pitchFamily="66" charset="0"/>
              </a:rPr>
              <a:t>Right Mindfulness </a:t>
            </a:r>
            <a:r>
              <a:rPr lang="en-GB" sz="2100" dirty="0">
                <a:latin typeface="Comic Sans MS" panose="030F0702030302020204" pitchFamily="66" charset="0"/>
              </a:rPr>
              <a:t>– point to your head</a:t>
            </a:r>
          </a:p>
          <a:p>
            <a:r>
              <a:rPr lang="en-GB" sz="2100" b="1" dirty="0">
                <a:latin typeface="Comic Sans MS" panose="030F0702030302020204" pitchFamily="66" charset="0"/>
              </a:rPr>
              <a:t>Right Concentration </a:t>
            </a:r>
            <a:r>
              <a:rPr lang="en-GB" sz="2100" dirty="0">
                <a:latin typeface="Comic Sans MS" panose="030F0702030302020204" pitchFamily="66" charset="0"/>
              </a:rPr>
              <a:t>– place your hands in front of you with palms up</a:t>
            </a:r>
          </a:p>
        </p:txBody>
      </p:sp>
    </p:spTree>
    <p:extLst>
      <p:ext uri="{BB962C8B-B14F-4D97-AF65-F5344CB8AC3E}">
        <p14:creationId xmlns:p14="http://schemas.microsoft.com/office/powerpoint/2010/main" val="172683605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576DACB3-C847-4E20-BB40-82636157B764}"/>
              </a:ext>
            </a:extLst>
          </p:cNvPr>
          <p:cNvSpPr/>
          <p:nvPr/>
        </p:nvSpPr>
        <p:spPr>
          <a:xfrm>
            <a:off x="5148264" y="1833564"/>
            <a:ext cx="4764087" cy="2105025"/>
          </a:xfrm>
          <a:prstGeom prst="rect">
            <a:avLst/>
          </a:prstGeom>
          <a:solidFill>
            <a:srgbClr val="FABF4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GB" sz="2100" dirty="0">
              <a:solidFill>
                <a:schemeClr val="tx1"/>
              </a:solidFill>
              <a:latin typeface="Comic Sans MS" panose="030F0702030302020204" pitchFamily="66" charset="0"/>
            </a:endParaRPr>
          </a:p>
          <a:p>
            <a:pPr>
              <a:defRPr/>
            </a:pPr>
            <a:r>
              <a:rPr lang="en-GB" sz="2100" dirty="0">
                <a:solidFill>
                  <a:schemeClr val="tx1"/>
                </a:solidFill>
                <a:latin typeface="Comic Sans MS" panose="030F0702030302020204" pitchFamily="66" charset="0"/>
              </a:rPr>
              <a:t>Right action means behaving in a thoughtful way, considering others and the world we live in. Through our actions, it is a chance to keep the world safe for future generations to live in.</a:t>
            </a:r>
          </a:p>
          <a:p>
            <a:pPr>
              <a:defRPr/>
            </a:pPr>
            <a:endParaRPr lang="en-GB" sz="2100" dirty="0">
              <a:solidFill>
                <a:schemeClr val="tx1"/>
              </a:solidFill>
              <a:latin typeface="Comic Sans MS" panose="030F0702030302020204" pitchFamily="66" charset="0"/>
            </a:endParaRPr>
          </a:p>
        </p:txBody>
      </p:sp>
      <p:sp>
        <p:nvSpPr>
          <p:cNvPr id="6" name="Rectangle 5">
            <a:extLst>
              <a:ext uri="{FF2B5EF4-FFF2-40B4-BE49-F238E27FC236}">
                <a16:creationId xmlns:a16="http://schemas.microsoft.com/office/drawing/2014/main" id="{989D11C6-D84F-4521-8B2E-5ACA6F24439A}"/>
              </a:ext>
            </a:extLst>
          </p:cNvPr>
          <p:cNvSpPr/>
          <p:nvPr/>
        </p:nvSpPr>
        <p:spPr>
          <a:xfrm>
            <a:off x="2279651" y="1833564"/>
            <a:ext cx="2868613" cy="2105025"/>
          </a:xfrm>
          <a:prstGeom prst="rect">
            <a:avLst/>
          </a:prstGeom>
          <a:solidFill>
            <a:srgbClr val="FAED9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2292" name="Title 1">
            <a:extLst>
              <a:ext uri="{FF2B5EF4-FFF2-40B4-BE49-F238E27FC236}">
                <a16:creationId xmlns:a16="http://schemas.microsoft.com/office/drawing/2014/main" id="{61BD8EF5-6815-44CC-8D34-2A4FB1E5DC92}"/>
              </a:ext>
            </a:extLst>
          </p:cNvPr>
          <p:cNvSpPr>
            <a:spLocks noGrp="1"/>
          </p:cNvSpPr>
          <p:nvPr>
            <p:ph type="title"/>
          </p:nvPr>
        </p:nvSpPr>
        <p:spPr>
          <a:xfrm>
            <a:off x="2279650" y="479426"/>
            <a:ext cx="7921626" cy="993775"/>
          </a:xfrm>
        </p:spPr>
        <p:txBody>
          <a:bodyPr>
            <a:normAutofit/>
          </a:bodyPr>
          <a:lstStyle/>
          <a:p>
            <a:pPr eaLnBrk="1" hangingPunct="1"/>
            <a:r>
              <a:rPr lang="en-GB" altLang="en-US" sz="5400" dirty="0">
                <a:latin typeface="Comic Sans MS" panose="030F0702030302020204" pitchFamily="66" charset="0"/>
              </a:rPr>
              <a:t>Right Action</a:t>
            </a:r>
          </a:p>
        </p:txBody>
      </p:sp>
      <p:pic>
        <p:nvPicPr>
          <p:cNvPr id="4" name="Content Placeholder 3">
            <a:extLst>
              <a:ext uri="{FF2B5EF4-FFF2-40B4-BE49-F238E27FC236}">
                <a16:creationId xmlns:a16="http://schemas.microsoft.com/office/drawing/2014/main" id="{0F6EDDF8-4BCE-43DA-97D2-8E1381B52BBB}"/>
              </a:ext>
            </a:extLst>
          </p:cNvPr>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2802076" y="1975141"/>
            <a:ext cx="1823039" cy="1820717"/>
          </a:xfrm>
        </p:spPr>
      </p:pic>
      <p:sp>
        <p:nvSpPr>
          <p:cNvPr id="7" name="Rectangle 6">
            <a:extLst>
              <a:ext uri="{FF2B5EF4-FFF2-40B4-BE49-F238E27FC236}">
                <a16:creationId xmlns:a16="http://schemas.microsoft.com/office/drawing/2014/main" id="{0FCED4E1-30BE-4A73-9C70-205095E673DB}"/>
              </a:ext>
            </a:extLst>
          </p:cNvPr>
          <p:cNvSpPr/>
          <p:nvPr/>
        </p:nvSpPr>
        <p:spPr>
          <a:xfrm>
            <a:off x="2279650" y="4241800"/>
            <a:ext cx="7632700" cy="839788"/>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2100" dirty="0">
              <a:solidFill>
                <a:schemeClr val="tx1"/>
              </a:solidFill>
              <a:latin typeface="Comic Sans MS" panose="030F0702030302020204" pitchFamily="66" charset="0"/>
            </a:endParaRPr>
          </a:p>
          <a:p>
            <a:pPr algn="ctr">
              <a:defRPr/>
            </a:pPr>
            <a:r>
              <a:rPr lang="en-GB" sz="2100" dirty="0">
                <a:solidFill>
                  <a:schemeClr val="tx1"/>
                </a:solidFill>
                <a:latin typeface="Comic Sans MS" panose="030F0702030302020204" pitchFamily="66" charset="0"/>
              </a:rPr>
              <a:t>Has there been a time that you have done something that has affected someone else?</a:t>
            </a:r>
          </a:p>
          <a:p>
            <a:pPr algn="ctr">
              <a:defRPr/>
            </a:pPr>
            <a:endParaRPr lang="en-GB" sz="2100" dirty="0">
              <a:solidFill>
                <a:schemeClr val="tx1"/>
              </a:solidFill>
              <a:latin typeface="Comic Sans MS" panose="030F0702030302020204" pitchFamily="66"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D868BD-EB75-415F-BF4C-A8F1DB853413}"/>
              </a:ext>
            </a:extLst>
          </p:cNvPr>
          <p:cNvSpPr>
            <a:spLocks noGrp="1"/>
          </p:cNvSpPr>
          <p:nvPr>
            <p:ph type="title"/>
          </p:nvPr>
        </p:nvSpPr>
        <p:spPr/>
        <p:txBody>
          <a:bodyPr>
            <a:normAutofit/>
          </a:bodyPr>
          <a:lstStyle/>
          <a:p>
            <a:r>
              <a:rPr lang="en-GB" sz="5400" dirty="0">
                <a:latin typeface="Comic Sans MS" panose="030F0702030302020204" pitchFamily="66" charset="0"/>
              </a:rPr>
              <a:t>Right Action</a:t>
            </a:r>
          </a:p>
        </p:txBody>
      </p:sp>
      <p:sp>
        <p:nvSpPr>
          <p:cNvPr id="3" name="Content Placeholder 2">
            <a:extLst>
              <a:ext uri="{FF2B5EF4-FFF2-40B4-BE49-F238E27FC236}">
                <a16:creationId xmlns:a16="http://schemas.microsoft.com/office/drawing/2014/main" id="{4CBDA518-8211-4104-9007-C15AB8C46C5E}"/>
              </a:ext>
            </a:extLst>
          </p:cNvPr>
          <p:cNvSpPr>
            <a:spLocks noGrp="1"/>
          </p:cNvSpPr>
          <p:nvPr>
            <p:ph idx="1"/>
          </p:nvPr>
        </p:nvSpPr>
        <p:spPr/>
        <p:txBody>
          <a:bodyPr>
            <a:noAutofit/>
          </a:bodyPr>
          <a:lstStyle/>
          <a:p>
            <a:r>
              <a:rPr lang="en-GB" sz="2100" dirty="0">
                <a:latin typeface="Comic Sans MS" panose="030F0702030302020204" pitchFamily="66" charset="0"/>
              </a:rPr>
              <a:t>Behaving in a peaceful, moral way; avoiding acts such as stealing and harming others.</a:t>
            </a:r>
          </a:p>
          <a:p>
            <a:r>
              <a:rPr lang="en-GB" sz="2100" dirty="0">
                <a:latin typeface="Comic Sans MS" panose="030F0702030302020204" pitchFamily="66" charset="0"/>
              </a:rPr>
              <a:t>To act in a way that is compassionate and avoids causing harm to all living beings. </a:t>
            </a:r>
          </a:p>
          <a:p>
            <a:r>
              <a:rPr lang="en-GB" sz="2100" dirty="0">
                <a:latin typeface="Comic Sans MS" panose="030F0702030302020204" pitchFamily="66" charset="0"/>
              </a:rPr>
              <a:t>Right Action recognises the need to consider others and the world we live in. </a:t>
            </a:r>
          </a:p>
          <a:p>
            <a:r>
              <a:rPr lang="en-GB" sz="2100" dirty="0">
                <a:latin typeface="Comic Sans MS" panose="030F0702030302020204" pitchFamily="66" charset="0"/>
              </a:rPr>
              <a:t>This includes not taking what is not given to us, and having respect for the agreements we make in our lives. </a:t>
            </a:r>
          </a:p>
          <a:p>
            <a:r>
              <a:rPr lang="en-GB" sz="2100" dirty="0">
                <a:latin typeface="Comic Sans MS" panose="030F0702030302020204" pitchFamily="66" charset="0"/>
              </a:rPr>
              <a:t>This step on the path also includes a whole approach to the environment, with Right Action being taken whenever possible to safeguard the world for future generations. </a:t>
            </a:r>
          </a:p>
          <a:p>
            <a:endParaRPr lang="en-GB" sz="2100" dirty="0">
              <a:latin typeface="Comic Sans MS" panose="030F0702030302020204" pitchFamily="66" charset="0"/>
            </a:endParaRPr>
          </a:p>
        </p:txBody>
      </p:sp>
    </p:spTree>
    <p:extLst>
      <p:ext uri="{BB962C8B-B14F-4D97-AF65-F5344CB8AC3E}">
        <p14:creationId xmlns:p14="http://schemas.microsoft.com/office/powerpoint/2010/main" val="305257799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8F606A-47EE-4593-895E-0AF41A4F2B44}"/>
              </a:ext>
            </a:extLst>
          </p:cNvPr>
          <p:cNvSpPr>
            <a:spLocks noGrp="1"/>
          </p:cNvSpPr>
          <p:nvPr>
            <p:ph type="title"/>
          </p:nvPr>
        </p:nvSpPr>
        <p:spPr/>
        <p:txBody>
          <a:bodyPr>
            <a:normAutofit/>
          </a:bodyPr>
          <a:lstStyle/>
          <a:p>
            <a:r>
              <a:rPr lang="en-GB" sz="5400" dirty="0">
                <a:latin typeface="Comic Sans MS" panose="030F0702030302020204" pitchFamily="66" charset="0"/>
              </a:rPr>
              <a:t>Buddhist Quote:</a:t>
            </a:r>
          </a:p>
        </p:txBody>
      </p:sp>
      <p:sp>
        <p:nvSpPr>
          <p:cNvPr id="3" name="Content Placeholder 2">
            <a:extLst>
              <a:ext uri="{FF2B5EF4-FFF2-40B4-BE49-F238E27FC236}">
                <a16:creationId xmlns:a16="http://schemas.microsoft.com/office/drawing/2014/main" id="{A480F6AF-7308-48CB-B3A6-ECE8B9D07244}"/>
              </a:ext>
            </a:extLst>
          </p:cNvPr>
          <p:cNvSpPr>
            <a:spLocks noGrp="1"/>
          </p:cNvSpPr>
          <p:nvPr>
            <p:ph idx="1"/>
          </p:nvPr>
        </p:nvSpPr>
        <p:spPr/>
        <p:txBody>
          <a:bodyPr>
            <a:normAutofit/>
          </a:bodyPr>
          <a:lstStyle/>
          <a:p>
            <a:endParaRPr lang="en-GB" sz="2100" i="1" dirty="0">
              <a:latin typeface="Comic Sans MS" panose="030F0702030302020204" pitchFamily="66" charset="0"/>
            </a:endParaRPr>
          </a:p>
          <a:p>
            <a:r>
              <a:rPr lang="en-GB" sz="2100" i="1" dirty="0">
                <a:latin typeface="Comic Sans MS" panose="030F0702030302020204" pitchFamily="66" charset="0"/>
              </a:rPr>
              <a:t>We’re engaged in actions all day. Buddhism says that the key to Right Action is intention. Behind every action is a state of mind. If I catch myself in a negative state of mind, I can choose to act differently and so practise Right Action.</a:t>
            </a:r>
          </a:p>
          <a:p>
            <a:endParaRPr lang="en-GB" sz="2100" dirty="0">
              <a:latin typeface="Comic Sans MS" panose="030F0702030302020204" pitchFamily="66" charset="0"/>
            </a:endParaRPr>
          </a:p>
          <a:p>
            <a:r>
              <a:rPr lang="en-GB" sz="2100" dirty="0">
                <a:latin typeface="Comic Sans MS" panose="030F0702030302020204" pitchFamily="66" charset="0"/>
              </a:rPr>
              <a:t>What actions do Buddhists take to make sure they follow this fold? </a:t>
            </a:r>
            <a:endParaRPr lang="en-GB" sz="2100" i="1" dirty="0">
              <a:latin typeface="Comic Sans MS" panose="030F0702030302020204" pitchFamily="66" charset="0"/>
            </a:endParaRPr>
          </a:p>
        </p:txBody>
      </p:sp>
    </p:spTree>
    <p:extLst>
      <p:ext uri="{BB962C8B-B14F-4D97-AF65-F5344CB8AC3E}">
        <p14:creationId xmlns:p14="http://schemas.microsoft.com/office/powerpoint/2010/main" val="96888460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807337CB-FDBD-4CBF-904B-1190B9841F64}"/>
              </a:ext>
            </a:extLst>
          </p:cNvPr>
          <p:cNvSpPr/>
          <p:nvPr/>
        </p:nvSpPr>
        <p:spPr>
          <a:xfrm>
            <a:off x="4302126" y="1490664"/>
            <a:ext cx="7632700" cy="2498725"/>
          </a:xfrm>
          <a:prstGeom prst="rect">
            <a:avLst/>
          </a:prstGeom>
          <a:solidFill>
            <a:srgbClr val="FABF4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GB" sz="2100" dirty="0">
              <a:solidFill>
                <a:schemeClr val="tx1"/>
              </a:solidFill>
              <a:latin typeface="Comic Sans MS" panose="030F0702030302020204" pitchFamily="66" charset="0"/>
            </a:endParaRPr>
          </a:p>
          <a:p>
            <a:pPr>
              <a:defRPr/>
            </a:pPr>
            <a:r>
              <a:rPr lang="en-GB" sz="2100" dirty="0">
                <a:solidFill>
                  <a:schemeClr val="tx1"/>
                </a:solidFill>
                <a:latin typeface="Comic Sans MS" panose="030F0702030302020204" pitchFamily="66" charset="0"/>
              </a:rPr>
              <a:t>Sometimes we put a lot of effort into the wrong things. Like wanting to be the best, the prettiest or the wealthiest. Right Effort is concerned with developing a positive attitude and cheerful determination in a balanced way. This involves putting effort in to avoid feelings like greed and jealousy, and the right effort into developing feelings of compassion and consideration of others.</a:t>
            </a:r>
          </a:p>
          <a:p>
            <a:pPr>
              <a:defRPr/>
            </a:pPr>
            <a:endParaRPr lang="en-GB" sz="2100" dirty="0">
              <a:solidFill>
                <a:schemeClr val="tx1"/>
              </a:solidFill>
              <a:latin typeface="Comic Sans MS" panose="030F0702030302020204" pitchFamily="66" charset="0"/>
            </a:endParaRPr>
          </a:p>
        </p:txBody>
      </p:sp>
      <p:sp>
        <p:nvSpPr>
          <p:cNvPr id="6" name="Rectangle 5">
            <a:extLst>
              <a:ext uri="{FF2B5EF4-FFF2-40B4-BE49-F238E27FC236}">
                <a16:creationId xmlns:a16="http://schemas.microsoft.com/office/drawing/2014/main" id="{599D761E-6221-4F3F-B6C2-8C038157ADB0}"/>
              </a:ext>
            </a:extLst>
          </p:cNvPr>
          <p:cNvSpPr/>
          <p:nvPr/>
        </p:nvSpPr>
        <p:spPr>
          <a:xfrm>
            <a:off x="2279651" y="1490664"/>
            <a:ext cx="2022475" cy="2498725"/>
          </a:xfrm>
          <a:prstGeom prst="rect">
            <a:avLst/>
          </a:prstGeom>
          <a:solidFill>
            <a:srgbClr val="FAED9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4340" name="Title 1">
            <a:extLst>
              <a:ext uri="{FF2B5EF4-FFF2-40B4-BE49-F238E27FC236}">
                <a16:creationId xmlns:a16="http://schemas.microsoft.com/office/drawing/2014/main" id="{3CD3CD5E-2A8D-4935-A7F2-9D2B6322B8C1}"/>
              </a:ext>
            </a:extLst>
          </p:cNvPr>
          <p:cNvSpPr>
            <a:spLocks noGrp="1"/>
          </p:cNvSpPr>
          <p:nvPr>
            <p:ph type="title"/>
          </p:nvPr>
        </p:nvSpPr>
        <p:spPr>
          <a:xfrm>
            <a:off x="2274887" y="479426"/>
            <a:ext cx="7926389" cy="993775"/>
          </a:xfrm>
        </p:spPr>
        <p:txBody>
          <a:bodyPr>
            <a:normAutofit/>
          </a:bodyPr>
          <a:lstStyle/>
          <a:p>
            <a:pPr eaLnBrk="1" hangingPunct="1"/>
            <a:r>
              <a:rPr lang="en-GB" altLang="en-US" sz="5400" dirty="0">
                <a:latin typeface="Comic Sans MS" panose="030F0702030302020204" pitchFamily="66" charset="0"/>
              </a:rPr>
              <a:t>Right Effort</a:t>
            </a:r>
          </a:p>
        </p:txBody>
      </p:sp>
      <p:pic>
        <p:nvPicPr>
          <p:cNvPr id="4" name="Content Placeholder 3">
            <a:extLst>
              <a:ext uri="{FF2B5EF4-FFF2-40B4-BE49-F238E27FC236}">
                <a16:creationId xmlns:a16="http://schemas.microsoft.com/office/drawing/2014/main" id="{B5097CB2-5AB9-4885-96BF-70C52F19CEE5}"/>
              </a:ext>
            </a:extLst>
          </p:cNvPr>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2702660" y="1764456"/>
            <a:ext cx="1175849" cy="1951134"/>
          </a:xfrm>
        </p:spPr>
      </p:pic>
      <p:sp>
        <p:nvSpPr>
          <p:cNvPr id="8" name="Rectangle 7">
            <a:extLst>
              <a:ext uri="{FF2B5EF4-FFF2-40B4-BE49-F238E27FC236}">
                <a16:creationId xmlns:a16="http://schemas.microsoft.com/office/drawing/2014/main" id="{29BE553A-DEE6-439D-A443-6B18796D704A}"/>
              </a:ext>
            </a:extLst>
          </p:cNvPr>
          <p:cNvSpPr/>
          <p:nvPr/>
        </p:nvSpPr>
        <p:spPr>
          <a:xfrm>
            <a:off x="2274888" y="4264026"/>
            <a:ext cx="9659938" cy="879475"/>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2100" dirty="0">
              <a:solidFill>
                <a:schemeClr val="tx1"/>
              </a:solidFill>
              <a:latin typeface="Comic Sans MS" panose="030F0702030302020204" pitchFamily="66" charset="0"/>
            </a:endParaRPr>
          </a:p>
          <a:p>
            <a:pPr algn="ctr">
              <a:defRPr/>
            </a:pPr>
            <a:r>
              <a:rPr lang="en-GB" sz="2100" dirty="0">
                <a:solidFill>
                  <a:schemeClr val="tx1"/>
                </a:solidFill>
                <a:latin typeface="Comic Sans MS" panose="030F0702030302020204" pitchFamily="66" charset="0"/>
              </a:rPr>
              <a:t>Think of something you put a lot of effort into. Is it worthy? Are you encouraging the right sort of feelings and skills?</a:t>
            </a:r>
          </a:p>
          <a:p>
            <a:pPr algn="ctr">
              <a:defRPr/>
            </a:pPr>
            <a:endParaRPr lang="en-GB" sz="2100" dirty="0">
              <a:solidFill>
                <a:schemeClr val="tx1"/>
              </a:solidFill>
              <a:latin typeface="Comic Sans MS" panose="030F0702030302020204" pitchFamily="66" charset="0"/>
            </a:endParaRPr>
          </a:p>
        </p:txBody>
      </p:sp>
      <p:sp>
        <p:nvSpPr>
          <p:cNvPr id="9" name="Rectangle 8">
            <a:extLst>
              <a:ext uri="{FF2B5EF4-FFF2-40B4-BE49-F238E27FC236}">
                <a16:creationId xmlns:a16="http://schemas.microsoft.com/office/drawing/2014/main" id="{78C7DFAF-63E7-4917-8BCB-3B05B6CE53D6}"/>
              </a:ext>
            </a:extLst>
          </p:cNvPr>
          <p:cNvSpPr/>
          <p:nvPr/>
        </p:nvSpPr>
        <p:spPr>
          <a:xfrm>
            <a:off x="2274887" y="5418138"/>
            <a:ext cx="9659937" cy="627062"/>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2100" dirty="0">
              <a:solidFill>
                <a:schemeClr val="tx1"/>
              </a:solidFill>
              <a:latin typeface="Comic Sans MS" panose="030F0702030302020204" pitchFamily="66" charset="0"/>
            </a:endParaRPr>
          </a:p>
          <a:p>
            <a:pPr algn="ctr">
              <a:defRPr/>
            </a:pPr>
            <a:r>
              <a:rPr lang="en-GB" sz="2100" dirty="0">
                <a:solidFill>
                  <a:schemeClr val="tx1"/>
                </a:solidFill>
                <a:latin typeface="Comic Sans MS" panose="030F0702030302020204" pitchFamily="66" charset="0"/>
              </a:rPr>
              <a:t>Are you developing negative feelings with the effort you are putting in?</a:t>
            </a:r>
          </a:p>
          <a:p>
            <a:pPr algn="ctr">
              <a:defRPr/>
            </a:pPr>
            <a:endParaRPr lang="en-GB" sz="2100" dirty="0">
              <a:solidFill>
                <a:schemeClr val="tx1"/>
              </a:solidFill>
              <a:latin typeface="Comic Sans MS" panose="030F0702030302020204" pitchFamily="66"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4040BA-5207-4B91-99FA-F46BCFA4BB63}"/>
              </a:ext>
            </a:extLst>
          </p:cNvPr>
          <p:cNvSpPr>
            <a:spLocks noGrp="1"/>
          </p:cNvSpPr>
          <p:nvPr>
            <p:ph type="title"/>
          </p:nvPr>
        </p:nvSpPr>
        <p:spPr/>
        <p:txBody>
          <a:bodyPr>
            <a:normAutofit/>
          </a:bodyPr>
          <a:lstStyle/>
          <a:p>
            <a:r>
              <a:rPr lang="en-GB" sz="5400" dirty="0">
                <a:latin typeface="Comic Sans MS" panose="030F0702030302020204" pitchFamily="66" charset="0"/>
              </a:rPr>
              <a:t>Right Effort</a:t>
            </a:r>
          </a:p>
        </p:txBody>
      </p:sp>
      <p:sp>
        <p:nvSpPr>
          <p:cNvPr id="3" name="Content Placeholder 2">
            <a:extLst>
              <a:ext uri="{FF2B5EF4-FFF2-40B4-BE49-F238E27FC236}">
                <a16:creationId xmlns:a16="http://schemas.microsoft.com/office/drawing/2014/main" id="{3127A6AE-9346-4585-A73B-1599DD6FEFA6}"/>
              </a:ext>
            </a:extLst>
          </p:cNvPr>
          <p:cNvSpPr>
            <a:spLocks noGrp="1"/>
          </p:cNvSpPr>
          <p:nvPr>
            <p:ph idx="1"/>
          </p:nvPr>
        </p:nvSpPr>
        <p:spPr/>
        <p:txBody>
          <a:bodyPr>
            <a:normAutofit/>
          </a:bodyPr>
          <a:lstStyle/>
          <a:p>
            <a:r>
              <a:rPr lang="en-GB" sz="2100" dirty="0">
                <a:latin typeface="Comic Sans MS" panose="030F0702030302020204" pitchFamily="66" charset="0"/>
              </a:rPr>
              <a:t>Putting effort into meditation, in particular, thinking positively and freeing yourself from negative emotions and thoughts.</a:t>
            </a:r>
          </a:p>
          <a:p>
            <a:r>
              <a:rPr lang="en-GB" sz="2100" dirty="0">
                <a:latin typeface="Comic Sans MS" panose="030F0702030302020204" pitchFamily="66" charset="0"/>
              </a:rPr>
              <a:t>Right Effort should produce an attitude of steady and cheerful determination.</a:t>
            </a:r>
          </a:p>
          <a:p>
            <a:r>
              <a:rPr lang="en-GB" sz="2100" dirty="0">
                <a:latin typeface="Comic Sans MS" panose="030F0702030302020204" pitchFamily="66" charset="0"/>
              </a:rPr>
              <a:t>In order to produce Right Effort, clear and honest thoughts should be welcomed, and feelings of jealousy and anger left behind. </a:t>
            </a:r>
          </a:p>
          <a:p>
            <a:r>
              <a:rPr lang="en-GB" sz="2100" dirty="0">
                <a:latin typeface="Comic Sans MS" panose="030F0702030302020204" pitchFamily="66" charset="0"/>
              </a:rPr>
              <a:t>Right Effort equates to positive thinking, followed by focused action. </a:t>
            </a:r>
          </a:p>
          <a:p>
            <a:endParaRPr lang="en-GB" sz="2100" dirty="0">
              <a:latin typeface="Comic Sans MS" panose="030F0702030302020204" pitchFamily="66" charset="0"/>
            </a:endParaRPr>
          </a:p>
        </p:txBody>
      </p:sp>
    </p:spTree>
    <p:extLst>
      <p:ext uri="{BB962C8B-B14F-4D97-AF65-F5344CB8AC3E}">
        <p14:creationId xmlns:p14="http://schemas.microsoft.com/office/powerpoint/2010/main" val="212245323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8F606A-47EE-4593-895E-0AF41A4F2B44}"/>
              </a:ext>
            </a:extLst>
          </p:cNvPr>
          <p:cNvSpPr>
            <a:spLocks noGrp="1"/>
          </p:cNvSpPr>
          <p:nvPr>
            <p:ph type="title"/>
          </p:nvPr>
        </p:nvSpPr>
        <p:spPr/>
        <p:txBody>
          <a:bodyPr>
            <a:normAutofit/>
          </a:bodyPr>
          <a:lstStyle/>
          <a:p>
            <a:r>
              <a:rPr lang="en-GB" sz="5400" dirty="0">
                <a:latin typeface="Comic Sans MS" panose="030F0702030302020204" pitchFamily="66" charset="0"/>
              </a:rPr>
              <a:t>Buddhist Quote:</a:t>
            </a:r>
          </a:p>
        </p:txBody>
      </p:sp>
      <p:sp>
        <p:nvSpPr>
          <p:cNvPr id="3" name="Content Placeholder 2">
            <a:extLst>
              <a:ext uri="{FF2B5EF4-FFF2-40B4-BE49-F238E27FC236}">
                <a16:creationId xmlns:a16="http://schemas.microsoft.com/office/drawing/2014/main" id="{A480F6AF-7308-48CB-B3A6-ECE8B9D07244}"/>
              </a:ext>
            </a:extLst>
          </p:cNvPr>
          <p:cNvSpPr>
            <a:spLocks noGrp="1"/>
          </p:cNvSpPr>
          <p:nvPr>
            <p:ph idx="1"/>
          </p:nvPr>
        </p:nvSpPr>
        <p:spPr/>
        <p:txBody>
          <a:bodyPr>
            <a:normAutofit/>
          </a:bodyPr>
          <a:lstStyle/>
          <a:p>
            <a:endParaRPr lang="en-GB" sz="2100" i="1" dirty="0">
              <a:latin typeface="Comic Sans MS" panose="030F0702030302020204" pitchFamily="66" charset="0"/>
            </a:endParaRPr>
          </a:p>
          <a:p>
            <a:r>
              <a:rPr lang="en-GB" sz="2100" i="1" dirty="0">
                <a:latin typeface="Comic Sans MS" panose="030F0702030302020204" pitchFamily="66" charset="0"/>
              </a:rPr>
              <a:t>I can find myself in different states of mind from one moment to the next. What can I do about this? My states of mind can affect what I do. I need to ask myself through the day: ‘What state am I in?’ Then I can change that by making more effort – I can change how I think and feel. With Right Effort I can develop a more positive and brighter outlook.</a:t>
            </a:r>
          </a:p>
          <a:p>
            <a:endParaRPr lang="en-GB" sz="2100" i="1" dirty="0">
              <a:latin typeface="Comic Sans MS" panose="030F0702030302020204" pitchFamily="66" charset="0"/>
            </a:endParaRPr>
          </a:p>
          <a:p>
            <a:r>
              <a:rPr lang="en-GB" sz="2100" dirty="0">
                <a:latin typeface="Comic Sans MS" panose="030F0702030302020204" pitchFamily="66" charset="0"/>
              </a:rPr>
              <a:t>What actions do Buddhists take to make sure they follow this fold? </a:t>
            </a:r>
            <a:endParaRPr lang="en-GB" sz="2100" i="1" dirty="0">
              <a:latin typeface="Comic Sans MS" panose="030F0702030302020204" pitchFamily="66" charset="0"/>
            </a:endParaRPr>
          </a:p>
        </p:txBody>
      </p:sp>
    </p:spTree>
    <p:extLst>
      <p:ext uri="{BB962C8B-B14F-4D97-AF65-F5344CB8AC3E}">
        <p14:creationId xmlns:p14="http://schemas.microsoft.com/office/powerpoint/2010/main" val="13028352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a:extLst>
              <a:ext uri="{FF2B5EF4-FFF2-40B4-BE49-F238E27FC236}">
                <a16:creationId xmlns:a16="http://schemas.microsoft.com/office/drawing/2014/main" id="{C31DB14E-8171-4DC5-9622-BCF1118A6512}"/>
              </a:ext>
            </a:extLst>
          </p:cNvPr>
          <p:cNvSpPr>
            <a:spLocks noGrp="1"/>
          </p:cNvSpPr>
          <p:nvPr>
            <p:ph type="title"/>
          </p:nvPr>
        </p:nvSpPr>
        <p:spPr>
          <a:xfrm>
            <a:off x="2284412" y="479426"/>
            <a:ext cx="7916864" cy="993775"/>
          </a:xfrm>
        </p:spPr>
        <p:txBody>
          <a:bodyPr>
            <a:normAutofit/>
          </a:bodyPr>
          <a:lstStyle/>
          <a:p>
            <a:pPr eaLnBrk="1" hangingPunct="1"/>
            <a:r>
              <a:rPr lang="en-GB" altLang="en-US" sz="5400" dirty="0">
                <a:latin typeface="Comic Sans MS" panose="030F0702030302020204" pitchFamily="66" charset="0"/>
              </a:rPr>
              <a:t>Right Mindfulness</a:t>
            </a:r>
          </a:p>
        </p:txBody>
      </p:sp>
      <p:sp>
        <p:nvSpPr>
          <p:cNvPr id="15363" name="Content Placeholder 2">
            <a:extLst>
              <a:ext uri="{FF2B5EF4-FFF2-40B4-BE49-F238E27FC236}">
                <a16:creationId xmlns:a16="http://schemas.microsoft.com/office/drawing/2014/main" id="{CFD55D3A-C58B-4E24-8339-1BEF7A2D33F9}"/>
              </a:ext>
            </a:extLst>
          </p:cNvPr>
          <p:cNvSpPr>
            <a:spLocks noGrp="1"/>
          </p:cNvSpPr>
          <p:nvPr>
            <p:ph idx="1"/>
          </p:nvPr>
        </p:nvSpPr>
        <p:spPr>
          <a:xfrm>
            <a:off x="2274888" y="1423989"/>
            <a:ext cx="9917112" cy="4579937"/>
          </a:xfrm>
        </p:spPr>
        <p:txBody>
          <a:bodyPr>
            <a:normAutofit/>
          </a:bodyPr>
          <a:lstStyle/>
          <a:p>
            <a:pPr eaLnBrk="1" hangingPunct="1"/>
            <a:r>
              <a:rPr lang="en-GB" altLang="en-US" sz="2100" dirty="0">
                <a:latin typeface="Comic Sans MS" panose="030F0702030302020204" pitchFamily="66" charset="0"/>
              </a:rPr>
              <a:t>Sometimes we are caught in a moment that takes our breath away, or  we get so completely focused on something, we do not notice what is going on around us.</a:t>
            </a:r>
          </a:p>
        </p:txBody>
      </p:sp>
      <p:sp>
        <p:nvSpPr>
          <p:cNvPr id="4" name="Rectangle 3">
            <a:extLst>
              <a:ext uri="{FF2B5EF4-FFF2-40B4-BE49-F238E27FC236}">
                <a16:creationId xmlns:a16="http://schemas.microsoft.com/office/drawing/2014/main" id="{E35CB2AC-F043-4DBE-948F-9C012FCCE3B4}"/>
              </a:ext>
            </a:extLst>
          </p:cNvPr>
          <p:cNvSpPr/>
          <p:nvPr/>
        </p:nvSpPr>
        <p:spPr>
          <a:xfrm>
            <a:off x="4459287" y="2724200"/>
            <a:ext cx="5457825" cy="1717675"/>
          </a:xfrm>
          <a:prstGeom prst="rect">
            <a:avLst/>
          </a:prstGeom>
          <a:solidFill>
            <a:srgbClr val="FABF4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GB" sz="2100" dirty="0">
              <a:solidFill>
                <a:schemeClr val="tx1"/>
              </a:solidFill>
              <a:latin typeface="Comic Sans MS" panose="030F0702030302020204" pitchFamily="66" charset="0"/>
            </a:endParaRPr>
          </a:p>
          <a:p>
            <a:pPr>
              <a:defRPr/>
            </a:pPr>
            <a:r>
              <a:rPr lang="en-GB" sz="2100" dirty="0">
                <a:solidFill>
                  <a:schemeClr val="tx1"/>
                </a:solidFill>
                <a:latin typeface="Comic Sans MS" panose="030F0702030302020204" pitchFamily="66" charset="0"/>
              </a:rPr>
              <a:t>This is an awareness of a moment and our actions in that moment. We suddenly notice old habits that have controlled us and can focus on changing ourselves.</a:t>
            </a:r>
          </a:p>
          <a:p>
            <a:pPr>
              <a:defRPr/>
            </a:pPr>
            <a:endParaRPr lang="en-GB" sz="2100" dirty="0">
              <a:solidFill>
                <a:schemeClr val="tx1"/>
              </a:solidFill>
              <a:latin typeface="Comic Sans MS" panose="030F0702030302020204" pitchFamily="66" charset="0"/>
            </a:endParaRPr>
          </a:p>
        </p:txBody>
      </p:sp>
      <p:sp>
        <p:nvSpPr>
          <p:cNvPr id="5" name="Rectangle 4">
            <a:extLst>
              <a:ext uri="{FF2B5EF4-FFF2-40B4-BE49-F238E27FC236}">
                <a16:creationId xmlns:a16="http://schemas.microsoft.com/office/drawing/2014/main" id="{AF2A632C-0247-4827-9D9E-A00900402349}"/>
              </a:ext>
            </a:extLst>
          </p:cNvPr>
          <p:cNvSpPr/>
          <p:nvPr/>
        </p:nvSpPr>
        <p:spPr>
          <a:xfrm>
            <a:off x="2284412" y="2724200"/>
            <a:ext cx="2174875" cy="1717675"/>
          </a:xfrm>
          <a:prstGeom prst="rect">
            <a:avLst/>
          </a:prstGeom>
          <a:solidFill>
            <a:srgbClr val="FAED9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15366" name="Picture 5">
            <a:extLst>
              <a:ext uri="{FF2B5EF4-FFF2-40B4-BE49-F238E27FC236}">
                <a16:creationId xmlns:a16="http://schemas.microsoft.com/office/drawing/2014/main" id="{4E3836D0-56B1-4BDF-BE5D-019AC9269661}"/>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433729" y="2870250"/>
            <a:ext cx="1865312" cy="1412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Cloud Callout 7">
            <a:extLst>
              <a:ext uri="{FF2B5EF4-FFF2-40B4-BE49-F238E27FC236}">
                <a16:creationId xmlns:a16="http://schemas.microsoft.com/office/drawing/2014/main" id="{87D0688B-6E3D-42D6-B46D-06C089FF1DF7}"/>
              </a:ext>
            </a:extLst>
          </p:cNvPr>
          <p:cNvSpPr/>
          <p:nvPr/>
        </p:nvSpPr>
        <p:spPr>
          <a:xfrm>
            <a:off x="4123475" y="4671318"/>
            <a:ext cx="7961688" cy="2043112"/>
          </a:xfrm>
          <a:prstGeom prst="cloudCallout">
            <a:avLst>
              <a:gd name="adj1" fmla="val -76293"/>
              <a:gd name="adj2" fmla="val 35073"/>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2100" dirty="0">
                <a:solidFill>
                  <a:schemeClr val="tx1"/>
                </a:solidFill>
                <a:latin typeface="Comic Sans MS" panose="030F0702030302020204" pitchFamily="66" charset="0"/>
              </a:rPr>
              <a:t>Think about the times you have been completely involved in an activity or moment. Did you suddenly see yourself differently? Did you like what you saw?</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017756-7054-4260-B344-9F92F61BC7A2}"/>
              </a:ext>
            </a:extLst>
          </p:cNvPr>
          <p:cNvSpPr>
            <a:spLocks noGrp="1"/>
          </p:cNvSpPr>
          <p:nvPr>
            <p:ph type="title"/>
          </p:nvPr>
        </p:nvSpPr>
        <p:spPr/>
        <p:txBody>
          <a:bodyPr>
            <a:normAutofit/>
          </a:bodyPr>
          <a:lstStyle/>
          <a:p>
            <a:r>
              <a:rPr lang="en-GB" sz="5400" dirty="0">
                <a:latin typeface="Comic Sans MS" panose="030F0702030302020204" pitchFamily="66" charset="0"/>
              </a:rPr>
              <a:t>Right Mindfulness</a:t>
            </a:r>
          </a:p>
        </p:txBody>
      </p:sp>
      <p:sp>
        <p:nvSpPr>
          <p:cNvPr id="3" name="Content Placeholder 2">
            <a:extLst>
              <a:ext uri="{FF2B5EF4-FFF2-40B4-BE49-F238E27FC236}">
                <a16:creationId xmlns:a16="http://schemas.microsoft.com/office/drawing/2014/main" id="{1911F7EC-E39B-47F7-A9D9-5423869ADC10}"/>
              </a:ext>
            </a:extLst>
          </p:cNvPr>
          <p:cNvSpPr>
            <a:spLocks noGrp="1"/>
          </p:cNvSpPr>
          <p:nvPr>
            <p:ph idx="1"/>
          </p:nvPr>
        </p:nvSpPr>
        <p:spPr>
          <a:xfrm>
            <a:off x="2592925" y="2152453"/>
            <a:ext cx="9184866" cy="3777622"/>
          </a:xfrm>
        </p:spPr>
        <p:txBody>
          <a:bodyPr>
            <a:noAutofit/>
          </a:bodyPr>
          <a:lstStyle/>
          <a:p>
            <a:r>
              <a:rPr lang="en-GB" sz="2100" dirty="0">
                <a:latin typeface="Comic Sans MS" panose="030F0702030302020204" pitchFamily="66" charset="0"/>
              </a:rPr>
              <a:t>To be aware of ones thoughts and actions and be mindful of others.</a:t>
            </a:r>
          </a:p>
          <a:p>
            <a:r>
              <a:rPr lang="en-GB" sz="2100" dirty="0">
                <a:latin typeface="Comic Sans MS" panose="030F0702030302020204" pitchFamily="66" charset="0"/>
              </a:rPr>
              <a:t>Becoming fully aware of yourself and the world around you; having a clear sense of your own feelings and thoughts</a:t>
            </a:r>
          </a:p>
          <a:p>
            <a:r>
              <a:rPr lang="en-GB" sz="2100" dirty="0">
                <a:latin typeface="Comic Sans MS" panose="030F0702030302020204" pitchFamily="66" charset="0"/>
              </a:rPr>
              <a:t>Right Mindfulness means being aware of the moment, and being focused in that moment. When we travel somewhere, we are hearing noises, seeing buildings, trees, feeling the movement, thinking of those we left behind, thinking of our destination; so it is with most moments of our lives. </a:t>
            </a:r>
          </a:p>
          <a:p>
            <a:r>
              <a:rPr lang="en-GB" sz="2100" dirty="0">
                <a:latin typeface="Comic Sans MS" panose="030F0702030302020204" pitchFamily="66" charset="0"/>
              </a:rPr>
              <a:t>Right Mindfulness asks us to be aware of the journey at that moment, and to be clear and undistracted at that moment. </a:t>
            </a:r>
          </a:p>
          <a:p>
            <a:r>
              <a:rPr lang="en-GB" sz="2100" dirty="0">
                <a:latin typeface="Comic Sans MS" panose="030F0702030302020204" pitchFamily="66" charset="0"/>
              </a:rPr>
              <a:t>Have you ever done anything where your mind is only with that activity? At that moment, you are mindful.</a:t>
            </a:r>
          </a:p>
          <a:p>
            <a:endParaRPr lang="en-GB" sz="2100" dirty="0">
              <a:latin typeface="Comic Sans MS" panose="030F0702030302020204" pitchFamily="66" charset="0"/>
            </a:endParaRPr>
          </a:p>
        </p:txBody>
      </p:sp>
    </p:spTree>
    <p:extLst>
      <p:ext uri="{BB962C8B-B14F-4D97-AF65-F5344CB8AC3E}">
        <p14:creationId xmlns:p14="http://schemas.microsoft.com/office/powerpoint/2010/main" val="372344506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8F606A-47EE-4593-895E-0AF41A4F2B44}"/>
              </a:ext>
            </a:extLst>
          </p:cNvPr>
          <p:cNvSpPr>
            <a:spLocks noGrp="1"/>
          </p:cNvSpPr>
          <p:nvPr>
            <p:ph type="title"/>
          </p:nvPr>
        </p:nvSpPr>
        <p:spPr/>
        <p:txBody>
          <a:bodyPr>
            <a:normAutofit/>
          </a:bodyPr>
          <a:lstStyle/>
          <a:p>
            <a:r>
              <a:rPr lang="en-GB" sz="5400" dirty="0">
                <a:latin typeface="Comic Sans MS" panose="030F0702030302020204" pitchFamily="66" charset="0"/>
              </a:rPr>
              <a:t>Buddhist Quote:</a:t>
            </a:r>
          </a:p>
        </p:txBody>
      </p:sp>
      <p:sp>
        <p:nvSpPr>
          <p:cNvPr id="3" name="Content Placeholder 2">
            <a:extLst>
              <a:ext uri="{FF2B5EF4-FFF2-40B4-BE49-F238E27FC236}">
                <a16:creationId xmlns:a16="http://schemas.microsoft.com/office/drawing/2014/main" id="{A480F6AF-7308-48CB-B3A6-ECE8B9D07244}"/>
              </a:ext>
            </a:extLst>
          </p:cNvPr>
          <p:cNvSpPr>
            <a:spLocks noGrp="1"/>
          </p:cNvSpPr>
          <p:nvPr>
            <p:ph idx="1"/>
          </p:nvPr>
        </p:nvSpPr>
        <p:spPr/>
        <p:txBody>
          <a:bodyPr>
            <a:normAutofit/>
          </a:bodyPr>
          <a:lstStyle/>
          <a:p>
            <a:endParaRPr lang="en-GB" sz="2100" i="1" dirty="0">
              <a:latin typeface="Comic Sans MS" panose="030F0702030302020204" pitchFamily="66" charset="0"/>
            </a:endParaRPr>
          </a:p>
          <a:p>
            <a:r>
              <a:rPr lang="en-GB" sz="2100" i="1" dirty="0">
                <a:latin typeface="Comic Sans MS" panose="030F0702030302020204" pitchFamily="66" charset="0"/>
              </a:rPr>
              <a:t>Often we are not aware of how we are feeling or what we are doing. If we can become more aware we can live in the present moment and transform our lives. Staying aware is a practice that can lead to happier states of mind. Instead of rushing through a job, I can slow down and even enjoy what I am doing. Right mindfulness makes the most of the present moment.</a:t>
            </a:r>
          </a:p>
          <a:p>
            <a:endParaRPr lang="en-GB" sz="2100" dirty="0">
              <a:latin typeface="Comic Sans MS" panose="030F0702030302020204" pitchFamily="66" charset="0"/>
            </a:endParaRPr>
          </a:p>
          <a:p>
            <a:r>
              <a:rPr lang="en-GB" sz="2100" dirty="0">
                <a:latin typeface="Comic Sans MS" panose="030F0702030302020204" pitchFamily="66" charset="0"/>
              </a:rPr>
              <a:t>What actions do Buddhists take to make sure they follow this fold? </a:t>
            </a:r>
            <a:endParaRPr lang="en-GB" sz="2100" i="1" dirty="0">
              <a:latin typeface="Comic Sans MS" panose="030F0702030302020204" pitchFamily="66" charset="0"/>
            </a:endParaRPr>
          </a:p>
        </p:txBody>
      </p:sp>
    </p:spTree>
    <p:extLst>
      <p:ext uri="{BB962C8B-B14F-4D97-AF65-F5344CB8AC3E}">
        <p14:creationId xmlns:p14="http://schemas.microsoft.com/office/powerpoint/2010/main" val="165068276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a:extLst>
              <a:ext uri="{FF2B5EF4-FFF2-40B4-BE49-F238E27FC236}">
                <a16:creationId xmlns:a16="http://schemas.microsoft.com/office/drawing/2014/main" id="{7020C8AA-0585-4BB1-B699-D0EBB338BA2F}"/>
              </a:ext>
            </a:extLst>
          </p:cNvPr>
          <p:cNvSpPr>
            <a:spLocks noGrp="1"/>
          </p:cNvSpPr>
          <p:nvPr>
            <p:ph type="title"/>
          </p:nvPr>
        </p:nvSpPr>
        <p:spPr>
          <a:xfrm>
            <a:off x="2279650" y="479426"/>
            <a:ext cx="7921626" cy="993775"/>
          </a:xfrm>
        </p:spPr>
        <p:txBody>
          <a:bodyPr>
            <a:normAutofit/>
          </a:bodyPr>
          <a:lstStyle/>
          <a:p>
            <a:pPr eaLnBrk="1" hangingPunct="1"/>
            <a:r>
              <a:rPr lang="en-GB" altLang="en-US" sz="5400" dirty="0">
                <a:latin typeface="Comic Sans MS" panose="030F0702030302020204" pitchFamily="66" charset="0"/>
              </a:rPr>
              <a:t>Right Concentration</a:t>
            </a:r>
          </a:p>
        </p:txBody>
      </p:sp>
      <p:pic>
        <p:nvPicPr>
          <p:cNvPr id="4" name="Content Placeholder 3">
            <a:extLst>
              <a:ext uri="{FF2B5EF4-FFF2-40B4-BE49-F238E27FC236}">
                <a16:creationId xmlns:a16="http://schemas.microsoft.com/office/drawing/2014/main" id="{D0D3B8DB-3282-4920-87BC-4B594148AD35}"/>
              </a:ext>
            </a:extLst>
          </p:cNvPr>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4492534" y="1418850"/>
            <a:ext cx="3206932" cy="1688635"/>
          </a:xfrm>
        </p:spPr>
      </p:pic>
      <p:sp>
        <p:nvSpPr>
          <p:cNvPr id="6" name="Rectangle 5">
            <a:extLst>
              <a:ext uri="{FF2B5EF4-FFF2-40B4-BE49-F238E27FC236}">
                <a16:creationId xmlns:a16="http://schemas.microsoft.com/office/drawing/2014/main" id="{FC7544DA-E5C6-4D44-9722-0E371675B873}"/>
              </a:ext>
            </a:extLst>
          </p:cNvPr>
          <p:cNvSpPr/>
          <p:nvPr/>
        </p:nvSpPr>
        <p:spPr>
          <a:xfrm>
            <a:off x="2279650" y="3252788"/>
            <a:ext cx="8947674" cy="1922462"/>
          </a:xfrm>
          <a:prstGeom prst="rect">
            <a:avLst/>
          </a:prstGeom>
          <a:solidFill>
            <a:srgbClr val="FABF4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2100" dirty="0">
              <a:solidFill>
                <a:schemeClr val="tx1"/>
              </a:solidFill>
              <a:latin typeface="Comic Sans MS" panose="030F0702030302020204" pitchFamily="66" charset="0"/>
            </a:endParaRPr>
          </a:p>
          <a:p>
            <a:pPr algn="ctr">
              <a:defRPr/>
            </a:pPr>
            <a:r>
              <a:rPr lang="en-GB" sz="2100" dirty="0">
                <a:solidFill>
                  <a:schemeClr val="tx1"/>
                </a:solidFill>
                <a:latin typeface="Comic Sans MS" panose="030F0702030302020204" pitchFamily="66" charset="0"/>
              </a:rPr>
              <a:t>Concentrating is sometimes hard because we allow ourselves to get distracted. The Eightfold Path step of Right Concentration encourages us to focus the mind on something so completely, we see it as it really is and not how we have always thought it is, or been told to see it. This action frees us from being controlled and leads us towards freedom.</a:t>
            </a:r>
          </a:p>
          <a:p>
            <a:pPr algn="ctr">
              <a:defRPr/>
            </a:pPr>
            <a:endParaRPr lang="en-GB" sz="2100" dirty="0">
              <a:solidFill>
                <a:schemeClr val="tx1"/>
              </a:solidFill>
              <a:latin typeface="Comic Sans MS" panose="030F0702030302020204" pitchFamily="66" charset="0"/>
            </a:endParaRPr>
          </a:p>
        </p:txBody>
      </p:sp>
      <p:sp>
        <p:nvSpPr>
          <p:cNvPr id="7" name="Rectangle 6">
            <a:extLst>
              <a:ext uri="{FF2B5EF4-FFF2-40B4-BE49-F238E27FC236}">
                <a16:creationId xmlns:a16="http://schemas.microsoft.com/office/drawing/2014/main" id="{513E2895-5AF2-4F93-AF27-6BFFE330F526}"/>
              </a:ext>
            </a:extLst>
          </p:cNvPr>
          <p:cNvSpPr/>
          <p:nvPr/>
        </p:nvSpPr>
        <p:spPr>
          <a:xfrm>
            <a:off x="2279650" y="5319714"/>
            <a:ext cx="8947674" cy="738187"/>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2100" dirty="0">
                <a:solidFill>
                  <a:schemeClr val="tx1"/>
                </a:solidFill>
                <a:latin typeface="Comic Sans MS" panose="030F0702030302020204" pitchFamily="66" charset="0"/>
              </a:rPr>
              <a:t>Have you managed to concentrate on something so much that you suddenly had a ‘Eureka’ moment and realised something important?</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FBD2CE-0898-4B5E-88BE-9A11CF15DFAB}"/>
              </a:ext>
            </a:extLst>
          </p:cNvPr>
          <p:cNvSpPr>
            <a:spLocks noGrp="1"/>
          </p:cNvSpPr>
          <p:nvPr>
            <p:ph type="title"/>
          </p:nvPr>
        </p:nvSpPr>
        <p:spPr/>
        <p:txBody>
          <a:bodyPr>
            <a:normAutofit/>
          </a:bodyPr>
          <a:lstStyle/>
          <a:p>
            <a:r>
              <a:rPr lang="en-GB" sz="5400" dirty="0">
                <a:latin typeface="Comic Sans MS" panose="030F0702030302020204" pitchFamily="66" charset="0"/>
              </a:rPr>
              <a:t>Right Concentration</a:t>
            </a:r>
          </a:p>
        </p:txBody>
      </p:sp>
      <p:sp>
        <p:nvSpPr>
          <p:cNvPr id="3" name="Content Placeholder 2">
            <a:extLst>
              <a:ext uri="{FF2B5EF4-FFF2-40B4-BE49-F238E27FC236}">
                <a16:creationId xmlns:a16="http://schemas.microsoft.com/office/drawing/2014/main" id="{A46C9B80-CFCD-4DEB-960A-D827C5C52508}"/>
              </a:ext>
            </a:extLst>
          </p:cNvPr>
          <p:cNvSpPr>
            <a:spLocks noGrp="1"/>
          </p:cNvSpPr>
          <p:nvPr>
            <p:ph idx="1"/>
          </p:nvPr>
        </p:nvSpPr>
        <p:spPr>
          <a:xfrm>
            <a:off x="2589212" y="1982771"/>
            <a:ext cx="9316842" cy="3777622"/>
          </a:xfrm>
        </p:spPr>
        <p:txBody>
          <a:bodyPr>
            <a:noAutofit/>
          </a:bodyPr>
          <a:lstStyle/>
          <a:p>
            <a:r>
              <a:rPr lang="en-GB" sz="2100" dirty="0">
                <a:latin typeface="Comic Sans MS" panose="030F0702030302020204" pitchFamily="66" charset="0"/>
              </a:rPr>
              <a:t>Developing the mental concentration and focus that is required to meditate.</a:t>
            </a:r>
          </a:p>
          <a:p>
            <a:r>
              <a:rPr lang="en-GB" sz="2100" dirty="0">
                <a:latin typeface="Comic Sans MS" panose="030F0702030302020204" pitchFamily="66" charset="0"/>
              </a:rPr>
              <a:t>Right Concentration is turning the mind to focus on an object, such as a flower, or a lit candle, or a concept such as loving compassion. </a:t>
            </a:r>
          </a:p>
          <a:p>
            <a:r>
              <a:rPr lang="en-GB" sz="2100" dirty="0">
                <a:latin typeface="Comic Sans MS" panose="030F0702030302020204" pitchFamily="66" charset="0"/>
              </a:rPr>
              <a:t>The benefits of Right Mindfulness and Right Concentration are significant as they teach the mind to see things, not as we are conditioned to seeing them, but as they really are. At the same time, they also lead to a feeling of calm and peace with the world. By being in the moment and being able to concentrate effectively, a sense of joy in the moment is felt. Release from the control of past pains and future mind games takes us closer to freedom from suffering. </a:t>
            </a:r>
          </a:p>
          <a:p>
            <a:endParaRPr lang="en-GB" sz="2100" dirty="0">
              <a:latin typeface="Comic Sans MS" panose="030F0702030302020204" pitchFamily="66" charset="0"/>
            </a:endParaRPr>
          </a:p>
        </p:txBody>
      </p:sp>
    </p:spTree>
    <p:extLst>
      <p:ext uri="{BB962C8B-B14F-4D97-AF65-F5344CB8AC3E}">
        <p14:creationId xmlns:p14="http://schemas.microsoft.com/office/powerpoint/2010/main" val="168048665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8F606A-47EE-4593-895E-0AF41A4F2B44}"/>
              </a:ext>
            </a:extLst>
          </p:cNvPr>
          <p:cNvSpPr>
            <a:spLocks noGrp="1"/>
          </p:cNvSpPr>
          <p:nvPr>
            <p:ph type="title"/>
          </p:nvPr>
        </p:nvSpPr>
        <p:spPr/>
        <p:txBody>
          <a:bodyPr>
            <a:normAutofit/>
          </a:bodyPr>
          <a:lstStyle/>
          <a:p>
            <a:r>
              <a:rPr lang="en-GB" sz="5400" dirty="0">
                <a:latin typeface="Comic Sans MS" panose="030F0702030302020204" pitchFamily="66" charset="0"/>
              </a:rPr>
              <a:t>Buddhist Quote:</a:t>
            </a:r>
          </a:p>
        </p:txBody>
      </p:sp>
      <p:sp>
        <p:nvSpPr>
          <p:cNvPr id="3" name="Content Placeholder 2">
            <a:extLst>
              <a:ext uri="{FF2B5EF4-FFF2-40B4-BE49-F238E27FC236}">
                <a16:creationId xmlns:a16="http://schemas.microsoft.com/office/drawing/2014/main" id="{A480F6AF-7308-48CB-B3A6-ECE8B9D07244}"/>
              </a:ext>
            </a:extLst>
          </p:cNvPr>
          <p:cNvSpPr>
            <a:spLocks noGrp="1"/>
          </p:cNvSpPr>
          <p:nvPr>
            <p:ph idx="1"/>
          </p:nvPr>
        </p:nvSpPr>
        <p:spPr/>
        <p:txBody>
          <a:bodyPr>
            <a:normAutofit/>
          </a:bodyPr>
          <a:lstStyle/>
          <a:p>
            <a:r>
              <a:rPr lang="en-GB" sz="2100" i="1" dirty="0">
                <a:latin typeface="Comic Sans MS" panose="030F0702030302020204" pitchFamily="66" charset="0"/>
              </a:rPr>
              <a:t>I begin my day with meditation. Why do I meditate? I can only transform myself in all the other steps of the path, if I know myself well. Meditation helps me to develop calm and peaceful states of mind. Then I can begin to see myself more clearly. With the help of meditation, I can gradually progress through ever higher states of mind along the path. I can get nearer and nearer to Enlightenment, even if takes much effort and many lifetimes.</a:t>
            </a:r>
          </a:p>
          <a:p>
            <a:endParaRPr lang="en-GB" sz="2100" dirty="0">
              <a:latin typeface="Comic Sans MS" panose="030F0702030302020204" pitchFamily="66" charset="0"/>
            </a:endParaRPr>
          </a:p>
          <a:p>
            <a:r>
              <a:rPr lang="en-GB" sz="2100" dirty="0">
                <a:latin typeface="Comic Sans MS" panose="030F0702030302020204" pitchFamily="66" charset="0"/>
              </a:rPr>
              <a:t>What actions do Buddhists take to make sure they follow this fold? </a:t>
            </a:r>
            <a:endParaRPr lang="en-GB" sz="2100" i="1" dirty="0">
              <a:latin typeface="Comic Sans MS" panose="030F0702030302020204" pitchFamily="66" charset="0"/>
            </a:endParaRPr>
          </a:p>
        </p:txBody>
      </p:sp>
    </p:spTree>
    <p:extLst>
      <p:ext uri="{BB962C8B-B14F-4D97-AF65-F5344CB8AC3E}">
        <p14:creationId xmlns:p14="http://schemas.microsoft.com/office/powerpoint/2010/main" val="332955102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18E1E3-D4A3-4F9B-B66A-1523D0EE69F4}"/>
              </a:ext>
            </a:extLst>
          </p:cNvPr>
          <p:cNvSpPr>
            <a:spLocks noGrp="1"/>
          </p:cNvSpPr>
          <p:nvPr>
            <p:ph type="title"/>
          </p:nvPr>
        </p:nvSpPr>
        <p:spPr/>
        <p:txBody>
          <a:bodyPr>
            <a:normAutofit/>
          </a:bodyPr>
          <a:lstStyle/>
          <a:p>
            <a:r>
              <a:rPr lang="en-GB" sz="5400" dirty="0">
                <a:latin typeface="Comic Sans MS" panose="030F0702030302020204" pitchFamily="66" charset="0"/>
              </a:rPr>
              <a:t>Activity </a:t>
            </a:r>
          </a:p>
        </p:txBody>
      </p:sp>
      <p:sp>
        <p:nvSpPr>
          <p:cNvPr id="3" name="Content Placeholder 2">
            <a:extLst>
              <a:ext uri="{FF2B5EF4-FFF2-40B4-BE49-F238E27FC236}">
                <a16:creationId xmlns:a16="http://schemas.microsoft.com/office/drawing/2014/main" id="{6B173542-F513-4A19-87CD-2E6BFE070BC2}"/>
              </a:ext>
            </a:extLst>
          </p:cNvPr>
          <p:cNvSpPr>
            <a:spLocks noGrp="1"/>
          </p:cNvSpPr>
          <p:nvPr>
            <p:ph idx="1"/>
          </p:nvPr>
        </p:nvSpPr>
        <p:spPr/>
        <p:txBody>
          <a:bodyPr>
            <a:noAutofit/>
          </a:bodyPr>
          <a:lstStyle/>
          <a:p>
            <a:r>
              <a:rPr lang="en-GB" sz="2100" dirty="0">
                <a:latin typeface="Comic Sans MS" panose="030F0702030302020204" pitchFamily="66" charset="0"/>
              </a:rPr>
              <a:t>Return to your concertina book from last lesson. </a:t>
            </a:r>
          </a:p>
          <a:p>
            <a:r>
              <a:rPr lang="en-GB" sz="2100" dirty="0">
                <a:latin typeface="Comic Sans MS" panose="030F0702030302020204" pitchFamily="66" charset="0"/>
              </a:rPr>
              <a:t>Illustrate each fold of the Eight-Fold Path that we have covered today. </a:t>
            </a:r>
          </a:p>
          <a:p>
            <a:r>
              <a:rPr lang="en-GB" sz="2100" b="1" dirty="0">
                <a:latin typeface="Comic Sans MS" panose="030F0702030302020204" pitchFamily="66" charset="0"/>
              </a:rPr>
              <a:t>Snorkelling and Diving: </a:t>
            </a:r>
            <a:r>
              <a:rPr lang="en-GB" sz="2100" dirty="0">
                <a:latin typeface="Comic Sans MS" panose="030F0702030302020204" pitchFamily="66" charset="0"/>
              </a:rPr>
              <a:t>Write a brief description of the folds. What do they mean? What should Buddhists do to follow this fold?</a:t>
            </a:r>
          </a:p>
          <a:p>
            <a:endParaRPr lang="en-GB" sz="2100" b="1" dirty="0">
              <a:latin typeface="Comic Sans MS" panose="030F0702030302020204" pitchFamily="66" charset="0"/>
            </a:endParaRPr>
          </a:p>
          <a:p>
            <a:r>
              <a:rPr lang="en-GB" sz="2100" b="1" dirty="0">
                <a:solidFill>
                  <a:srgbClr val="FF0000"/>
                </a:solidFill>
                <a:latin typeface="Comic Sans MS" panose="030F0702030302020204" pitchFamily="66" charset="0"/>
              </a:rPr>
              <a:t>Paddling Red Pen: </a:t>
            </a:r>
            <a:r>
              <a:rPr lang="en-GB" sz="2100" dirty="0">
                <a:solidFill>
                  <a:srgbClr val="FF0000"/>
                </a:solidFill>
                <a:latin typeface="Comic Sans MS" panose="030F0702030302020204" pitchFamily="66" charset="0"/>
              </a:rPr>
              <a:t>Do you follow any of the Eight-Fold Path folds in your life? How?</a:t>
            </a:r>
          </a:p>
          <a:p>
            <a:r>
              <a:rPr lang="en-GB" sz="2100" b="1" dirty="0">
                <a:solidFill>
                  <a:srgbClr val="FF0000"/>
                </a:solidFill>
                <a:latin typeface="Comic Sans MS" panose="030F0702030302020204" pitchFamily="66" charset="0"/>
              </a:rPr>
              <a:t>Snorkelling and Diving Red Pen: </a:t>
            </a:r>
            <a:r>
              <a:rPr lang="en-GB" sz="2100" dirty="0">
                <a:solidFill>
                  <a:srgbClr val="FF0000"/>
                </a:solidFill>
                <a:latin typeface="Comic Sans MS" panose="030F0702030302020204" pitchFamily="66" charset="0"/>
              </a:rPr>
              <a:t>Consider how your life would be different if you lived it like a Buddhist.</a:t>
            </a:r>
          </a:p>
        </p:txBody>
      </p:sp>
      <p:pic>
        <p:nvPicPr>
          <p:cNvPr id="11266" name="Picture 2" descr="26 Accordion Books ideas | accordion book, handmade books, book making">
            <a:extLst>
              <a:ext uri="{FF2B5EF4-FFF2-40B4-BE49-F238E27FC236}">
                <a16:creationId xmlns:a16="http://schemas.microsoft.com/office/drawing/2014/main" id="{D2973C26-09F4-4382-8BC2-5ADB8F23934E}"/>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6812" b="72222"/>
          <a:stretch/>
        </p:blipFill>
        <p:spPr bwMode="auto">
          <a:xfrm>
            <a:off x="6402043" y="363637"/>
            <a:ext cx="5391150" cy="14378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82820705"/>
      </p:ext>
    </p:extLst>
  </p:cSld>
  <p:clrMapOvr>
    <a:masterClrMapping/>
  </p:clrMapOvr>
</p:sld>
</file>

<file path=ppt/theme/theme1.xml><?xml version="1.0" encoding="utf-8"?>
<a:theme xmlns:a="http://schemas.openxmlformats.org/drawingml/2006/main" name="Wisp">
  <a:themeElements>
    <a:clrScheme name="Wisp">
      <a:dk1>
        <a:sysClr val="windowText" lastClr="000000"/>
      </a:dk1>
      <a:lt1>
        <a:sysClr val="window" lastClr="FFFFFF"/>
      </a:lt1>
      <a:dk2>
        <a:srgbClr val="2E5369"/>
      </a:dk2>
      <a:lt2>
        <a:srgbClr val="CFE2E7"/>
      </a:lt2>
      <a:accent1>
        <a:srgbClr val="353535"/>
      </a:accent1>
      <a:accent2>
        <a:srgbClr val="31B4E6"/>
      </a:accent2>
      <a:accent3>
        <a:srgbClr val="265991"/>
      </a:accent3>
      <a:accent4>
        <a:srgbClr val="7E40CC"/>
      </a:accent4>
      <a:accent5>
        <a:srgbClr val="B927E9"/>
      </a:accent5>
      <a:accent6>
        <a:srgbClr val="E833BF"/>
      </a:accent6>
      <a:hlink>
        <a:srgbClr val="2DA0F1"/>
      </a:hlink>
      <a:folHlink>
        <a:srgbClr val="7ED1E6"/>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4F34B87B-9C7A-41AE-A6CB-48536223DFFD}"/>
    </a:ext>
  </a:extLst>
</a:theme>
</file>

<file path=docProps/app.xml><?xml version="1.0" encoding="utf-8"?>
<Properties xmlns="http://schemas.openxmlformats.org/officeDocument/2006/extended-properties" xmlns:vt="http://schemas.openxmlformats.org/officeDocument/2006/docPropsVTypes">
  <Template>Wisp</Template>
  <TotalTime>3781</TotalTime>
  <Words>1634</Words>
  <Application>Microsoft Office PowerPoint</Application>
  <PresentationFormat>Widescreen</PresentationFormat>
  <Paragraphs>97</Paragraphs>
  <Slides>20</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20</vt:i4>
      </vt:variant>
    </vt:vector>
  </HeadingPairs>
  <TitlesOfParts>
    <vt:vector size="26" baseType="lpstr">
      <vt:lpstr>Arial</vt:lpstr>
      <vt:lpstr>Century Gothic</vt:lpstr>
      <vt:lpstr>Comic Sans MS</vt:lpstr>
      <vt:lpstr>Sassoon Infant Rg</vt:lpstr>
      <vt:lpstr>Wingdings 3</vt:lpstr>
      <vt:lpstr>Wisp</vt:lpstr>
      <vt:lpstr>Tuesday 22nd June 2021</vt:lpstr>
      <vt:lpstr>What folds of the Eight-Fold Path did we look at last week?</vt:lpstr>
      <vt:lpstr>Right Understanding</vt:lpstr>
      <vt:lpstr>Right Intent</vt:lpstr>
      <vt:lpstr>Right Speech</vt:lpstr>
      <vt:lpstr>How many folds can you remember?</vt:lpstr>
      <vt:lpstr>This is how I remember the folds:</vt:lpstr>
      <vt:lpstr>Right Action</vt:lpstr>
      <vt:lpstr>Right Action</vt:lpstr>
      <vt:lpstr>Buddhist Quote:</vt:lpstr>
      <vt:lpstr>Right Effort</vt:lpstr>
      <vt:lpstr>Right Effort</vt:lpstr>
      <vt:lpstr>Buddhist Quote:</vt:lpstr>
      <vt:lpstr>Right Mindfulness</vt:lpstr>
      <vt:lpstr>Right Mindfulness</vt:lpstr>
      <vt:lpstr>Buddhist Quote:</vt:lpstr>
      <vt:lpstr>Right Concentration</vt:lpstr>
      <vt:lpstr>Right Concentration</vt:lpstr>
      <vt:lpstr>Buddhist Quote:</vt:lpstr>
      <vt:lpstr>Activity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Tuesday 22nd June 2021</dc:title>
  <dc:creator>Emily Fenner</dc:creator>
  <cp:lastModifiedBy>Emily Fenner</cp:lastModifiedBy>
  <cp:revision>5</cp:revision>
  <dcterms:created xsi:type="dcterms:W3CDTF">2021-06-11T16:04:51Z</dcterms:created>
  <dcterms:modified xsi:type="dcterms:W3CDTF">2021-06-17T12:40:50Z</dcterms:modified>
</cp:coreProperties>
</file>