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68" r:id="rId4"/>
    <p:sldId id="269" r:id="rId5"/>
    <p:sldId id="258" r:id="rId6"/>
    <p:sldId id="259" r:id="rId7"/>
    <p:sldId id="271" r:id="rId8"/>
    <p:sldId id="261" r:id="rId9"/>
    <p:sldId id="272" r:id="rId10"/>
    <p:sldId id="262" r:id="rId11"/>
    <p:sldId id="274" r:id="rId12"/>
    <p:sldId id="276" r:id="rId13"/>
    <p:sldId id="277" r:id="rId14"/>
    <p:sldId id="275" r:id="rId15"/>
    <p:sldId id="263" r:id="rId16"/>
    <p:sldId id="260" r:id="rId17"/>
    <p:sldId id="264" r:id="rId18"/>
    <p:sldId id="265" r:id="rId19"/>
    <p:sldId id="267" r:id="rId20"/>
    <p:sldId id="278" r:id="rId21"/>
    <p:sldId id="279" r:id="rId22"/>
    <p:sldId id="280" r:id="rId23"/>
    <p:sldId id="281" r:id="rId24"/>
    <p:sldId id="282"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4" d="100"/>
          <a:sy n="64" d="100"/>
        </p:scale>
        <p:origin x="748"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38E12A2-9802-488A-A1BA-EF0ED7322323}"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1571C113-08F6-4FEB-924F-002F3E78A5A4}" type="slidenum">
              <a:rPr lang="en-GB" smtClean="0"/>
              <a:t>‹#›</a:t>
            </a:fld>
            <a:endParaRPr lang="en-GB"/>
          </a:p>
        </p:txBody>
      </p:sp>
    </p:spTree>
    <p:extLst>
      <p:ext uri="{BB962C8B-B14F-4D97-AF65-F5344CB8AC3E}">
        <p14:creationId xmlns:p14="http://schemas.microsoft.com/office/powerpoint/2010/main" val="42464352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8E12A2-9802-488A-A1BA-EF0ED7322323}"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571C113-08F6-4FEB-924F-002F3E78A5A4}" type="slidenum">
              <a:rPr lang="en-GB" smtClean="0"/>
              <a:t>‹#›</a:t>
            </a:fld>
            <a:endParaRPr lang="en-GB"/>
          </a:p>
        </p:txBody>
      </p:sp>
    </p:spTree>
    <p:extLst>
      <p:ext uri="{BB962C8B-B14F-4D97-AF65-F5344CB8AC3E}">
        <p14:creationId xmlns:p14="http://schemas.microsoft.com/office/powerpoint/2010/main" val="29502774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8E12A2-9802-488A-A1BA-EF0ED7322323}"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571C113-08F6-4FEB-924F-002F3E78A5A4}" type="slidenum">
              <a:rPr lang="en-GB" smtClean="0"/>
              <a:t>‹#›</a:t>
            </a:fld>
            <a:endParaRPr lang="en-GB"/>
          </a:p>
        </p:txBody>
      </p:sp>
    </p:spTree>
    <p:extLst>
      <p:ext uri="{BB962C8B-B14F-4D97-AF65-F5344CB8AC3E}">
        <p14:creationId xmlns:p14="http://schemas.microsoft.com/office/powerpoint/2010/main" val="1926562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38E12A2-9802-488A-A1BA-EF0ED7322323}"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571C113-08F6-4FEB-924F-002F3E78A5A4}" type="slidenum">
              <a:rPr lang="en-GB" smtClean="0"/>
              <a:t>‹#›</a:t>
            </a:fld>
            <a:endParaRPr lang="en-GB"/>
          </a:p>
        </p:txBody>
      </p:sp>
    </p:spTree>
    <p:extLst>
      <p:ext uri="{BB962C8B-B14F-4D97-AF65-F5344CB8AC3E}">
        <p14:creationId xmlns:p14="http://schemas.microsoft.com/office/powerpoint/2010/main" val="23344548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38E12A2-9802-488A-A1BA-EF0ED7322323}" type="datetimeFigureOut">
              <a:rPr lang="en-GB" smtClean="0"/>
              <a:t>10/09/2021</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1571C113-08F6-4FEB-924F-002F3E78A5A4}" type="slidenum">
              <a:rPr lang="en-GB" smtClean="0"/>
              <a:t>‹#›</a:t>
            </a:fld>
            <a:endParaRPr lang="en-GB"/>
          </a:p>
        </p:txBody>
      </p:sp>
    </p:spTree>
    <p:extLst>
      <p:ext uri="{BB962C8B-B14F-4D97-AF65-F5344CB8AC3E}">
        <p14:creationId xmlns:p14="http://schemas.microsoft.com/office/powerpoint/2010/main" val="83354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38E12A2-9802-488A-A1BA-EF0ED7322323}" type="datetimeFigureOut">
              <a:rPr lang="en-GB" smtClean="0"/>
              <a:t>10/09/2021</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1571C113-08F6-4FEB-924F-002F3E78A5A4}" type="slidenum">
              <a:rPr lang="en-GB" smtClean="0"/>
              <a:t>‹#›</a:t>
            </a:fld>
            <a:endParaRPr lang="en-GB"/>
          </a:p>
        </p:txBody>
      </p:sp>
    </p:spTree>
    <p:extLst>
      <p:ext uri="{BB962C8B-B14F-4D97-AF65-F5344CB8AC3E}">
        <p14:creationId xmlns:p14="http://schemas.microsoft.com/office/powerpoint/2010/main" val="3916285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38E12A2-9802-488A-A1BA-EF0ED7322323}" type="datetimeFigureOut">
              <a:rPr lang="en-GB" smtClean="0"/>
              <a:t>10/09/2021</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1571C113-08F6-4FEB-924F-002F3E78A5A4}" type="slidenum">
              <a:rPr lang="en-GB" smtClean="0"/>
              <a:t>‹#›</a:t>
            </a:fld>
            <a:endParaRPr lang="en-GB"/>
          </a:p>
        </p:txBody>
      </p:sp>
    </p:spTree>
    <p:extLst>
      <p:ext uri="{BB962C8B-B14F-4D97-AF65-F5344CB8AC3E}">
        <p14:creationId xmlns:p14="http://schemas.microsoft.com/office/powerpoint/2010/main" val="1912792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38E12A2-9802-488A-A1BA-EF0ED7322323}"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1571C113-08F6-4FEB-924F-002F3E78A5A4}" type="slidenum">
              <a:rPr lang="en-GB" smtClean="0"/>
              <a:t>‹#›</a:t>
            </a:fld>
            <a:endParaRPr lang="en-GB"/>
          </a:p>
        </p:txBody>
      </p:sp>
    </p:spTree>
    <p:extLst>
      <p:ext uri="{BB962C8B-B14F-4D97-AF65-F5344CB8AC3E}">
        <p14:creationId xmlns:p14="http://schemas.microsoft.com/office/powerpoint/2010/main" val="3198281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38E12A2-9802-488A-A1BA-EF0ED7322323}"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571C113-08F6-4FEB-924F-002F3E78A5A4}" type="slidenum">
              <a:rPr lang="en-GB" smtClean="0"/>
              <a:t>‹#›</a:t>
            </a:fld>
            <a:endParaRPr lang="en-GB"/>
          </a:p>
        </p:txBody>
      </p:sp>
    </p:spTree>
    <p:extLst>
      <p:ext uri="{BB962C8B-B14F-4D97-AF65-F5344CB8AC3E}">
        <p14:creationId xmlns:p14="http://schemas.microsoft.com/office/powerpoint/2010/main" val="29157427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8E12A2-9802-488A-A1BA-EF0ED7322323}"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571C113-08F6-4FEB-924F-002F3E78A5A4}" type="slidenum">
              <a:rPr lang="en-GB" smtClean="0"/>
              <a:t>‹#›</a:t>
            </a:fld>
            <a:endParaRPr lang="en-GB"/>
          </a:p>
        </p:txBody>
      </p:sp>
    </p:spTree>
    <p:extLst>
      <p:ext uri="{BB962C8B-B14F-4D97-AF65-F5344CB8AC3E}">
        <p14:creationId xmlns:p14="http://schemas.microsoft.com/office/powerpoint/2010/main" val="21272465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38E12A2-9802-488A-A1BA-EF0ED7322323}"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1571C113-08F6-4FEB-924F-002F3E78A5A4}"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69995684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C38E12A2-9802-488A-A1BA-EF0ED7322323}"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571C113-08F6-4FEB-924F-002F3E78A5A4}" type="slidenum">
              <a:rPr lang="en-GB" smtClean="0"/>
              <a:t>‹#›</a:t>
            </a:fld>
            <a:endParaRPr lang="en-GB"/>
          </a:p>
        </p:txBody>
      </p:sp>
    </p:spTree>
    <p:extLst>
      <p:ext uri="{BB962C8B-B14F-4D97-AF65-F5344CB8AC3E}">
        <p14:creationId xmlns:p14="http://schemas.microsoft.com/office/powerpoint/2010/main" val="18119159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C38E12A2-9802-488A-A1BA-EF0ED7322323}"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571C113-08F6-4FEB-924F-002F3E78A5A4}"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83697312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C38E12A2-9802-488A-A1BA-EF0ED7322323}" type="datetimeFigureOut">
              <a:rPr lang="en-GB" smtClean="0"/>
              <a:t>10/09/2021</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1571C113-08F6-4FEB-924F-002F3E78A5A4}" type="slidenum">
              <a:rPr lang="en-GB" smtClean="0"/>
              <a:t>‹#›</a:t>
            </a:fld>
            <a:endParaRPr lang="en-GB"/>
          </a:p>
        </p:txBody>
      </p:sp>
    </p:spTree>
    <p:extLst>
      <p:ext uri="{BB962C8B-B14F-4D97-AF65-F5344CB8AC3E}">
        <p14:creationId xmlns:p14="http://schemas.microsoft.com/office/powerpoint/2010/main" val="4046788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8E12A2-9802-488A-A1BA-EF0ED7322323}"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571C113-08F6-4FEB-924F-002F3E78A5A4}" type="slidenum">
              <a:rPr lang="en-GB" smtClean="0"/>
              <a:t>‹#›</a:t>
            </a:fld>
            <a:endParaRPr lang="en-GB"/>
          </a:p>
        </p:txBody>
      </p:sp>
    </p:spTree>
    <p:extLst>
      <p:ext uri="{BB962C8B-B14F-4D97-AF65-F5344CB8AC3E}">
        <p14:creationId xmlns:p14="http://schemas.microsoft.com/office/powerpoint/2010/main" val="242945362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38E12A2-9802-488A-A1BA-EF0ED7322323}" type="datetimeFigureOut">
              <a:rPr lang="en-GB" smtClean="0"/>
              <a:t>10/09/2021</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1571C113-08F6-4FEB-924F-002F3E78A5A4}" type="slidenum">
              <a:rPr lang="en-GB" smtClean="0"/>
              <a:t>‹#›</a:t>
            </a:fld>
            <a:endParaRPr lang="en-GB"/>
          </a:p>
        </p:txBody>
      </p:sp>
    </p:spTree>
    <p:extLst>
      <p:ext uri="{BB962C8B-B14F-4D97-AF65-F5344CB8AC3E}">
        <p14:creationId xmlns:p14="http://schemas.microsoft.com/office/powerpoint/2010/main" val="6187233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C38E12A2-9802-488A-A1BA-EF0ED7322323}" type="datetimeFigureOut">
              <a:rPr lang="en-GB" smtClean="0"/>
              <a:t>10/09/2021</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1571C113-08F6-4FEB-924F-002F3E78A5A4}" type="slidenum">
              <a:rPr lang="en-GB" smtClean="0"/>
              <a:t>‹#›</a:t>
            </a:fld>
            <a:endParaRPr lang="en-GB"/>
          </a:p>
        </p:txBody>
      </p:sp>
    </p:spTree>
    <p:extLst>
      <p:ext uri="{BB962C8B-B14F-4D97-AF65-F5344CB8AC3E}">
        <p14:creationId xmlns:p14="http://schemas.microsoft.com/office/powerpoint/2010/main" val="195252313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bbc.co.uk/bitesize/clips/zstfgk7"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www.bbc.co.uk/education/clips/zsqvcdm"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al-habib.info/qibla-pointer/" TargetMode="External"/><Relationship Id="rId2" Type="http://schemas.openxmlformats.org/officeDocument/2006/relationships/hyperlink" Target="https://www.bbc.co.uk/teach/class-clips-video/religious-education-ks2-my-life-my-religion-washing-ritual-wudu/zvmrwty"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www.bbc.co.uk/religion/galleries/salah/" TargetMode="External"/><Relationship Id="rId2" Type="http://schemas.openxmlformats.org/officeDocument/2006/relationships/hyperlink" Target="https://www.bbc.co.uk/teach/class-clips-video/religious-education-ks2-my-life-my-religion-prayer-in-islam/zjndxyc" TargetMode="Externa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sikhnet.com/gurbani/audio/mool-mantar-jaap"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3EDE7-7952-46AE-94FD-3C6855DED694}"/>
              </a:ext>
            </a:extLst>
          </p:cNvPr>
          <p:cNvSpPr>
            <a:spLocks noGrp="1"/>
          </p:cNvSpPr>
          <p:nvPr>
            <p:ph type="ctrTitle"/>
          </p:nvPr>
        </p:nvSpPr>
        <p:spPr/>
        <p:txBody>
          <a:bodyPr/>
          <a:lstStyle/>
          <a:p>
            <a:endParaRPr lang="en-GB"/>
          </a:p>
        </p:txBody>
      </p:sp>
      <p:sp>
        <p:nvSpPr>
          <p:cNvPr id="3" name="Subtitle 2">
            <a:extLst>
              <a:ext uri="{FF2B5EF4-FFF2-40B4-BE49-F238E27FC236}">
                <a16:creationId xmlns:a16="http://schemas.microsoft.com/office/drawing/2014/main" id="{35645A9F-F193-4A5A-9BF4-3FC71C89A6D9}"/>
              </a:ext>
            </a:extLst>
          </p:cNvPr>
          <p:cNvSpPr>
            <a:spLocks noGrp="1"/>
          </p:cNvSpPr>
          <p:nvPr>
            <p:ph type="subTitle" idx="1"/>
          </p:nvPr>
        </p:nvSpPr>
        <p:spPr/>
        <p:txBody>
          <a:bodyPr>
            <a:noAutofit/>
          </a:bodyPr>
          <a:lstStyle/>
          <a:p>
            <a:r>
              <a:rPr lang="en-US" sz="2100" dirty="0">
                <a:latin typeface="Comic Sans MS" panose="030F0702030302020204" pitchFamily="66" charset="0"/>
              </a:rPr>
              <a:t>LO: to understand values</a:t>
            </a:r>
          </a:p>
          <a:p>
            <a:r>
              <a:rPr lang="en-US" sz="2100" dirty="0">
                <a:latin typeface="Comic Sans MS" panose="030F0702030302020204" pitchFamily="66" charset="0"/>
              </a:rPr>
              <a:t>	to understand practices and lifestyles</a:t>
            </a:r>
          </a:p>
          <a:p>
            <a:r>
              <a:rPr lang="en-US" sz="2100" dirty="0">
                <a:latin typeface="Comic Sans MS" panose="030F0702030302020204" pitchFamily="66" charset="0"/>
              </a:rPr>
              <a:t>C: Islam</a:t>
            </a:r>
            <a:endParaRPr lang="en-GB" sz="2100" dirty="0">
              <a:latin typeface="Comic Sans MS" panose="030F0702030302020204" pitchFamily="66" charset="0"/>
            </a:endParaRPr>
          </a:p>
        </p:txBody>
      </p:sp>
    </p:spTree>
    <p:extLst>
      <p:ext uri="{BB962C8B-B14F-4D97-AF65-F5344CB8AC3E}">
        <p14:creationId xmlns:p14="http://schemas.microsoft.com/office/powerpoint/2010/main" val="15236357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3EAD0-8824-4298-8DCE-14F2702DB70B}"/>
              </a:ext>
            </a:extLst>
          </p:cNvPr>
          <p:cNvSpPr>
            <a:spLocks noGrp="1"/>
          </p:cNvSpPr>
          <p:nvPr>
            <p:ph type="title"/>
          </p:nvPr>
        </p:nvSpPr>
        <p:spPr/>
        <p:txBody>
          <a:bodyPr>
            <a:normAutofit/>
          </a:bodyPr>
          <a:lstStyle/>
          <a:p>
            <a:r>
              <a:rPr lang="en-US" sz="5400" dirty="0">
                <a:latin typeface="Comic Sans MS" panose="030F0702030302020204" pitchFamily="66" charset="0"/>
              </a:rPr>
              <a:t>Shahada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92652941-2399-44D0-9CD7-1F67D7D261A7}"/>
              </a:ext>
            </a:extLst>
          </p:cNvPr>
          <p:cNvSpPr>
            <a:spLocks noGrp="1"/>
          </p:cNvSpPr>
          <p:nvPr>
            <p:ph idx="1"/>
          </p:nvPr>
        </p:nvSpPr>
        <p:spPr>
          <a:xfrm>
            <a:off x="2592925" y="2034208"/>
            <a:ext cx="3360614" cy="4615070"/>
          </a:xfrm>
        </p:spPr>
        <p:txBody>
          <a:bodyPr>
            <a:normAutofit/>
          </a:bodyPr>
          <a:lstStyle/>
          <a:p>
            <a:r>
              <a:rPr lang="en-US" sz="2100" dirty="0">
                <a:latin typeface="Comic Sans MS" panose="030F0702030302020204" pitchFamily="66" charset="0"/>
              </a:rPr>
              <a:t>The first pillar of Islam is the Shahada.</a:t>
            </a:r>
          </a:p>
          <a:p>
            <a:r>
              <a:rPr lang="en-US" sz="2100" dirty="0">
                <a:latin typeface="Comic Sans MS" panose="030F0702030302020204" pitchFamily="66" charset="0"/>
                <a:hlinkClick r:id="rId2"/>
              </a:rPr>
              <a:t>https://www.bbc.co.uk/bitesize/clips/zstfgk7</a:t>
            </a:r>
            <a:r>
              <a:rPr lang="en-US" sz="2100" dirty="0">
                <a:latin typeface="Comic Sans MS" panose="030F0702030302020204" pitchFamily="66" charset="0"/>
              </a:rPr>
              <a:t> </a:t>
            </a:r>
          </a:p>
          <a:p>
            <a:endParaRPr lang="en-US" sz="2100" dirty="0">
              <a:latin typeface="Comic Sans MS" panose="030F0702030302020204" pitchFamily="66" charset="0"/>
            </a:endParaRPr>
          </a:p>
          <a:p>
            <a:endParaRPr lang="en-US" sz="2100" b="1" u="sng" dirty="0">
              <a:latin typeface="Comic Sans MS" panose="030F0702030302020204" pitchFamily="66" charset="0"/>
            </a:endParaRPr>
          </a:p>
          <a:p>
            <a:endParaRPr lang="en-US" sz="2100" b="1" u="sng" dirty="0">
              <a:latin typeface="Comic Sans MS" panose="030F0702030302020204" pitchFamily="66" charset="0"/>
            </a:endParaRPr>
          </a:p>
          <a:p>
            <a:endParaRPr lang="en-US" sz="2100" b="1" u="sng" dirty="0">
              <a:latin typeface="Comic Sans MS" panose="030F0702030302020204" pitchFamily="66" charset="0"/>
            </a:endParaRPr>
          </a:p>
          <a:p>
            <a:endParaRPr lang="en-US" sz="2100" b="1" u="sng" dirty="0">
              <a:latin typeface="Comic Sans MS" panose="030F0702030302020204" pitchFamily="66" charset="0"/>
            </a:endParaRPr>
          </a:p>
          <a:p>
            <a:endParaRPr lang="en-US" sz="2100" b="1" u="sng" dirty="0">
              <a:latin typeface="Comic Sans MS" panose="030F0702030302020204" pitchFamily="66" charset="0"/>
            </a:endParaRPr>
          </a:p>
        </p:txBody>
      </p:sp>
      <p:pic>
        <p:nvPicPr>
          <p:cNvPr id="2054" name="Picture 6" descr="Shahada (Declaration Of Faith) | Duas Revival | Mercy of Allah">
            <a:extLst>
              <a:ext uri="{FF2B5EF4-FFF2-40B4-BE49-F238E27FC236}">
                <a16:creationId xmlns:a16="http://schemas.microsoft.com/office/drawing/2014/main" id="{C445DB35-C497-45BE-A2B5-49C51CFBC9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38850" y="2133600"/>
            <a:ext cx="6153150" cy="4724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1343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F33FD2-8D0D-47EB-8EDE-80F8C601BCFA}"/>
              </a:ext>
            </a:extLst>
          </p:cNvPr>
          <p:cNvSpPr>
            <a:spLocks noGrp="1"/>
          </p:cNvSpPr>
          <p:nvPr>
            <p:ph idx="1"/>
          </p:nvPr>
        </p:nvSpPr>
        <p:spPr>
          <a:xfrm>
            <a:off x="2559394" y="372904"/>
            <a:ext cx="8915400" cy="3777622"/>
          </a:xfrm>
        </p:spPr>
        <p:txBody>
          <a:bodyPr/>
          <a:lstStyle/>
          <a:p>
            <a:r>
              <a:rPr lang="en-US" sz="2100" dirty="0">
                <a:latin typeface="Comic Sans MS" panose="030F0702030302020204" pitchFamily="66" charset="0"/>
              </a:rPr>
              <a:t>Muslims have a profession of faith which expresses two simple, but central beliefs that make a person a Muslim:</a:t>
            </a:r>
          </a:p>
          <a:p>
            <a:pPr lvl="1"/>
            <a:r>
              <a:rPr lang="en-US" sz="2100" dirty="0">
                <a:latin typeface="Comic Sans MS" panose="030F0702030302020204" pitchFamily="66" charset="0"/>
              </a:rPr>
              <a:t>There is no god but God (Allah)</a:t>
            </a:r>
          </a:p>
          <a:p>
            <a:pPr lvl="1"/>
            <a:r>
              <a:rPr lang="en-US" sz="2100" dirty="0">
                <a:latin typeface="Comic Sans MS" panose="030F0702030302020204" pitchFamily="66" charset="0"/>
              </a:rPr>
              <a:t>Muhammad (PBUH) is the prophet of God (Allah)</a:t>
            </a:r>
            <a:endParaRPr lang="en-GB" sz="2100" dirty="0">
              <a:latin typeface="Comic Sans MS" panose="030F0702030302020204" pitchFamily="66" charset="0"/>
            </a:endParaRPr>
          </a:p>
          <a:p>
            <a:r>
              <a:rPr lang="en-GB" sz="2100" dirty="0">
                <a:latin typeface="Comic Sans MS" panose="030F0702030302020204" pitchFamily="66" charset="0"/>
              </a:rPr>
              <a:t>Muslims repeat these words when they pray.</a:t>
            </a:r>
          </a:p>
          <a:p>
            <a:endParaRPr lang="en-GB" dirty="0"/>
          </a:p>
        </p:txBody>
      </p:sp>
      <p:pic>
        <p:nvPicPr>
          <p:cNvPr id="5" name="Picture 6" descr="Shahada (Declaration Of Faith) | Duas Revival | Mercy of Allah">
            <a:extLst>
              <a:ext uri="{FF2B5EF4-FFF2-40B4-BE49-F238E27FC236}">
                <a16:creationId xmlns:a16="http://schemas.microsoft.com/office/drawing/2014/main" id="{43C03CD4-D3F7-4A80-B31D-7E5D28CC1F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56907" y="2644487"/>
            <a:ext cx="5475699" cy="42042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63301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5F33FD2-8D0D-47EB-8EDE-80F8C601BCFA}"/>
              </a:ext>
            </a:extLst>
          </p:cNvPr>
          <p:cNvSpPr>
            <a:spLocks noGrp="1"/>
          </p:cNvSpPr>
          <p:nvPr>
            <p:ph idx="1"/>
          </p:nvPr>
        </p:nvSpPr>
        <p:spPr/>
        <p:txBody>
          <a:bodyPr/>
          <a:lstStyle/>
          <a:p>
            <a:r>
              <a:rPr lang="en-US" sz="2100" dirty="0">
                <a:latin typeface="Comic Sans MS" panose="030F0702030302020204" pitchFamily="66" charset="0"/>
              </a:rPr>
              <a:t>It is not enough just to say Shahadah.</a:t>
            </a:r>
          </a:p>
          <a:p>
            <a:r>
              <a:rPr lang="en-US" sz="2100" dirty="0">
                <a:latin typeface="Comic Sans MS" panose="030F0702030302020204" pitchFamily="66" charset="0"/>
              </a:rPr>
              <a:t>To be a Muslim, you must believe it, as well as say it throughout your life.</a:t>
            </a:r>
          </a:p>
          <a:p>
            <a:r>
              <a:rPr lang="en-US" sz="2100" dirty="0">
                <a:latin typeface="Comic Sans MS" panose="030F0702030302020204" pitchFamily="66" charset="0"/>
              </a:rPr>
              <a:t>By saying Shahadah, Muslims are declaring that there is only one god and creator of all and that is Allah.</a:t>
            </a:r>
          </a:p>
          <a:p>
            <a:r>
              <a:rPr lang="en-US" sz="2100" dirty="0">
                <a:latin typeface="Comic Sans MS" panose="030F0702030302020204" pitchFamily="66" charset="0"/>
              </a:rPr>
              <a:t>The word ‘Shahadah’ means ‘to testify.’ To testify is to make a statement about something that is sworn to be true.</a:t>
            </a:r>
            <a:endParaRPr lang="en-GB" dirty="0"/>
          </a:p>
        </p:txBody>
      </p:sp>
    </p:spTree>
    <p:extLst>
      <p:ext uri="{BB962C8B-B14F-4D97-AF65-F5344CB8AC3E}">
        <p14:creationId xmlns:p14="http://schemas.microsoft.com/office/powerpoint/2010/main" val="11305671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60CAF15-1FCB-41D5-ADB5-A99623A446C5}"/>
              </a:ext>
            </a:extLst>
          </p:cNvPr>
          <p:cNvSpPr>
            <a:spLocks noGrp="1"/>
          </p:cNvSpPr>
          <p:nvPr>
            <p:ph idx="1"/>
          </p:nvPr>
        </p:nvSpPr>
        <p:spPr>
          <a:xfrm>
            <a:off x="2589212" y="3279912"/>
            <a:ext cx="8915400" cy="2631309"/>
          </a:xfrm>
        </p:spPr>
        <p:txBody>
          <a:bodyPr>
            <a:normAutofit/>
          </a:bodyPr>
          <a:lstStyle/>
          <a:p>
            <a:r>
              <a:rPr lang="en-US" sz="2100" dirty="0">
                <a:latin typeface="Comic Sans MS" panose="030F0702030302020204" pitchFamily="66" charset="0"/>
              </a:rPr>
              <a:t>Why do you think it is important for a Muslim to say this out loud?</a:t>
            </a:r>
            <a:endParaRPr lang="en-GB" sz="2100" dirty="0">
              <a:latin typeface="Comic Sans MS" panose="030F0702030302020204" pitchFamily="66" charset="0"/>
            </a:endParaRPr>
          </a:p>
        </p:txBody>
      </p:sp>
      <p:sp>
        <p:nvSpPr>
          <p:cNvPr id="5" name="Title 4">
            <a:extLst>
              <a:ext uri="{FF2B5EF4-FFF2-40B4-BE49-F238E27FC236}">
                <a16:creationId xmlns:a16="http://schemas.microsoft.com/office/drawing/2014/main" id="{3589713E-1167-4F6E-8FFA-1C2D24C913A8}"/>
              </a:ext>
            </a:extLst>
          </p:cNvPr>
          <p:cNvSpPr>
            <a:spLocks noGrp="1"/>
          </p:cNvSpPr>
          <p:nvPr>
            <p:ph type="title"/>
          </p:nvPr>
        </p:nvSpPr>
        <p:spPr/>
        <p:txBody>
          <a:bodyPr/>
          <a:lstStyle/>
          <a:p>
            <a:endParaRPr lang="en-GB" dirty="0"/>
          </a:p>
        </p:txBody>
      </p:sp>
      <p:pic>
        <p:nvPicPr>
          <p:cNvPr id="1026" name="Picture 2" descr="Thinking brain clipart - ClipArt Best - ClipArt Best">
            <a:extLst>
              <a:ext uri="{FF2B5EF4-FFF2-40B4-BE49-F238E27FC236}">
                <a16:creationId xmlns:a16="http://schemas.microsoft.com/office/drawing/2014/main" id="{6598ED84-70A6-4368-8A34-A6E41568F653}"/>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50513" y="4226690"/>
            <a:ext cx="2741487" cy="2631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33698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A499E2-4C12-4B67-A9D2-683EE365492F}"/>
              </a:ext>
            </a:extLst>
          </p:cNvPr>
          <p:cNvSpPr>
            <a:spLocks noGrp="1"/>
          </p:cNvSpPr>
          <p:nvPr>
            <p:ph type="title"/>
          </p:nvPr>
        </p:nvSpPr>
        <p:spPr/>
        <p:txBody>
          <a:bodyPr>
            <a:normAutofit/>
          </a:bodyPr>
          <a:lstStyle/>
          <a:p>
            <a:r>
              <a:rPr lang="en-US" sz="5600" dirty="0">
                <a:latin typeface="Comic Sans MS" panose="030F0702030302020204" pitchFamily="66" charset="0"/>
              </a:rPr>
              <a:t>Salat </a:t>
            </a:r>
            <a:endParaRPr lang="en-GB" sz="56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C2655BBC-160A-45B6-93F5-91B5A45D2328}"/>
              </a:ext>
            </a:extLst>
          </p:cNvPr>
          <p:cNvSpPr>
            <a:spLocks noGrp="1"/>
          </p:cNvSpPr>
          <p:nvPr>
            <p:ph idx="1"/>
          </p:nvPr>
        </p:nvSpPr>
        <p:spPr>
          <a:xfrm>
            <a:off x="2589212" y="2133599"/>
            <a:ext cx="8915400" cy="4277139"/>
          </a:xfrm>
        </p:spPr>
        <p:txBody>
          <a:bodyPr>
            <a:noAutofit/>
          </a:bodyPr>
          <a:lstStyle/>
          <a:p>
            <a:r>
              <a:rPr lang="en-US" sz="2100" dirty="0">
                <a:latin typeface="Comic Sans MS" panose="030F0702030302020204" pitchFamily="66" charset="0"/>
              </a:rPr>
              <a:t>The second pillar of Islam is Salat – Prayer. </a:t>
            </a:r>
          </a:p>
          <a:p>
            <a:endParaRPr lang="en-US" sz="2100" dirty="0">
              <a:latin typeface="Comic Sans MS" panose="030F0702030302020204" pitchFamily="66" charset="0"/>
            </a:endParaRPr>
          </a:p>
          <a:p>
            <a:r>
              <a:rPr lang="en-US" sz="2100" dirty="0">
                <a:latin typeface="Comic Sans MS" panose="030F0702030302020204" pitchFamily="66" charset="0"/>
              </a:rPr>
              <a:t>Watch: </a:t>
            </a:r>
            <a:r>
              <a:rPr lang="en-GB" sz="2100" dirty="0">
                <a:latin typeface="Comic Sans MS" panose="030F0702030302020204" pitchFamily="66" charset="0"/>
              </a:rPr>
              <a:t> </a:t>
            </a:r>
            <a:r>
              <a:rPr lang="en-US" sz="2100" u="sng" dirty="0">
                <a:latin typeface="Comic Sans MS" panose="030F0702030302020204" pitchFamily="66" charset="0"/>
                <a:hlinkClick r:id="rId2"/>
              </a:rPr>
              <a:t>www.bbc.co.uk/education/clips/zsqvcdm</a:t>
            </a:r>
            <a:r>
              <a:rPr lang="en-US" sz="2100" u="sng" dirty="0">
                <a:latin typeface="Comic Sans MS" panose="030F0702030302020204" pitchFamily="66" charset="0"/>
              </a:rPr>
              <a:t> </a:t>
            </a:r>
          </a:p>
          <a:p>
            <a:r>
              <a:rPr lang="en-US" sz="2100" dirty="0">
                <a:latin typeface="Comic Sans MS" panose="030F0702030302020204" pitchFamily="66" charset="0"/>
              </a:rPr>
              <a:t>Watch it </a:t>
            </a:r>
            <a:r>
              <a:rPr lang="en-US" sz="2100" b="1" dirty="0">
                <a:latin typeface="Comic Sans MS" panose="030F0702030302020204" pitchFamily="66" charset="0"/>
              </a:rPr>
              <a:t>once</a:t>
            </a:r>
            <a:r>
              <a:rPr lang="en-US" sz="2100" dirty="0">
                <a:latin typeface="Comic Sans MS" panose="030F0702030302020204" pitchFamily="66" charset="0"/>
              </a:rPr>
              <a:t> and listen carefully to what is being said.</a:t>
            </a:r>
          </a:p>
          <a:p>
            <a:endParaRPr lang="en-US" sz="2100" dirty="0">
              <a:latin typeface="Comic Sans MS" panose="030F0702030302020204" pitchFamily="66" charset="0"/>
            </a:endParaRPr>
          </a:p>
          <a:p>
            <a:r>
              <a:rPr lang="en-US" sz="2100" dirty="0">
                <a:latin typeface="Comic Sans MS" panose="030F0702030302020204" pitchFamily="66" charset="0"/>
              </a:rPr>
              <a:t>Watch it </a:t>
            </a:r>
            <a:r>
              <a:rPr lang="en-US" sz="2100" b="1" dirty="0">
                <a:latin typeface="Comic Sans MS" panose="030F0702030302020204" pitchFamily="66" charset="0"/>
              </a:rPr>
              <a:t>twice</a:t>
            </a:r>
            <a:r>
              <a:rPr lang="en-US" sz="2100" dirty="0">
                <a:latin typeface="Comic Sans MS" panose="030F0702030302020204" pitchFamily="66" charset="0"/>
              </a:rPr>
              <a:t> and make notes on:</a:t>
            </a:r>
          </a:p>
          <a:p>
            <a:pPr lvl="1"/>
            <a:r>
              <a:rPr lang="en-US" sz="2100" dirty="0">
                <a:latin typeface="Comic Sans MS" panose="030F0702030302020204" pitchFamily="66" charset="0"/>
              </a:rPr>
              <a:t>How Muslims prepare for prayer</a:t>
            </a:r>
          </a:p>
          <a:p>
            <a:pPr lvl="1"/>
            <a:r>
              <a:rPr lang="en-US" sz="2100" dirty="0">
                <a:latin typeface="Comic Sans MS" panose="030F0702030302020204" pitchFamily="66" charset="0"/>
              </a:rPr>
              <a:t>How Muslims pray</a:t>
            </a:r>
          </a:p>
          <a:p>
            <a:pPr lvl="1"/>
            <a:r>
              <a:rPr lang="en-US" sz="2100" dirty="0">
                <a:latin typeface="Comic Sans MS" panose="030F0702030302020204" pitchFamily="66" charset="0"/>
              </a:rPr>
              <a:t>Why prayer is important </a:t>
            </a:r>
          </a:p>
        </p:txBody>
      </p:sp>
    </p:spTree>
    <p:extLst>
      <p:ext uri="{BB962C8B-B14F-4D97-AF65-F5344CB8AC3E}">
        <p14:creationId xmlns:p14="http://schemas.microsoft.com/office/powerpoint/2010/main" val="67754513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0CDC66-D73F-4E4E-9A8D-7678089C3327}"/>
              </a:ext>
            </a:extLst>
          </p:cNvPr>
          <p:cNvSpPr>
            <a:spLocks noGrp="1"/>
          </p:cNvSpPr>
          <p:nvPr>
            <p:ph type="title"/>
          </p:nvPr>
        </p:nvSpPr>
        <p:spPr/>
        <p:txBody>
          <a:bodyPr>
            <a:normAutofit/>
          </a:bodyPr>
          <a:lstStyle/>
          <a:p>
            <a:r>
              <a:rPr lang="en-US" sz="5400" dirty="0">
                <a:latin typeface="Comic Sans MS" panose="030F0702030302020204" pitchFamily="66" charset="0"/>
              </a:rPr>
              <a:t>Salat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22F3E304-D671-4592-9859-E798DE0C0B10}"/>
              </a:ext>
            </a:extLst>
          </p:cNvPr>
          <p:cNvSpPr>
            <a:spLocks noGrp="1"/>
          </p:cNvSpPr>
          <p:nvPr>
            <p:ph idx="1"/>
          </p:nvPr>
        </p:nvSpPr>
        <p:spPr>
          <a:xfrm>
            <a:off x="2589212" y="1928191"/>
            <a:ext cx="8915400" cy="4929809"/>
          </a:xfrm>
        </p:spPr>
        <p:txBody>
          <a:bodyPr>
            <a:normAutofit lnSpcReduction="10000"/>
          </a:bodyPr>
          <a:lstStyle/>
          <a:p>
            <a:r>
              <a:rPr lang="en-GB" sz="2100" dirty="0">
                <a:latin typeface="Comic Sans MS" panose="030F0702030302020204" pitchFamily="66" charset="0"/>
              </a:rPr>
              <a:t>Salat is the Arabic word for ‘prayer.’</a:t>
            </a:r>
          </a:p>
          <a:p>
            <a:r>
              <a:rPr lang="en-GB" sz="2100" dirty="0">
                <a:latin typeface="Comic Sans MS" panose="030F0702030302020204" pitchFamily="66" charset="0"/>
              </a:rPr>
              <a:t>It teaches Muslims to pray five times a day, giving praise and thanks to Allah. </a:t>
            </a:r>
          </a:p>
          <a:p>
            <a:r>
              <a:rPr lang="en-GB" sz="2100" dirty="0">
                <a:latin typeface="Comic Sans MS" panose="030F0702030302020204" pitchFamily="66" charset="0"/>
              </a:rPr>
              <a:t>These prayers can be done anywhere.</a:t>
            </a:r>
          </a:p>
          <a:p>
            <a:r>
              <a:rPr lang="en-GB" sz="2100" dirty="0">
                <a:latin typeface="Comic Sans MS" panose="030F0702030302020204" pitchFamily="66" charset="0"/>
              </a:rPr>
              <a:t>Muslims believe that Salah is commanded by Allah in the Qur’an, which says: </a:t>
            </a:r>
            <a:r>
              <a:rPr lang="en-GB" sz="2100" i="1" dirty="0">
                <a:latin typeface="Comic Sans MS" panose="030F0702030302020204" pitchFamily="66" charset="0"/>
              </a:rPr>
              <a:t>So exalt [Allah] with praise of your Lord and be of those who prostrate [to Him]. And worship your Lord until there comes to you a certainty [i.e. death]. (Qur’an 15:98–99).</a:t>
            </a:r>
          </a:p>
          <a:p>
            <a:r>
              <a:rPr lang="en-US" sz="2100" dirty="0">
                <a:latin typeface="Comic Sans MS" panose="030F0702030302020204" pitchFamily="66" charset="0"/>
              </a:rPr>
              <a:t>Prayer is seen as daily communication with Allah.</a:t>
            </a:r>
          </a:p>
          <a:p>
            <a:r>
              <a:rPr lang="en-US" sz="2100" dirty="0">
                <a:latin typeface="Comic Sans MS" panose="030F0702030302020204" pitchFamily="66" charset="0"/>
              </a:rPr>
              <a:t>Salat encourages self-discipline and keeps Muslims in close contact with Allah.</a:t>
            </a:r>
          </a:p>
          <a:p>
            <a:r>
              <a:rPr lang="en-US" sz="2100" dirty="0">
                <a:latin typeface="Comic Sans MS" panose="030F0702030302020204" pitchFamily="66" charset="0"/>
              </a:rPr>
              <a:t>This gives them the strength to remain committed to living a good and purposeful life. </a:t>
            </a:r>
            <a:endParaRPr lang="en-GB" sz="2100" dirty="0">
              <a:latin typeface="Comic Sans MS" panose="030F0702030302020204" pitchFamily="66" charset="0"/>
            </a:endParaRPr>
          </a:p>
        </p:txBody>
      </p:sp>
      <p:pic>
        <p:nvPicPr>
          <p:cNvPr id="7172" name="Picture 4" descr="Prayer (Salah) in Islam | Madrasat El-Quran">
            <a:extLst>
              <a:ext uri="{FF2B5EF4-FFF2-40B4-BE49-F238E27FC236}">
                <a16:creationId xmlns:a16="http://schemas.microsoft.com/office/drawing/2014/main" id="{70F15F90-6FEA-499D-A53C-63B378E0D0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66922" y="159026"/>
            <a:ext cx="3257136" cy="1974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9803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BA8A6-583C-4CAE-8924-76417BFC0831}"/>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0B75250-25D7-4405-A592-42D227775152}"/>
              </a:ext>
            </a:extLst>
          </p:cNvPr>
          <p:cNvSpPr>
            <a:spLocks noGrp="1"/>
          </p:cNvSpPr>
          <p:nvPr>
            <p:ph idx="1"/>
          </p:nvPr>
        </p:nvSpPr>
        <p:spPr/>
        <p:txBody>
          <a:bodyPr>
            <a:normAutofit/>
          </a:bodyPr>
          <a:lstStyle/>
          <a:p>
            <a:r>
              <a:rPr lang="en-US" sz="2100" dirty="0">
                <a:latin typeface="Comic Sans MS" panose="030F0702030302020204" pitchFamily="66" charset="0"/>
              </a:rPr>
              <a:t>Most Muslims believe it is their duty to pray to Allah 5 times each day.</a:t>
            </a:r>
          </a:p>
          <a:p>
            <a:r>
              <a:rPr lang="en-US" sz="2100" dirty="0">
                <a:latin typeface="Comic Sans MS" panose="030F0702030302020204" pitchFamily="66" charset="0"/>
              </a:rPr>
              <a:t>They believe that they need to pray 5 times to show their belief and be reminded of God so they do not forget about Him.</a:t>
            </a:r>
          </a:p>
          <a:p>
            <a:r>
              <a:rPr lang="en-US" sz="2100" dirty="0">
                <a:latin typeface="Comic Sans MS" panose="030F0702030302020204" pitchFamily="66" charset="0"/>
              </a:rPr>
              <a:t>Praying 5 times a day reminds Muslims of God (Allah)’s greatness, forgiveness and peace. </a:t>
            </a:r>
            <a:endParaRPr lang="en-GB" sz="2100" dirty="0">
              <a:latin typeface="Comic Sans MS" panose="030F0702030302020204" pitchFamily="66" charset="0"/>
            </a:endParaRPr>
          </a:p>
        </p:txBody>
      </p:sp>
      <p:pic>
        <p:nvPicPr>
          <p:cNvPr id="12290" name="Picture 2" descr="Religion Is Advice | DDHK News">
            <a:extLst>
              <a:ext uri="{FF2B5EF4-FFF2-40B4-BE49-F238E27FC236}">
                <a16:creationId xmlns:a16="http://schemas.microsoft.com/office/drawing/2014/main" id="{43AC7BAA-F540-4D51-AA52-C12178F8273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6460" y="4479235"/>
            <a:ext cx="2894357" cy="2121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15161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25E8F-1880-4C98-8F8D-BB9D00860891}"/>
              </a:ext>
            </a:extLst>
          </p:cNvPr>
          <p:cNvSpPr>
            <a:spLocks noGrp="1"/>
          </p:cNvSpPr>
          <p:nvPr>
            <p:ph type="title"/>
          </p:nvPr>
        </p:nvSpPr>
        <p:spPr/>
        <p:txBody>
          <a:bodyPr>
            <a:normAutofit/>
          </a:bodyPr>
          <a:lstStyle/>
          <a:p>
            <a:r>
              <a:rPr lang="en-US" sz="5400" dirty="0">
                <a:latin typeface="Comic Sans MS" panose="030F0702030302020204" pitchFamily="66" charset="0"/>
              </a:rPr>
              <a:t>The Five Daily Prayers</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A4361F0B-2E53-4DCB-A5B2-A629F7002BDB}"/>
              </a:ext>
            </a:extLst>
          </p:cNvPr>
          <p:cNvSpPr>
            <a:spLocks noGrp="1"/>
          </p:cNvSpPr>
          <p:nvPr>
            <p:ph idx="1"/>
          </p:nvPr>
        </p:nvSpPr>
        <p:spPr>
          <a:xfrm>
            <a:off x="2589212" y="1666461"/>
            <a:ext cx="8915400" cy="3777622"/>
          </a:xfrm>
        </p:spPr>
        <p:txBody>
          <a:bodyPr>
            <a:noAutofit/>
          </a:bodyPr>
          <a:lstStyle/>
          <a:p>
            <a:r>
              <a:rPr lang="en-US" sz="2100" dirty="0">
                <a:latin typeface="Comic Sans MS" panose="030F0702030302020204" pitchFamily="66" charset="0"/>
              </a:rPr>
              <a:t>Praying the same set prayers to the same routine is a sign of solidarity with all other Muslims all over the world.</a:t>
            </a:r>
          </a:p>
          <a:p>
            <a:r>
              <a:rPr lang="en-US" sz="2100" dirty="0">
                <a:latin typeface="Comic Sans MS" panose="030F0702030302020204" pitchFamily="66" charset="0"/>
              </a:rPr>
              <a:t>It shows that everyone is equal.</a:t>
            </a:r>
            <a:endParaRPr lang="en-GB" sz="2100" dirty="0">
              <a:latin typeface="Comic Sans MS" panose="030F0702030302020204" pitchFamily="66" charset="0"/>
            </a:endParaRPr>
          </a:p>
          <a:p>
            <a:r>
              <a:rPr lang="en-US" sz="2100" dirty="0">
                <a:latin typeface="Comic Sans MS" panose="030F0702030302020204" pitchFamily="66" charset="0"/>
              </a:rPr>
              <a:t>Each of the five prayers is performed at a specific time of day:</a:t>
            </a:r>
            <a:endParaRPr lang="en-GB" sz="2100" dirty="0">
              <a:latin typeface="Comic Sans MS" panose="030F0702030302020204" pitchFamily="66" charset="0"/>
            </a:endParaRPr>
          </a:p>
        </p:txBody>
      </p:sp>
      <p:pic>
        <p:nvPicPr>
          <p:cNvPr id="4" name="Picture 3">
            <a:extLst>
              <a:ext uri="{FF2B5EF4-FFF2-40B4-BE49-F238E27FC236}">
                <a16:creationId xmlns:a16="http://schemas.microsoft.com/office/drawing/2014/main" id="{816F6674-B0D1-4F4D-BF9B-57540BCAD310}"/>
              </a:ext>
            </a:extLst>
          </p:cNvPr>
          <p:cNvPicPr>
            <a:picLocks noChangeAspect="1"/>
          </p:cNvPicPr>
          <p:nvPr/>
        </p:nvPicPr>
        <p:blipFill>
          <a:blip r:embed="rId2"/>
          <a:stretch>
            <a:fillRect/>
          </a:stretch>
        </p:blipFill>
        <p:spPr>
          <a:xfrm>
            <a:off x="3036475" y="3429000"/>
            <a:ext cx="7429498" cy="3428999"/>
          </a:xfrm>
          <a:prstGeom prst="rect">
            <a:avLst/>
          </a:prstGeom>
        </p:spPr>
      </p:pic>
    </p:spTree>
    <p:extLst>
      <p:ext uri="{BB962C8B-B14F-4D97-AF65-F5344CB8AC3E}">
        <p14:creationId xmlns:p14="http://schemas.microsoft.com/office/powerpoint/2010/main" val="23033641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125E8F-1880-4C98-8F8D-BB9D00860891}"/>
              </a:ext>
            </a:extLst>
          </p:cNvPr>
          <p:cNvSpPr>
            <a:spLocks noGrp="1"/>
          </p:cNvSpPr>
          <p:nvPr>
            <p:ph type="title"/>
          </p:nvPr>
        </p:nvSpPr>
        <p:spPr/>
        <p:txBody>
          <a:bodyPr>
            <a:normAutofit/>
          </a:bodyPr>
          <a:lstStyle/>
          <a:p>
            <a:r>
              <a:rPr lang="en-US" sz="5400" dirty="0">
                <a:latin typeface="Comic Sans MS" panose="030F0702030302020204" pitchFamily="66" charset="0"/>
              </a:rPr>
              <a:t>The Five Daily Prayers</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A4361F0B-2E53-4DCB-A5B2-A629F7002BDB}"/>
              </a:ext>
            </a:extLst>
          </p:cNvPr>
          <p:cNvSpPr>
            <a:spLocks noGrp="1"/>
          </p:cNvSpPr>
          <p:nvPr>
            <p:ph idx="1"/>
          </p:nvPr>
        </p:nvSpPr>
        <p:spPr/>
        <p:txBody>
          <a:bodyPr>
            <a:noAutofit/>
          </a:bodyPr>
          <a:lstStyle/>
          <a:p>
            <a:r>
              <a:rPr lang="en-US" sz="2100" b="1" dirty="0" err="1">
                <a:latin typeface="Comic Sans MS" panose="030F0702030302020204" pitchFamily="66" charset="0"/>
              </a:rPr>
              <a:t>Fajr</a:t>
            </a:r>
            <a:r>
              <a:rPr lang="en-US" sz="2100" b="1" dirty="0">
                <a:latin typeface="Comic Sans MS" panose="030F0702030302020204" pitchFamily="66" charset="0"/>
              </a:rPr>
              <a:t>: </a:t>
            </a:r>
            <a:r>
              <a:rPr lang="en-US" sz="2100" dirty="0">
                <a:latin typeface="Comic Sans MS" panose="030F0702030302020204" pitchFamily="66" charset="0"/>
              </a:rPr>
              <a:t>This prayer starts off the day with the remembrance of God; it is performed before sunrise.</a:t>
            </a:r>
          </a:p>
          <a:p>
            <a:r>
              <a:rPr lang="en-US" sz="2100" b="1" dirty="0" err="1">
                <a:latin typeface="Comic Sans MS" panose="030F0702030302020204" pitchFamily="66" charset="0"/>
              </a:rPr>
              <a:t>Dhuhr</a:t>
            </a:r>
            <a:r>
              <a:rPr lang="en-US" sz="2100" b="1" dirty="0">
                <a:latin typeface="Comic Sans MS" panose="030F0702030302020204" pitchFamily="66" charset="0"/>
              </a:rPr>
              <a:t>: </a:t>
            </a:r>
            <a:r>
              <a:rPr lang="en-US" sz="2100" dirty="0">
                <a:latin typeface="Comic Sans MS" panose="030F0702030302020204" pitchFamily="66" charset="0"/>
              </a:rPr>
              <a:t>After the day’s work has begun, one breaks shortly after noon to again remember God and seek His guidance.</a:t>
            </a:r>
          </a:p>
          <a:p>
            <a:r>
              <a:rPr lang="en-US" sz="2100" b="1" dirty="0">
                <a:latin typeface="Comic Sans MS" panose="030F0702030302020204" pitchFamily="66" charset="0"/>
              </a:rPr>
              <a:t>‘</a:t>
            </a:r>
            <a:r>
              <a:rPr lang="en-US" sz="2100" b="1" dirty="0" err="1">
                <a:latin typeface="Comic Sans MS" panose="030F0702030302020204" pitchFamily="66" charset="0"/>
              </a:rPr>
              <a:t>Asr</a:t>
            </a:r>
            <a:r>
              <a:rPr lang="en-US" sz="2100" b="1" dirty="0">
                <a:latin typeface="Comic Sans MS" panose="030F0702030302020204" pitchFamily="66" charset="0"/>
              </a:rPr>
              <a:t>: </a:t>
            </a:r>
            <a:r>
              <a:rPr lang="en-US" sz="2100" dirty="0">
                <a:latin typeface="Comic Sans MS" panose="030F0702030302020204" pitchFamily="66" charset="0"/>
              </a:rPr>
              <a:t>In the late afternoon, people take a few minutes to remember God and the greater meaning of their lives.</a:t>
            </a:r>
          </a:p>
          <a:p>
            <a:r>
              <a:rPr lang="en-US" sz="2100" b="1" dirty="0">
                <a:latin typeface="Comic Sans MS" panose="030F0702030302020204" pitchFamily="66" charset="0"/>
              </a:rPr>
              <a:t>Maghrib: </a:t>
            </a:r>
            <a:r>
              <a:rPr lang="en-US" sz="2100" dirty="0">
                <a:latin typeface="Comic Sans MS" panose="030F0702030302020204" pitchFamily="66" charset="0"/>
              </a:rPr>
              <a:t>Just after the sun goes down, Muslims remember God again as the day begins to come to a close.</a:t>
            </a:r>
          </a:p>
          <a:p>
            <a:r>
              <a:rPr lang="en-US" sz="2100" b="1" dirty="0">
                <a:latin typeface="Comic Sans MS" panose="030F0702030302020204" pitchFamily="66" charset="0"/>
              </a:rPr>
              <a:t>‘</a:t>
            </a:r>
            <a:r>
              <a:rPr lang="en-US" sz="2100" b="1" dirty="0" err="1">
                <a:latin typeface="Comic Sans MS" panose="030F0702030302020204" pitchFamily="66" charset="0"/>
              </a:rPr>
              <a:t>Isha</a:t>
            </a:r>
            <a:r>
              <a:rPr lang="en-US" sz="2100" b="1" dirty="0">
                <a:latin typeface="Comic Sans MS" panose="030F0702030302020204" pitchFamily="66" charset="0"/>
              </a:rPr>
              <a:t>: </a:t>
            </a:r>
            <a:r>
              <a:rPr lang="en-US" sz="2100" dirty="0">
                <a:latin typeface="Comic Sans MS" panose="030F0702030302020204" pitchFamily="66" charset="0"/>
              </a:rPr>
              <a:t>Before retiring for the night, Muslims again take the time to remember God’s presence, guidance, mercy and forgiveness.</a:t>
            </a:r>
            <a:endParaRPr lang="en-GB" sz="2100" dirty="0">
              <a:latin typeface="Comic Sans MS" panose="030F0702030302020204" pitchFamily="66" charset="0"/>
            </a:endParaRPr>
          </a:p>
        </p:txBody>
      </p:sp>
    </p:spTree>
    <p:extLst>
      <p:ext uri="{BB962C8B-B14F-4D97-AF65-F5344CB8AC3E}">
        <p14:creationId xmlns:p14="http://schemas.microsoft.com/office/powerpoint/2010/main" val="5071373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393A23-F302-44E5-9390-FC7509CEECC9}"/>
              </a:ext>
            </a:extLst>
          </p:cNvPr>
          <p:cNvSpPr>
            <a:spLocks noGrp="1"/>
          </p:cNvSpPr>
          <p:nvPr>
            <p:ph type="title"/>
          </p:nvPr>
        </p:nvSpPr>
        <p:spPr/>
        <p:txBody>
          <a:bodyPr>
            <a:normAutofit/>
          </a:bodyPr>
          <a:lstStyle/>
          <a:p>
            <a:r>
              <a:rPr lang="en-US" sz="5400" dirty="0">
                <a:latin typeface="Comic Sans MS" panose="030F0702030302020204" pitchFamily="66" charset="0"/>
              </a:rPr>
              <a:t>Preparing for Prayer</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17D80F86-3FE4-4D2A-83FF-74A85CB24DE1}"/>
              </a:ext>
            </a:extLst>
          </p:cNvPr>
          <p:cNvSpPr>
            <a:spLocks noGrp="1"/>
          </p:cNvSpPr>
          <p:nvPr>
            <p:ph idx="1"/>
          </p:nvPr>
        </p:nvSpPr>
        <p:spPr>
          <a:xfrm>
            <a:off x="2307803" y="1689276"/>
            <a:ext cx="9481929" cy="3777622"/>
          </a:xfrm>
        </p:spPr>
        <p:txBody>
          <a:bodyPr>
            <a:noAutofit/>
          </a:bodyPr>
          <a:lstStyle/>
          <a:p>
            <a:r>
              <a:rPr lang="en-US" sz="2000" dirty="0">
                <a:latin typeface="Comic Sans MS" panose="030F0702030302020204" pitchFamily="66" charset="0"/>
              </a:rPr>
              <a:t>Before praying, Muslims prepare by performing an important set of actions so that all of their focus can be on God.</a:t>
            </a:r>
          </a:p>
          <a:p>
            <a:pPr lvl="1"/>
            <a:r>
              <a:rPr lang="en-US" sz="2000" b="1" dirty="0">
                <a:latin typeface="Comic Sans MS" panose="030F0702030302020204" pitchFamily="66" charset="0"/>
              </a:rPr>
              <a:t>Ritual Washing (Wudu)</a:t>
            </a:r>
            <a:r>
              <a:rPr lang="en-US" sz="2000" dirty="0">
                <a:latin typeface="Comic Sans MS" panose="030F0702030302020204" pitchFamily="66" charset="0"/>
              </a:rPr>
              <a:t> – Muslims perform a washing ritual so that they are spiritually clean. Mosques have washrooms where this washing can be performed. The ritual involves washing faces, hands and feet under running water.</a:t>
            </a:r>
          </a:p>
          <a:p>
            <a:pPr lvl="1"/>
            <a:r>
              <a:rPr lang="en-US" sz="2000" dirty="0">
                <a:latin typeface="Comic Sans MS" panose="030F0702030302020204" pitchFamily="66" charset="0"/>
                <a:hlinkClick r:id="rId2"/>
              </a:rPr>
              <a:t>https://www.bbc.co.uk/teach/class-clips-video/religious-education-ks2-my-life-my-religion-washing-ritual-wudu/zvmrwty</a:t>
            </a:r>
            <a:r>
              <a:rPr lang="en-US" sz="2000" dirty="0">
                <a:latin typeface="Comic Sans MS" panose="030F0702030302020204" pitchFamily="66" charset="0"/>
              </a:rPr>
              <a:t> </a:t>
            </a:r>
          </a:p>
          <a:p>
            <a:pPr lvl="1"/>
            <a:r>
              <a:rPr lang="en-US" sz="2000" b="1" dirty="0">
                <a:latin typeface="Comic Sans MS" panose="030F0702030302020204" pitchFamily="66" charset="0"/>
              </a:rPr>
              <a:t>Facing the city of Mecca</a:t>
            </a:r>
            <a:r>
              <a:rPr lang="en-US" sz="2000" dirty="0">
                <a:latin typeface="Comic Sans MS" panose="030F0702030302020204" pitchFamily="66" charset="0"/>
              </a:rPr>
              <a:t> - </a:t>
            </a:r>
            <a:r>
              <a:rPr lang="en-GB" sz="2000" dirty="0">
                <a:latin typeface="Comic Sans MS" panose="030F0702030302020204" pitchFamily="66" charset="0"/>
              </a:rPr>
              <a:t>Most Muslims face Mecca when they pray. Many prayer mats have a compass on it  showing the direction of Mecca.</a:t>
            </a:r>
          </a:p>
          <a:p>
            <a:pPr lvl="1"/>
            <a:r>
              <a:rPr lang="en-GB" sz="2000" dirty="0">
                <a:latin typeface="Comic Sans MS" panose="030F0702030302020204" pitchFamily="66" charset="0"/>
                <a:hlinkClick r:id="rId3"/>
              </a:rPr>
              <a:t>https://www.al-habib.info/qibla-pointer/</a:t>
            </a:r>
            <a:r>
              <a:rPr lang="en-GB" sz="2000" dirty="0">
                <a:latin typeface="Comic Sans MS" panose="030F0702030302020204" pitchFamily="66" charset="0"/>
              </a:rPr>
              <a:t> </a:t>
            </a:r>
          </a:p>
          <a:p>
            <a:pPr lvl="1"/>
            <a:r>
              <a:rPr lang="en-US" sz="2000" b="1" dirty="0" err="1">
                <a:latin typeface="Comic Sans MS" panose="030F0702030302020204" pitchFamily="66" charset="0"/>
              </a:rPr>
              <a:t>Niyyah</a:t>
            </a:r>
            <a:r>
              <a:rPr lang="en-US" sz="2000" dirty="0">
                <a:latin typeface="Comic Sans MS" panose="030F0702030302020204" pitchFamily="66" charset="0"/>
              </a:rPr>
              <a:t> – a conscious intention to pray. Prayer starts with a declaration of </a:t>
            </a:r>
            <a:r>
              <a:rPr lang="en-US" sz="2000" dirty="0" err="1">
                <a:latin typeface="Comic Sans MS" panose="030F0702030302020204" pitchFamily="66" charset="0"/>
              </a:rPr>
              <a:t>niyyah</a:t>
            </a:r>
            <a:r>
              <a:rPr lang="en-US" sz="2000" dirty="0">
                <a:latin typeface="Comic Sans MS" panose="030F0702030302020204" pitchFamily="66" charset="0"/>
              </a:rPr>
              <a:t>, showing that the worshipper is making an intentional effort to set time aside to communicate with God.</a:t>
            </a:r>
            <a:endParaRPr lang="en-GB" sz="2000" b="1" dirty="0">
              <a:latin typeface="Comic Sans MS" panose="030F0702030302020204" pitchFamily="66" charset="0"/>
            </a:endParaRPr>
          </a:p>
        </p:txBody>
      </p:sp>
    </p:spTree>
    <p:extLst>
      <p:ext uri="{BB962C8B-B14F-4D97-AF65-F5344CB8AC3E}">
        <p14:creationId xmlns:p14="http://schemas.microsoft.com/office/powerpoint/2010/main" val="8457518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Wudu worksheetz">
            <a:extLst>
              <a:ext uri="{FF2B5EF4-FFF2-40B4-BE49-F238E27FC236}">
                <a16:creationId xmlns:a16="http://schemas.microsoft.com/office/drawing/2014/main" id="{67DE2FCB-5DBD-4825-BAC3-196238B967F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47257" y="0"/>
            <a:ext cx="5297487"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21117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523CFE-49E6-4470-AA9D-6BCF68402000}"/>
              </a:ext>
            </a:extLst>
          </p:cNvPr>
          <p:cNvSpPr>
            <a:spLocks noGrp="1"/>
          </p:cNvSpPr>
          <p:nvPr>
            <p:ph type="title"/>
          </p:nvPr>
        </p:nvSpPr>
        <p:spPr>
          <a:xfrm>
            <a:off x="1976699" y="663866"/>
            <a:ext cx="8911687" cy="1280890"/>
          </a:xfrm>
        </p:spPr>
        <p:txBody>
          <a:bodyPr>
            <a:normAutofit/>
          </a:bodyPr>
          <a:lstStyle/>
          <a:p>
            <a:r>
              <a:rPr lang="en-US" sz="5400" dirty="0">
                <a:latin typeface="Comic Sans MS" panose="030F0702030302020204" pitchFamily="66" charset="0"/>
              </a:rPr>
              <a:t>Prayer Positions</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70A8FE65-7B7D-4F90-9659-35263EC55FE8}"/>
              </a:ext>
            </a:extLst>
          </p:cNvPr>
          <p:cNvSpPr>
            <a:spLocks noGrp="1"/>
          </p:cNvSpPr>
          <p:nvPr>
            <p:ph idx="1"/>
          </p:nvPr>
        </p:nvSpPr>
        <p:spPr>
          <a:xfrm>
            <a:off x="2589212" y="2133600"/>
            <a:ext cx="4596779" cy="3777622"/>
          </a:xfrm>
        </p:spPr>
        <p:txBody>
          <a:bodyPr>
            <a:normAutofit/>
          </a:bodyPr>
          <a:lstStyle/>
          <a:p>
            <a:r>
              <a:rPr lang="en-GB" sz="2100" dirty="0">
                <a:latin typeface="Comic Sans MS" panose="030F0702030302020204" pitchFamily="66" charset="0"/>
                <a:hlinkClick r:id="rId2"/>
              </a:rPr>
              <a:t>https://www.bbc.co.uk/teach/class-clips-video/religious-education-ks2-my-life-my-religion-prayer-in-islam/zjndxyc</a:t>
            </a:r>
            <a:endParaRPr lang="en-GB" sz="2100" dirty="0">
              <a:latin typeface="Comic Sans MS" panose="030F0702030302020204" pitchFamily="66" charset="0"/>
            </a:endParaRPr>
          </a:p>
          <a:p>
            <a:r>
              <a:rPr lang="en-GB" sz="2100" dirty="0">
                <a:latin typeface="Comic Sans MS" panose="030F0702030302020204" pitchFamily="66" charset="0"/>
                <a:hlinkClick r:id="rId3"/>
              </a:rPr>
              <a:t>https://www.bbc.co.uk/religion/galleries/salah/</a:t>
            </a:r>
            <a:r>
              <a:rPr lang="en-GB" sz="2100" dirty="0">
                <a:latin typeface="Comic Sans MS" panose="030F0702030302020204" pitchFamily="66" charset="0"/>
              </a:rPr>
              <a:t>  </a:t>
            </a:r>
          </a:p>
        </p:txBody>
      </p:sp>
      <p:pic>
        <p:nvPicPr>
          <p:cNvPr id="4" name="Picture 3">
            <a:extLst>
              <a:ext uri="{FF2B5EF4-FFF2-40B4-BE49-F238E27FC236}">
                <a16:creationId xmlns:a16="http://schemas.microsoft.com/office/drawing/2014/main" id="{74A27000-5B2F-44AA-A64B-57320403E517}"/>
              </a:ext>
            </a:extLst>
          </p:cNvPr>
          <p:cNvPicPr>
            <a:picLocks noChangeAspect="1"/>
          </p:cNvPicPr>
          <p:nvPr/>
        </p:nvPicPr>
        <p:blipFill rotWithShape="1">
          <a:blip r:embed="rId4"/>
          <a:srcRect l="35380" t="18840" r="35435" b="6666"/>
          <a:stretch/>
        </p:blipFill>
        <p:spPr>
          <a:xfrm>
            <a:off x="7414591" y="0"/>
            <a:ext cx="4777409" cy="6859186"/>
          </a:xfrm>
          <a:prstGeom prst="rect">
            <a:avLst/>
          </a:prstGeom>
        </p:spPr>
      </p:pic>
    </p:spTree>
    <p:extLst>
      <p:ext uri="{BB962C8B-B14F-4D97-AF65-F5344CB8AC3E}">
        <p14:creationId xmlns:p14="http://schemas.microsoft.com/office/powerpoint/2010/main" val="37430496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5B35E3-EB08-4D11-B60B-84D7A0313200}"/>
              </a:ext>
            </a:extLst>
          </p:cNvPr>
          <p:cNvSpPr>
            <a:spLocks noGrp="1"/>
          </p:cNvSpPr>
          <p:nvPr>
            <p:ph type="title"/>
          </p:nvPr>
        </p:nvSpPr>
        <p:spPr/>
        <p:txBody>
          <a:bodyPr>
            <a:noAutofit/>
          </a:bodyPr>
          <a:lstStyle/>
          <a:p>
            <a:r>
              <a:rPr lang="en-US" sz="4800" dirty="0">
                <a:latin typeface="Comic Sans MS" panose="030F0702030302020204" pitchFamily="66" charset="0"/>
              </a:rPr>
              <a:t>What is the purpose of Salat?</a:t>
            </a:r>
            <a:endParaRPr lang="en-GB" sz="48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9216C35B-7DC5-4650-865A-91CD4ECAD026}"/>
              </a:ext>
            </a:extLst>
          </p:cNvPr>
          <p:cNvSpPr>
            <a:spLocks noGrp="1"/>
          </p:cNvSpPr>
          <p:nvPr>
            <p:ph idx="1"/>
          </p:nvPr>
        </p:nvSpPr>
        <p:spPr>
          <a:xfrm>
            <a:off x="2589212" y="1716157"/>
            <a:ext cx="8915400" cy="3777622"/>
          </a:xfrm>
        </p:spPr>
        <p:txBody>
          <a:bodyPr>
            <a:normAutofit lnSpcReduction="10000"/>
          </a:bodyPr>
          <a:lstStyle/>
          <a:p>
            <a:r>
              <a:rPr lang="en-US" sz="2100" dirty="0">
                <a:latin typeface="Comic Sans MS" panose="030F0702030302020204" pitchFamily="66" charset="0"/>
              </a:rPr>
              <a:t>Salat ensures that Muslims maintain their faith and devotion to Allah, to increase </a:t>
            </a:r>
            <a:r>
              <a:rPr lang="en-US" sz="2100" dirty="0" err="1">
                <a:latin typeface="Comic Sans MS" panose="030F0702030302020204" pitchFamily="66" charset="0"/>
              </a:rPr>
              <a:t>taqwa</a:t>
            </a:r>
            <a:r>
              <a:rPr lang="en-US" sz="2100" dirty="0">
                <a:latin typeface="Comic Sans MS" panose="030F0702030302020204" pitchFamily="66" charset="0"/>
              </a:rPr>
              <a:t> (closeness to Allah) and to remain conscious of the importance of faith and submission to their creator. </a:t>
            </a:r>
          </a:p>
          <a:p>
            <a:r>
              <a:rPr lang="en-GB" sz="2100" dirty="0">
                <a:latin typeface="Comic Sans MS" panose="030F0702030302020204" pitchFamily="66" charset="0"/>
              </a:rPr>
              <a:t>‘Islam’ means submission: structuring life around regular prayer can show submission to God. </a:t>
            </a:r>
          </a:p>
          <a:p>
            <a:r>
              <a:rPr lang="en-GB" sz="2100" dirty="0">
                <a:latin typeface="Comic Sans MS" panose="030F0702030302020204" pitchFamily="66" charset="0"/>
              </a:rPr>
              <a:t>It’s a way of remembering God constantly throughout the day. </a:t>
            </a:r>
          </a:p>
          <a:p>
            <a:r>
              <a:rPr lang="en-GB" sz="2100" dirty="0">
                <a:latin typeface="Comic Sans MS" panose="030F0702030302020204" pitchFamily="66" charset="0"/>
              </a:rPr>
              <a:t>It shows commitment to God, as well as discipline and humility. </a:t>
            </a:r>
          </a:p>
          <a:p>
            <a:r>
              <a:rPr lang="en-GB" sz="2100" dirty="0">
                <a:latin typeface="Comic Sans MS" panose="030F0702030302020204" pitchFamily="66" charset="0"/>
              </a:rPr>
              <a:t>It can unite the Ummah (the Islamic community), because everyone is performing the same prayers. </a:t>
            </a:r>
          </a:p>
          <a:p>
            <a:endParaRPr lang="en-GB" sz="2100" dirty="0">
              <a:latin typeface="Comic Sans MS" panose="030F0702030302020204" pitchFamily="66" charset="0"/>
            </a:endParaRPr>
          </a:p>
        </p:txBody>
      </p:sp>
      <p:pic>
        <p:nvPicPr>
          <p:cNvPr id="11266" name="Picture 2" descr="Laayoune Grand mosque, Laayoune | DestiMap | Destinations On Map">
            <a:extLst>
              <a:ext uri="{FF2B5EF4-FFF2-40B4-BE49-F238E27FC236}">
                <a16:creationId xmlns:a16="http://schemas.microsoft.com/office/drawing/2014/main" id="{EA8600E4-290C-49D3-8D30-E32861DFFD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2788" y="4916091"/>
            <a:ext cx="2397056" cy="17977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79668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A98B4-3E40-46D3-A540-4B3BE326E70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C2EC108E-D93E-4189-8E78-497DDF752F44}"/>
              </a:ext>
            </a:extLst>
          </p:cNvPr>
          <p:cNvSpPr>
            <a:spLocks noGrp="1"/>
          </p:cNvSpPr>
          <p:nvPr>
            <p:ph idx="1"/>
          </p:nvPr>
        </p:nvSpPr>
        <p:spPr/>
        <p:txBody>
          <a:bodyPr>
            <a:normAutofit/>
          </a:bodyPr>
          <a:lstStyle/>
          <a:p>
            <a:r>
              <a:rPr lang="en-US" sz="2100" dirty="0">
                <a:latin typeface="Comic Sans MS" panose="030F0702030302020204" pitchFamily="66" charset="0"/>
              </a:rPr>
              <a:t>Muslims believe they can worship God anywhere.</a:t>
            </a:r>
          </a:p>
          <a:p>
            <a:r>
              <a:rPr lang="en-US" sz="2100" dirty="0">
                <a:latin typeface="Comic Sans MS" panose="030F0702030302020204" pitchFamily="66" charset="0"/>
              </a:rPr>
              <a:t>However, many Muslims choose to go to the Mosque for lunchtime prayers on a Friday, the Muslim holy day.</a:t>
            </a:r>
          </a:p>
          <a:p>
            <a:endParaRPr lang="en-US" sz="2100" dirty="0">
              <a:latin typeface="Comic Sans MS" panose="030F0702030302020204" pitchFamily="66" charset="0"/>
            </a:endParaRPr>
          </a:p>
          <a:p>
            <a:r>
              <a:rPr lang="en-US" sz="2100" i="1" dirty="0">
                <a:latin typeface="Comic Sans MS" panose="030F0702030302020204" pitchFamily="66" charset="0"/>
              </a:rPr>
              <a:t>Do you know when the Christian Sabbath (holy day) is?</a:t>
            </a:r>
          </a:p>
          <a:p>
            <a:r>
              <a:rPr lang="en-US" sz="2100" i="1" dirty="0">
                <a:latin typeface="Comic Sans MS" panose="030F0702030302020204" pitchFamily="66" charset="0"/>
              </a:rPr>
              <a:t>What about the Jewish Sabbath? </a:t>
            </a:r>
            <a:endParaRPr lang="en-GB" sz="2100" i="1" dirty="0">
              <a:latin typeface="Comic Sans MS" panose="030F0702030302020204" pitchFamily="66" charset="0"/>
            </a:endParaRPr>
          </a:p>
        </p:txBody>
      </p:sp>
      <p:pic>
        <p:nvPicPr>
          <p:cNvPr id="4" name="Picture 2" descr="thinking brain clip art - Clip Art Library">
            <a:extLst>
              <a:ext uri="{FF2B5EF4-FFF2-40B4-BE49-F238E27FC236}">
                <a16:creationId xmlns:a16="http://schemas.microsoft.com/office/drawing/2014/main" id="{C05124E5-AF92-4F14-9745-E4E36BEFC066}"/>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32235" y="4209148"/>
            <a:ext cx="2759765" cy="2648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24643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AFF6B5-A3A9-4AE5-AEA3-E52CE70BAA1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5F4BAB6-DDE4-422F-B089-8DF1B1008B27}"/>
              </a:ext>
            </a:extLst>
          </p:cNvPr>
          <p:cNvSpPr>
            <a:spLocks noGrp="1"/>
          </p:cNvSpPr>
          <p:nvPr>
            <p:ph idx="1"/>
          </p:nvPr>
        </p:nvSpPr>
        <p:spPr/>
        <p:txBody>
          <a:bodyPr>
            <a:normAutofit/>
          </a:bodyPr>
          <a:lstStyle/>
          <a:p>
            <a:r>
              <a:rPr lang="en-US" sz="2100" dirty="0">
                <a:latin typeface="Comic Sans MS" panose="030F0702030302020204" pitchFamily="66" charset="0"/>
              </a:rPr>
              <a:t>What have you learned?</a:t>
            </a:r>
            <a:endParaRPr lang="en-GB" sz="2100" dirty="0">
              <a:latin typeface="Comic Sans MS" panose="030F0702030302020204" pitchFamily="66" charset="0"/>
            </a:endParaRPr>
          </a:p>
        </p:txBody>
      </p:sp>
      <p:pic>
        <p:nvPicPr>
          <p:cNvPr id="5122" name="Picture 2" descr="thinking brain clip art - Clip Art Library">
            <a:extLst>
              <a:ext uri="{FF2B5EF4-FFF2-40B4-BE49-F238E27FC236}">
                <a16:creationId xmlns:a16="http://schemas.microsoft.com/office/drawing/2014/main" id="{25804F92-BC38-48D3-B672-F258C95A8DE7}"/>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32235" y="4209148"/>
            <a:ext cx="2759765" cy="26488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106195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3DB25EF-C8DC-4719-AF89-106D78ED7394}"/>
              </a:ext>
            </a:extLst>
          </p:cNvPr>
          <p:cNvSpPr>
            <a:spLocks noGrp="1"/>
          </p:cNvSpPr>
          <p:nvPr>
            <p:ph idx="1"/>
          </p:nvPr>
        </p:nvSpPr>
        <p:spPr>
          <a:xfrm>
            <a:off x="2589212" y="2671067"/>
            <a:ext cx="8915400" cy="2482222"/>
          </a:xfrm>
        </p:spPr>
        <p:txBody>
          <a:bodyPr>
            <a:normAutofit/>
          </a:bodyPr>
          <a:lstStyle/>
          <a:p>
            <a:r>
              <a:rPr lang="en-US" sz="2100" dirty="0">
                <a:latin typeface="Comic Sans MS" panose="030F0702030302020204" pitchFamily="66" charset="0"/>
              </a:rPr>
              <a:t>Do you think it is necessary for Muslims to pray 5 times each day in order to show that they believe in God and are not forgetting about Him and to remember that every bit of their lives should reflect what God wants them to do?</a:t>
            </a:r>
          </a:p>
          <a:p>
            <a:endParaRPr lang="en-US" sz="2100" dirty="0">
              <a:latin typeface="Comic Sans MS" panose="030F0702030302020204" pitchFamily="66" charset="0"/>
            </a:endParaRPr>
          </a:p>
          <a:p>
            <a:r>
              <a:rPr lang="en-US" sz="2100" dirty="0">
                <a:latin typeface="Comic Sans MS" panose="030F0702030302020204" pitchFamily="66" charset="0"/>
              </a:rPr>
              <a:t>Justify your reasons.</a:t>
            </a:r>
            <a:endParaRPr lang="en-GB" sz="2100" dirty="0">
              <a:latin typeface="Comic Sans MS" panose="030F0702030302020204" pitchFamily="66" charset="0"/>
            </a:endParaRPr>
          </a:p>
        </p:txBody>
      </p:sp>
      <p:sp>
        <p:nvSpPr>
          <p:cNvPr id="5" name="Title 4">
            <a:extLst>
              <a:ext uri="{FF2B5EF4-FFF2-40B4-BE49-F238E27FC236}">
                <a16:creationId xmlns:a16="http://schemas.microsoft.com/office/drawing/2014/main" id="{317937EE-85CF-4902-9110-2E799A49F26E}"/>
              </a:ext>
            </a:extLst>
          </p:cNvPr>
          <p:cNvSpPr>
            <a:spLocks noGrp="1"/>
          </p:cNvSpPr>
          <p:nvPr>
            <p:ph type="title"/>
          </p:nvPr>
        </p:nvSpPr>
        <p:spPr/>
        <p:txBody>
          <a:bodyPr/>
          <a:lstStyle/>
          <a:p>
            <a:endParaRPr lang="en-GB"/>
          </a:p>
        </p:txBody>
      </p:sp>
      <p:pic>
        <p:nvPicPr>
          <p:cNvPr id="7" name="Picture 2" descr="Thinking brain clipart - ClipArt Best - ClipArt Best">
            <a:extLst>
              <a:ext uri="{FF2B5EF4-FFF2-40B4-BE49-F238E27FC236}">
                <a16:creationId xmlns:a16="http://schemas.microsoft.com/office/drawing/2014/main" id="{FE10F5B4-01A8-43D9-81B8-9604AF25240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450513" y="4226690"/>
            <a:ext cx="2741487" cy="26313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22272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3FDDD-B991-41B4-8F45-3084174C47AA}"/>
              </a:ext>
            </a:extLst>
          </p:cNvPr>
          <p:cNvSpPr>
            <a:spLocks noGrp="1"/>
          </p:cNvSpPr>
          <p:nvPr>
            <p:ph type="title"/>
          </p:nvPr>
        </p:nvSpPr>
        <p:spPr>
          <a:xfrm>
            <a:off x="2592925" y="259299"/>
            <a:ext cx="8911687" cy="1280890"/>
          </a:xfrm>
        </p:spPr>
        <p:txBody>
          <a:bodyPr>
            <a:normAutofit/>
          </a:bodyPr>
          <a:lstStyle/>
          <a:p>
            <a:r>
              <a:rPr lang="en-US" sz="5400" dirty="0">
                <a:latin typeface="Comic Sans MS" panose="030F0702030302020204" pitchFamily="66" charset="0"/>
              </a:rPr>
              <a:t>Activity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223BEB09-E117-457E-BC8A-C38B86C4B140}"/>
              </a:ext>
            </a:extLst>
          </p:cNvPr>
          <p:cNvSpPr>
            <a:spLocks noGrp="1"/>
          </p:cNvSpPr>
          <p:nvPr>
            <p:ph idx="1"/>
          </p:nvPr>
        </p:nvSpPr>
        <p:spPr>
          <a:xfrm>
            <a:off x="2592924" y="1540189"/>
            <a:ext cx="9363849" cy="3777622"/>
          </a:xfrm>
        </p:spPr>
        <p:txBody>
          <a:bodyPr>
            <a:noAutofit/>
          </a:bodyPr>
          <a:lstStyle/>
          <a:p>
            <a:r>
              <a:rPr lang="en-US" sz="1900" b="1" dirty="0">
                <a:latin typeface="Comic Sans MS" panose="030F0702030302020204" pitchFamily="66" charset="0"/>
              </a:rPr>
              <a:t>Paddling: </a:t>
            </a:r>
            <a:r>
              <a:rPr lang="en-US" sz="1900" dirty="0">
                <a:latin typeface="Comic Sans MS" panose="030F0702030302020204" pitchFamily="66" charset="0"/>
              </a:rPr>
              <a:t>create a double bubble map comparing how Christians and Muslims pray.</a:t>
            </a:r>
          </a:p>
          <a:p>
            <a:endParaRPr lang="en-US" sz="1900" b="1" dirty="0">
              <a:latin typeface="Comic Sans MS" panose="030F0702030302020204" pitchFamily="66" charset="0"/>
            </a:endParaRPr>
          </a:p>
          <a:p>
            <a:r>
              <a:rPr lang="en-US" sz="1900" b="1" dirty="0" err="1">
                <a:latin typeface="Comic Sans MS" panose="030F0702030302020204" pitchFamily="66" charset="0"/>
              </a:rPr>
              <a:t>Snorkelling</a:t>
            </a:r>
            <a:r>
              <a:rPr lang="en-US" sz="1900" b="1" dirty="0">
                <a:latin typeface="Comic Sans MS" panose="030F0702030302020204" pitchFamily="66" charset="0"/>
              </a:rPr>
              <a:t>: </a:t>
            </a:r>
            <a:r>
              <a:rPr lang="en-US" sz="1900" dirty="0">
                <a:latin typeface="Comic Sans MS" panose="030F0702030302020204" pitchFamily="66" charset="0"/>
              </a:rPr>
              <a:t>Write 2 short paragraphs about the ways Christians and Muslims pray; one detailing the similarities you have identified and the other detailing the differences you have identified.</a:t>
            </a:r>
          </a:p>
          <a:p>
            <a:pPr lvl="1"/>
            <a:r>
              <a:rPr lang="en-US" sz="1900" dirty="0">
                <a:latin typeface="Comic Sans MS" panose="030F0702030302020204" pitchFamily="66" charset="0"/>
              </a:rPr>
              <a:t>You may like to refer to other religions in </a:t>
            </a:r>
            <a:r>
              <a:rPr lang="en-US" sz="1900">
                <a:latin typeface="Comic Sans MS" panose="030F0702030302020204" pitchFamily="66" charset="0"/>
              </a:rPr>
              <a:t>your answer too. </a:t>
            </a:r>
            <a:endParaRPr lang="en-US" sz="1900" dirty="0">
              <a:latin typeface="Comic Sans MS" panose="030F0702030302020204" pitchFamily="66" charset="0"/>
            </a:endParaRPr>
          </a:p>
          <a:p>
            <a:endParaRPr lang="en-US" sz="1900" dirty="0">
              <a:latin typeface="Comic Sans MS" panose="030F0702030302020204" pitchFamily="66" charset="0"/>
            </a:endParaRPr>
          </a:p>
          <a:p>
            <a:r>
              <a:rPr lang="en-US" sz="1900" b="1" dirty="0">
                <a:latin typeface="Comic Sans MS" panose="030F0702030302020204" pitchFamily="66" charset="0"/>
              </a:rPr>
              <a:t>Diving: </a:t>
            </a:r>
            <a:r>
              <a:rPr lang="en-US" sz="1900" dirty="0">
                <a:latin typeface="Comic Sans MS" panose="030F0702030302020204" pitchFamily="66" charset="0"/>
              </a:rPr>
              <a:t>Write a paragraph answering the following questions:</a:t>
            </a:r>
          </a:p>
          <a:p>
            <a:pPr lvl="1"/>
            <a:r>
              <a:rPr lang="en-US" sz="1900" dirty="0">
                <a:latin typeface="Comic Sans MS" panose="030F0702030302020204" pitchFamily="66" charset="0"/>
              </a:rPr>
              <a:t>What is similar and what is different and </a:t>
            </a:r>
            <a:r>
              <a:rPr lang="en-US" sz="1900" b="1" u="sng" dirty="0">
                <a:latin typeface="Comic Sans MS" panose="030F0702030302020204" pitchFamily="66" charset="0"/>
              </a:rPr>
              <a:t>distinct</a:t>
            </a:r>
            <a:r>
              <a:rPr lang="en-US" sz="1900" dirty="0">
                <a:latin typeface="Comic Sans MS" panose="030F0702030302020204" pitchFamily="66" charset="0"/>
              </a:rPr>
              <a:t> about the Muslim way of prayer?</a:t>
            </a:r>
          </a:p>
          <a:p>
            <a:pPr lvl="1"/>
            <a:r>
              <a:rPr lang="en-US" sz="1900" dirty="0">
                <a:latin typeface="Comic Sans MS" panose="030F0702030302020204" pitchFamily="66" charset="0"/>
              </a:rPr>
              <a:t>Why do you think this is?</a:t>
            </a:r>
          </a:p>
          <a:p>
            <a:pPr lvl="1"/>
            <a:r>
              <a:rPr lang="en-US" sz="1900" dirty="0">
                <a:latin typeface="Comic Sans MS" panose="030F0702030302020204" pitchFamily="66" charset="0"/>
              </a:rPr>
              <a:t>How is this similar or different to your own experience of prayer?</a:t>
            </a:r>
          </a:p>
          <a:p>
            <a:pPr lvl="1"/>
            <a:r>
              <a:rPr lang="en-US" sz="1900" dirty="0">
                <a:latin typeface="Comic Sans MS" panose="030F0702030302020204" pitchFamily="66" charset="0"/>
              </a:rPr>
              <a:t>What do you think the point of prayer is? </a:t>
            </a:r>
          </a:p>
        </p:txBody>
      </p:sp>
    </p:spTree>
    <p:extLst>
      <p:ext uri="{BB962C8B-B14F-4D97-AF65-F5344CB8AC3E}">
        <p14:creationId xmlns:p14="http://schemas.microsoft.com/office/powerpoint/2010/main" val="24547698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2FE14D-4B6A-4388-8AE7-84EF926C5425}"/>
              </a:ext>
            </a:extLst>
          </p:cNvPr>
          <p:cNvSpPr>
            <a:spLocks noGrp="1"/>
          </p:cNvSpPr>
          <p:nvPr>
            <p:ph type="title"/>
          </p:nvPr>
        </p:nvSpPr>
        <p:spPr/>
        <p:txBody>
          <a:bodyPr>
            <a:normAutofit/>
          </a:bodyPr>
          <a:lstStyle/>
          <a:p>
            <a:r>
              <a:rPr lang="en-US" sz="5400" dirty="0">
                <a:latin typeface="Comic Sans MS" panose="030F0702030302020204" pitchFamily="66" charset="0"/>
              </a:rPr>
              <a:t>Red Pen</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FAFF6265-0DD9-4D80-814A-514B8DB808DD}"/>
              </a:ext>
            </a:extLst>
          </p:cNvPr>
          <p:cNvSpPr>
            <a:spLocks noGrp="1"/>
          </p:cNvSpPr>
          <p:nvPr>
            <p:ph idx="1"/>
          </p:nvPr>
        </p:nvSpPr>
        <p:spPr/>
        <p:txBody>
          <a:bodyPr>
            <a:normAutofit/>
          </a:bodyPr>
          <a:lstStyle/>
          <a:p>
            <a:r>
              <a:rPr lang="en-US" sz="2100" b="1" dirty="0">
                <a:solidFill>
                  <a:srgbClr val="FF0000"/>
                </a:solidFill>
                <a:latin typeface="Comic Sans MS" panose="030F0702030302020204" pitchFamily="66" charset="0"/>
              </a:rPr>
              <a:t>Paddling: </a:t>
            </a:r>
            <a:r>
              <a:rPr lang="en-US" sz="2100" dirty="0">
                <a:solidFill>
                  <a:srgbClr val="FF0000"/>
                </a:solidFill>
                <a:latin typeface="Comic Sans MS" panose="030F0702030302020204" pitchFamily="66" charset="0"/>
              </a:rPr>
              <a:t>How might praying 5 times a day affect a Muslim’s daily life? When would it be easiest/hardest?</a:t>
            </a:r>
          </a:p>
          <a:p>
            <a:endParaRPr lang="en-US" sz="2100" dirty="0">
              <a:solidFill>
                <a:srgbClr val="FF0000"/>
              </a:solidFill>
              <a:latin typeface="Comic Sans MS" panose="030F0702030302020204" pitchFamily="66" charset="0"/>
            </a:endParaRPr>
          </a:p>
          <a:p>
            <a:r>
              <a:rPr lang="en-US" sz="2100" b="1" dirty="0" err="1">
                <a:solidFill>
                  <a:srgbClr val="FF0000"/>
                </a:solidFill>
                <a:latin typeface="Comic Sans MS" panose="030F0702030302020204" pitchFamily="66" charset="0"/>
              </a:rPr>
              <a:t>Snorkelling</a:t>
            </a:r>
            <a:r>
              <a:rPr lang="en-US" sz="2100" b="1" dirty="0">
                <a:solidFill>
                  <a:srgbClr val="FF0000"/>
                </a:solidFill>
                <a:latin typeface="Comic Sans MS" panose="030F0702030302020204" pitchFamily="66" charset="0"/>
              </a:rPr>
              <a:t>: </a:t>
            </a:r>
            <a:r>
              <a:rPr lang="en-US" sz="2100" dirty="0">
                <a:solidFill>
                  <a:srgbClr val="FF0000"/>
                </a:solidFill>
                <a:latin typeface="Comic Sans MS" panose="030F0702030302020204" pitchFamily="66" charset="0"/>
              </a:rPr>
              <a:t>If a Muslim could only pray once, which do you think is the most important prayer? Why?</a:t>
            </a:r>
          </a:p>
          <a:p>
            <a:endParaRPr lang="en-US" sz="2100" dirty="0">
              <a:solidFill>
                <a:srgbClr val="FF0000"/>
              </a:solidFill>
              <a:latin typeface="Comic Sans MS" panose="030F0702030302020204" pitchFamily="66" charset="0"/>
            </a:endParaRPr>
          </a:p>
          <a:p>
            <a:r>
              <a:rPr lang="en-US" sz="2100" b="1" dirty="0">
                <a:solidFill>
                  <a:srgbClr val="FF0000"/>
                </a:solidFill>
                <a:latin typeface="Comic Sans MS" panose="030F0702030302020204" pitchFamily="66" charset="0"/>
              </a:rPr>
              <a:t>Diving: </a:t>
            </a:r>
            <a:r>
              <a:rPr lang="en-US" sz="2100" dirty="0">
                <a:solidFill>
                  <a:srgbClr val="FF0000"/>
                </a:solidFill>
                <a:latin typeface="Comic Sans MS" panose="030F0702030302020204" pitchFamily="66" charset="0"/>
              </a:rPr>
              <a:t>Do you think that praying 5 times a day would draw a Muslim closer to God (Allah) than a Muslim that didn’t pray 5 times a day? Why/why not?</a:t>
            </a:r>
            <a:endParaRPr lang="en-GB" sz="21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23372270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0D0892-BFDC-4C47-8F79-D3E6CF2276E0}"/>
              </a:ext>
            </a:extLst>
          </p:cNvPr>
          <p:cNvSpPr>
            <a:spLocks noGrp="1"/>
          </p:cNvSpPr>
          <p:nvPr>
            <p:ph type="title"/>
          </p:nvPr>
        </p:nvSpPr>
        <p:spPr/>
        <p:txBody>
          <a:bodyPr>
            <a:normAutofit/>
          </a:bodyPr>
          <a:lstStyle/>
          <a:p>
            <a:r>
              <a:rPr lang="en-US" sz="5400" dirty="0">
                <a:latin typeface="Comic Sans MS" panose="030F0702030302020204" pitchFamily="66" charset="0"/>
              </a:rPr>
              <a:t>Plenary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B0FA9C1D-29D0-420A-8D9D-C7C85EA1940B}"/>
              </a:ext>
            </a:extLst>
          </p:cNvPr>
          <p:cNvSpPr>
            <a:spLocks noGrp="1"/>
          </p:cNvSpPr>
          <p:nvPr>
            <p:ph idx="1"/>
          </p:nvPr>
        </p:nvSpPr>
        <p:spPr/>
        <p:txBody>
          <a:bodyPr>
            <a:normAutofit/>
          </a:bodyPr>
          <a:lstStyle/>
          <a:p>
            <a:r>
              <a:rPr lang="en-GB" sz="2100" dirty="0">
                <a:latin typeface="Comic Sans MS" panose="030F0702030302020204" pitchFamily="66" charset="0"/>
              </a:rPr>
              <a:t>The </a:t>
            </a:r>
            <a:r>
              <a:rPr lang="en-GB" sz="2100" dirty="0" err="1">
                <a:latin typeface="Comic Sans MS" panose="030F0702030302020204" pitchFamily="66" charset="0"/>
              </a:rPr>
              <a:t>Mool</a:t>
            </a:r>
            <a:r>
              <a:rPr lang="en-GB" sz="2100" dirty="0">
                <a:latin typeface="Comic Sans MS" panose="030F0702030302020204" pitchFamily="66" charset="0"/>
              </a:rPr>
              <a:t> Mantra (Sikhism). </a:t>
            </a:r>
          </a:p>
          <a:p>
            <a:r>
              <a:rPr lang="en-GB" sz="2100" dirty="0">
                <a:latin typeface="Comic Sans MS" panose="030F0702030302020204" pitchFamily="66" charset="0"/>
              </a:rPr>
              <a:t>The </a:t>
            </a:r>
            <a:r>
              <a:rPr lang="en-GB" sz="2100" dirty="0" err="1">
                <a:latin typeface="Comic Sans MS" panose="030F0702030302020204" pitchFamily="66" charset="0"/>
              </a:rPr>
              <a:t>Mool</a:t>
            </a:r>
            <a:r>
              <a:rPr lang="en-GB" sz="2100" dirty="0">
                <a:latin typeface="Comic Sans MS" panose="030F0702030302020204" pitchFamily="66" charset="0"/>
              </a:rPr>
              <a:t> Mantra means ‘essential teaching’ and gives a short description of what God is like. </a:t>
            </a:r>
          </a:p>
          <a:p>
            <a:r>
              <a:rPr lang="en-GB" sz="2100" dirty="0">
                <a:latin typeface="Comic Sans MS" panose="030F0702030302020204" pitchFamily="66" charset="0"/>
              </a:rPr>
              <a:t>Sikhs frequently recite the </a:t>
            </a:r>
            <a:r>
              <a:rPr lang="en-GB" sz="2100" dirty="0" err="1">
                <a:latin typeface="Comic Sans MS" panose="030F0702030302020204" pitchFamily="66" charset="0"/>
              </a:rPr>
              <a:t>Mool</a:t>
            </a:r>
            <a:r>
              <a:rPr lang="en-GB" sz="2100" dirty="0">
                <a:latin typeface="Comic Sans MS" panose="030F0702030302020204" pitchFamily="66" charset="0"/>
              </a:rPr>
              <a:t> Mantra in worship, including their morning prayers. The first line is: ‘There is only one God.’</a:t>
            </a:r>
          </a:p>
          <a:p>
            <a:r>
              <a:rPr lang="en-US" sz="2100" dirty="0">
                <a:latin typeface="Comic Sans MS" panose="030F0702030302020204" pitchFamily="66" charset="0"/>
              </a:rPr>
              <a:t>Listen to: </a:t>
            </a:r>
            <a:r>
              <a:rPr lang="en-US" sz="2100" dirty="0">
                <a:latin typeface="Comic Sans MS" panose="030F0702030302020204" pitchFamily="66" charset="0"/>
                <a:hlinkClick r:id="rId2"/>
              </a:rPr>
              <a:t>https://www.sikhnet.com/gurbani/audio/mool-mantar-jaap</a:t>
            </a:r>
            <a:r>
              <a:rPr lang="en-US" sz="2100" dirty="0">
                <a:latin typeface="Comic Sans MS" panose="030F0702030302020204" pitchFamily="66" charset="0"/>
              </a:rPr>
              <a:t> (only the first 30 secs)</a:t>
            </a:r>
            <a:endParaRPr lang="en-GB" sz="2100" dirty="0">
              <a:latin typeface="Comic Sans MS" panose="030F0702030302020204" pitchFamily="66" charset="0"/>
            </a:endParaRPr>
          </a:p>
          <a:p>
            <a:endParaRPr lang="en-GB" sz="2100" dirty="0"/>
          </a:p>
        </p:txBody>
      </p:sp>
    </p:spTree>
    <p:extLst>
      <p:ext uri="{BB962C8B-B14F-4D97-AF65-F5344CB8AC3E}">
        <p14:creationId xmlns:p14="http://schemas.microsoft.com/office/powerpoint/2010/main" val="2123125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Mool Mantar Jaap – Gurbani Jaap – 1 Million Chaupai Sahib Jaap">
            <a:extLst>
              <a:ext uri="{FF2B5EF4-FFF2-40B4-BE49-F238E27FC236}">
                <a16:creationId xmlns:a16="http://schemas.microsoft.com/office/drawing/2014/main" id="{B1C3446A-1B84-4776-A7C4-0C550DCF7C9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2159" y="675859"/>
            <a:ext cx="9434541" cy="58044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99766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37EC92-B4E7-49CD-8FFB-C049862450AC}"/>
              </a:ext>
            </a:extLst>
          </p:cNvPr>
          <p:cNvSpPr>
            <a:spLocks noGrp="1"/>
          </p:cNvSpPr>
          <p:nvPr>
            <p:ph type="title"/>
          </p:nvPr>
        </p:nvSpPr>
        <p:spPr/>
        <p:txBody>
          <a:bodyPr>
            <a:normAutofit/>
          </a:bodyPr>
          <a:lstStyle/>
          <a:p>
            <a:r>
              <a:rPr lang="en-US" sz="5400" dirty="0">
                <a:latin typeface="Comic Sans MS" panose="030F0702030302020204" pitchFamily="66" charset="0"/>
              </a:rPr>
              <a:t>Plenary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49CB6FF8-FF34-43F0-86ED-C9585EDCB7A5}"/>
              </a:ext>
            </a:extLst>
          </p:cNvPr>
          <p:cNvSpPr>
            <a:spLocks noGrp="1"/>
          </p:cNvSpPr>
          <p:nvPr>
            <p:ph idx="1"/>
          </p:nvPr>
        </p:nvSpPr>
        <p:spPr/>
        <p:txBody>
          <a:bodyPr>
            <a:normAutofit/>
          </a:bodyPr>
          <a:lstStyle/>
          <a:p>
            <a:r>
              <a:rPr lang="en-GB" sz="2100" dirty="0">
                <a:latin typeface="Comic Sans MS" panose="030F0702030302020204" pitchFamily="66" charset="0"/>
              </a:rPr>
              <a:t>The Apostles’ Creed/The Nicene Creed (Christianity). </a:t>
            </a:r>
          </a:p>
          <a:p>
            <a:r>
              <a:rPr lang="en-GB" sz="2100" dirty="0">
                <a:latin typeface="Comic Sans MS" panose="030F0702030302020204" pitchFamily="66" charset="0"/>
              </a:rPr>
              <a:t>The Creeds are a summary of what the Church teaches and of what Christians together believe. </a:t>
            </a:r>
          </a:p>
          <a:p>
            <a:r>
              <a:rPr lang="en-GB" sz="2100" dirty="0">
                <a:latin typeface="Comic Sans MS" panose="030F0702030302020204" pitchFamily="66" charset="0"/>
              </a:rPr>
              <a:t>The first line is: ‘I believe in God, the father almighty.’ </a:t>
            </a:r>
          </a:p>
          <a:p>
            <a:r>
              <a:rPr lang="en-GB" sz="2100" dirty="0">
                <a:latin typeface="Comic Sans MS" panose="030F0702030302020204" pitchFamily="66" charset="0"/>
              </a:rPr>
              <a:t>One of the Creeds is usually recited during church services. </a:t>
            </a:r>
          </a:p>
          <a:p>
            <a:endParaRPr lang="en-GB" sz="2100" dirty="0">
              <a:latin typeface="Comic Sans MS" panose="030F0702030302020204" pitchFamily="66" charset="0"/>
            </a:endParaRPr>
          </a:p>
        </p:txBody>
      </p:sp>
    </p:spTree>
    <p:extLst>
      <p:ext uri="{BB962C8B-B14F-4D97-AF65-F5344CB8AC3E}">
        <p14:creationId xmlns:p14="http://schemas.microsoft.com/office/powerpoint/2010/main" val="4259944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Prayer Card - Apostles&amp;#39; Creed - Nicene Creed">
            <a:extLst>
              <a:ext uri="{FF2B5EF4-FFF2-40B4-BE49-F238E27FC236}">
                <a16:creationId xmlns:a16="http://schemas.microsoft.com/office/drawing/2014/main" id="{4F10B017-04D9-47FA-A47C-E356EFB099F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06266" y="167611"/>
            <a:ext cx="9572211" cy="65227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48806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80B7D8-45F3-48D9-A44F-A901E0D767C9}"/>
              </a:ext>
            </a:extLst>
          </p:cNvPr>
          <p:cNvSpPr>
            <a:spLocks noGrp="1"/>
          </p:cNvSpPr>
          <p:nvPr>
            <p:ph type="title"/>
          </p:nvPr>
        </p:nvSpPr>
        <p:spPr/>
        <p:txBody>
          <a:bodyPr>
            <a:normAutofit/>
          </a:bodyPr>
          <a:lstStyle/>
          <a:p>
            <a:r>
              <a:rPr lang="en-US" sz="5400" dirty="0">
                <a:latin typeface="Comic Sans MS" panose="030F0702030302020204" pitchFamily="66" charset="0"/>
              </a:rPr>
              <a:t>Plenary </a:t>
            </a:r>
            <a:endParaRPr lang="en-GB" sz="54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6E902D5E-7282-419E-936F-6321F9E98519}"/>
              </a:ext>
            </a:extLst>
          </p:cNvPr>
          <p:cNvSpPr>
            <a:spLocks noGrp="1"/>
          </p:cNvSpPr>
          <p:nvPr>
            <p:ph idx="1"/>
          </p:nvPr>
        </p:nvSpPr>
        <p:spPr/>
        <p:txBody>
          <a:bodyPr>
            <a:normAutofit/>
          </a:bodyPr>
          <a:lstStyle/>
          <a:p>
            <a:r>
              <a:rPr lang="en-US" sz="2100" dirty="0">
                <a:latin typeface="Comic Sans MS" panose="030F0702030302020204" pitchFamily="66" charset="0"/>
              </a:rPr>
              <a:t>What are the similarities/differences between these statements of believe/professions of faith?</a:t>
            </a:r>
          </a:p>
          <a:p>
            <a:endParaRPr lang="en-GB" sz="2100" dirty="0"/>
          </a:p>
        </p:txBody>
      </p:sp>
    </p:spTree>
    <p:extLst>
      <p:ext uri="{BB962C8B-B14F-4D97-AF65-F5344CB8AC3E}">
        <p14:creationId xmlns:p14="http://schemas.microsoft.com/office/powerpoint/2010/main" val="4224277930"/>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docProps/app.xml><?xml version="1.0" encoding="utf-8"?>
<Properties xmlns="http://schemas.openxmlformats.org/officeDocument/2006/extended-properties" xmlns:vt="http://schemas.openxmlformats.org/officeDocument/2006/docPropsVTypes">
  <Template>Wisp</Template>
  <TotalTime>3393</TotalTime>
  <Words>1338</Words>
  <Application>Microsoft Office PowerPoint</Application>
  <PresentationFormat>Widescreen</PresentationFormat>
  <Paragraphs>104</Paragraphs>
  <Slides>24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Century Gothic</vt:lpstr>
      <vt:lpstr>Comic Sans MS</vt:lpstr>
      <vt:lpstr>Wingdings 3</vt:lpstr>
      <vt:lpstr>Wisp</vt:lpstr>
      <vt:lpstr>PowerPoint Presentation</vt:lpstr>
      <vt:lpstr>Shahada </vt:lpstr>
      <vt:lpstr>PowerPoint Presentation</vt:lpstr>
      <vt:lpstr>PowerPoint Presentation</vt:lpstr>
      <vt:lpstr>PowerPoint Presentation</vt:lpstr>
      <vt:lpstr>Salat </vt:lpstr>
      <vt:lpstr>Salat </vt:lpstr>
      <vt:lpstr>PowerPoint Presentation</vt:lpstr>
      <vt:lpstr>The Five Daily Prayers</vt:lpstr>
      <vt:lpstr>The Five Daily Prayers</vt:lpstr>
      <vt:lpstr>Preparing for Prayer</vt:lpstr>
      <vt:lpstr>PowerPoint Presentation</vt:lpstr>
      <vt:lpstr>Prayer Positions</vt:lpstr>
      <vt:lpstr>What is the purpose of Salat?</vt:lpstr>
      <vt:lpstr>PowerPoint Presentation</vt:lpstr>
      <vt:lpstr>PowerPoint Presentation</vt:lpstr>
      <vt:lpstr>PowerPoint Presentation</vt:lpstr>
      <vt:lpstr>Activity </vt:lpstr>
      <vt:lpstr>Red Pen</vt:lpstr>
      <vt:lpstr>Plenary </vt:lpstr>
      <vt:lpstr>PowerPoint Presentation</vt:lpstr>
      <vt:lpstr>Plenary </vt:lpstr>
      <vt:lpstr>PowerPoint Presentation</vt:lpstr>
      <vt:lpstr>Plenary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Emily Fenner</cp:lastModifiedBy>
  <cp:revision>18</cp:revision>
  <dcterms:created xsi:type="dcterms:W3CDTF">2021-09-06T07:06:55Z</dcterms:created>
  <dcterms:modified xsi:type="dcterms:W3CDTF">2021-09-10T07:09:14Z</dcterms:modified>
</cp:coreProperties>
</file>