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sldIdLst>
    <p:sldId id="256" r:id="rId5"/>
    <p:sldId id="257" r:id="rId6"/>
    <p:sldId id="269" r:id="rId7"/>
    <p:sldId id="270" r:id="rId8"/>
    <p:sldId id="271" r:id="rId9"/>
    <p:sldId id="272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3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04A001-4CDC-4F00-ABF0-04AFA540E6E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9C4C2A-2489-450C-B26C-E7B03AADA732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Place value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</a:t>
            </a:r>
            <a:r>
              <a:rPr lang="en-GB" dirty="0" smtClean="0"/>
              <a:t>dentify </a:t>
            </a:r>
            <a:r>
              <a:rPr lang="en-GB" dirty="0" smtClean="0"/>
              <a:t>particular digits in a number using place value.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31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1690" y="333285"/>
            <a:ext cx="6457950" cy="6172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Place value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99" y="1378857"/>
            <a:ext cx="8563430" cy="5196114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position of a digit in a number gives the value of that digit.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 further left the digit the greater its value.</a:t>
            </a:r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 smtClean="0"/>
              <a:t>is this number?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46735" y="3947877"/>
            <a:ext cx="8716070" cy="2830286"/>
          </a:xfrm>
          <a:prstGeom prst="roundRect">
            <a:avLst>
              <a:gd name="adj" fmla="val 638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522142" y="5695573"/>
            <a:ext cx="8165257" cy="861774"/>
            <a:chOff x="440425" y="4952692"/>
            <a:chExt cx="8165257" cy="861774"/>
          </a:xfrm>
        </p:grpSpPr>
        <p:sp>
          <p:nvSpPr>
            <p:cNvPr id="17" name="TextBox 16"/>
            <p:cNvSpPr txBox="1"/>
            <p:nvPr/>
          </p:nvSpPr>
          <p:spPr>
            <a:xfrm>
              <a:off x="440425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9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56113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8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871801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7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587489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6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3177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5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018865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4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34553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50241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.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165929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3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881617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2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597307" y="4952692"/>
              <a:ext cx="1008375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000" b="1" dirty="0" smtClean="0">
                  <a:latin typeface="Arial" pitchFamily="34" charset="0"/>
                  <a:cs typeface="Arial" pitchFamily="34" charset="0"/>
                </a:rPr>
                <a:t>1</a:t>
              </a:r>
              <a:endParaRPr lang="en-GB" sz="50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716630" y="4126308"/>
            <a:ext cx="1201388" cy="1733798"/>
            <a:chOff x="4702116" y="2884677"/>
            <a:chExt cx="1201388" cy="1733798"/>
          </a:xfrm>
        </p:grpSpPr>
        <p:sp>
          <p:nvSpPr>
            <p:cNvPr id="29" name="Down Arrow Callout 28"/>
            <p:cNvSpPr/>
            <p:nvPr/>
          </p:nvSpPr>
          <p:spPr>
            <a:xfrm>
              <a:off x="4702116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887540" y="3016388"/>
              <a:ext cx="830540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Units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001143" y="4803202"/>
            <a:ext cx="1201388" cy="1056904"/>
            <a:chOff x="3986629" y="3561571"/>
            <a:chExt cx="1201388" cy="1056904"/>
          </a:xfrm>
        </p:grpSpPr>
        <p:sp>
          <p:nvSpPr>
            <p:cNvPr id="32" name="Down Arrow Callout 31"/>
            <p:cNvSpPr/>
            <p:nvPr/>
          </p:nvSpPr>
          <p:spPr>
            <a:xfrm>
              <a:off x="3986629" y="3561571"/>
              <a:ext cx="1201388" cy="1056904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52618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190014" y="3682809"/>
              <a:ext cx="794618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Tens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285656" y="4126308"/>
            <a:ext cx="1201388" cy="1733798"/>
            <a:chOff x="3271142" y="2884677"/>
            <a:chExt cx="1201388" cy="1733798"/>
          </a:xfrm>
        </p:grpSpPr>
        <p:sp>
          <p:nvSpPr>
            <p:cNvPr id="35" name="Down Arrow Callout 34"/>
            <p:cNvSpPr/>
            <p:nvPr/>
          </p:nvSpPr>
          <p:spPr>
            <a:xfrm>
              <a:off x="3271142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64204" y="3016388"/>
              <a:ext cx="1015265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Hundreds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854682" y="4126308"/>
            <a:ext cx="1201388" cy="1733798"/>
            <a:chOff x="1840168" y="2884677"/>
            <a:chExt cx="1201388" cy="1733798"/>
          </a:xfrm>
        </p:grpSpPr>
        <p:sp>
          <p:nvSpPr>
            <p:cNvPr id="38" name="Down Arrow Callout 37"/>
            <p:cNvSpPr/>
            <p:nvPr/>
          </p:nvSpPr>
          <p:spPr>
            <a:xfrm>
              <a:off x="1840168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91663" y="2893278"/>
              <a:ext cx="10983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Tens of</a:t>
              </a:r>
            </a:p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Thousands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18537" y="4801330"/>
            <a:ext cx="1251506" cy="1058776"/>
            <a:chOff x="1104023" y="3559699"/>
            <a:chExt cx="1251506" cy="1058776"/>
          </a:xfrm>
        </p:grpSpPr>
        <p:sp>
          <p:nvSpPr>
            <p:cNvPr id="41" name="Down Arrow Callout 40"/>
            <p:cNvSpPr/>
            <p:nvPr/>
          </p:nvSpPr>
          <p:spPr>
            <a:xfrm>
              <a:off x="1124681" y="3561571"/>
              <a:ext cx="1201388" cy="1056904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52618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104023" y="3559699"/>
              <a:ext cx="125150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Hundreds of </a:t>
              </a:r>
            </a:p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Thousands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23708" y="4126308"/>
            <a:ext cx="1201388" cy="1733798"/>
            <a:chOff x="409194" y="2884677"/>
            <a:chExt cx="1201388" cy="1733798"/>
          </a:xfrm>
        </p:grpSpPr>
        <p:sp>
          <p:nvSpPr>
            <p:cNvPr id="44" name="Down Arrow Callout 43"/>
            <p:cNvSpPr/>
            <p:nvPr/>
          </p:nvSpPr>
          <p:spPr>
            <a:xfrm>
              <a:off x="409194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04711" y="3016388"/>
              <a:ext cx="101035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Millions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6147604" y="4126308"/>
            <a:ext cx="1201388" cy="1733798"/>
            <a:chOff x="6133090" y="2884677"/>
            <a:chExt cx="1201388" cy="1733798"/>
          </a:xfrm>
        </p:grpSpPr>
        <p:sp>
          <p:nvSpPr>
            <p:cNvPr id="47" name="Down Arrow Callout 46"/>
            <p:cNvSpPr/>
            <p:nvPr/>
          </p:nvSpPr>
          <p:spPr>
            <a:xfrm>
              <a:off x="6133090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6312137" y="3016388"/>
              <a:ext cx="843295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Ten</a:t>
              </a:r>
              <a:r>
                <a:rPr lang="en-GB" sz="1300" b="1" dirty="0" smtClean="0">
                  <a:latin typeface="Arial" pitchFamily="34" charset="0"/>
                  <a:cs typeface="Arial" pitchFamily="34" charset="0"/>
                </a:rPr>
                <a:t>ths</a:t>
              </a:r>
              <a:endParaRPr lang="en-GB" sz="13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861979" y="4803202"/>
            <a:ext cx="1202500" cy="1056904"/>
            <a:chOff x="6847465" y="3561571"/>
            <a:chExt cx="1202500" cy="1056904"/>
          </a:xfrm>
        </p:grpSpPr>
        <p:sp>
          <p:nvSpPr>
            <p:cNvPr id="50" name="Down Arrow Callout 49"/>
            <p:cNvSpPr/>
            <p:nvPr/>
          </p:nvSpPr>
          <p:spPr>
            <a:xfrm>
              <a:off x="6848577" y="3561571"/>
              <a:ext cx="1201388" cy="1056904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52618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847465" y="3682809"/>
              <a:ext cx="1196727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Hundred</a:t>
              </a:r>
              <a:r>
                <a:rPr lang="en-GB" sz="1300" b="1" dirty="0" smtClean="0">
                  <a:latin typeface="Arial" pitchFamily="34" charset="0"/>
                  <a:cs typeface="Arial" pitchFamily="34" charset="0"/>
                </a:rPr>
                <a:t>ths</a:t>
              </a:r>
              <a:endParaRPr lang="en-GB" sz="13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7538635" y="4126308"/>
            <a:ext cx="1282772" cy="1733798"/>
            <a:chOff x="7524121" y="2884677"/>
            <a:chExt cx="1282772" cy="1733798"/>
          </a:xfrm>
        </p:grpSpPr>
        <p:sp>
          <p:nvSpPr>
            <p:cNvPr id="53" name="Down Arrow Callout 52"/>
            <p:cNvSpPr/>
            <p:nvPr/>
          </p:nvSpPr>
          <p:spPr>
            <a:xfrm>
              <a:off x="7564066" y="2884677"/>
              <a:ext cx="1201388" cy="1733798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32214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524121" y="3016388"/>
              <a:ext cx="128277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Thousand</a:t>
              </a:r>
              <a:r>
                <a:rPr lang="en-GB" sz="1300" b="1" dirty="0" smtClean="0">
                  <a:latin typeface="Arial" pitchFamily="34" charset="0"/>
                  <a:cs typeface="Arial" pitchFamily="34" charset="0"/>
                </a:rPr>
                <a:t>ths</a:t>
              </a:r>
              <a:endParaRPr lang="en-GB" sz="13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5432117" y="4801330"/>
            <a:ext cx="1201388" cy="1058776"/>
            <a:chOff x="5417603" y="3559699"/>
            <a:chExt cx="1201388" cy="1058776"/>
          </a:xfrm>
        </p:grpSpPr>
        <p:sp>
          <p:nvSpPr>
            <p:cNvPr id="56" name="Down Arrow Callout 55"/>
            <p:cNvSpPr/>
            <p:nvPr/>
          </p:nvSpPr>
          <p:spPr>
            <a:xfrm>
              <a:off x="5417603" y="3561571"/>
              <a:ext cx="1201388" cy="1056904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52618"/>
              </a:avLst>
            </a:prstGeom>
            <a:solidFill>
              <a:srgbClr val="FFFF00"/>
            </a:soli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517078" y="3559699"/>
              <a:ext cx="100243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latin typeface="Arial" pitchFamily="34" charset="0"/>
                  <a:cs typeface="Arial" pitchFamily="34" charset="0"/>
                </a:rPr>
                <a:t>Decimal Point</a:t>
              </a:r>
              <a:endParaRPr lang="en-GB" sz="13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570169" y="4803202"/>
            <a:ext cx="1201388" cy="1056904"/>
            <a:chOff x="2555655" y="3561571"/>
            <a:chExt cx="1201388" cy="1056904"/>
          </a:xfrm>
        </p:grpSpPr>
        <p:sp>
          <p:nvSpPr>
            <p:cNvPr id="59" name="Down Arrow Callout 58"/>
            <p:cNvSpPr/>
            <p:nvPr/>
          </p:nvSpPr>
          <p:spPr>
            <a:xfrm>
              <a:off x="2555655" y="3561571"/>
              <a:ext cx="1201388" cy="1056904"/>
            </a:xfrm>
            <a:prstGeom prst="downArrowCallout">
              <a:avLst>
                <a:gd name="adj1" fmla="val 9270"/>
                <a:gd name="adj2" fmla="val 18258"/>
                <a:gd name="adj3" fmla="val 20506"/>
                <a:gd name="adj4" fmla="val 52618"/>
              </a:avLst>
            </a:prstGeom>
            <a:gradFill flip="none" rotWithShape="1">
              <a:gsLst>
                <a:gs pos="0">
                  <a:srgbClr val="66FF66">
                    <a:tint val="66000"/>
                    <a:satMod val="160000"/>
                  </a:srgbClr>
                </a:gs>
                <a:gs pos="50000">
                  <a:srgbClr val="66FF66">
                    <a:tint val="44500"/>
                    <a:satMod val="160000"/>
                  </a:srgbClr>
                </a:gs>
                <a:gs pos="100000">
                  <a:srgbClr val="66FF66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581133" y="3682809"/>
              <a:ext cx="115043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00" b="1" dirty="0" smtClean="0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Thousands</a:t>
              </a:r>
              <a:endParaRPr lang="en-GB" sz="1300" b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646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1690" y="333285"/>
            <a:ext cx="6457950" cy="6172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99" y="1233714"/>
            <a:ext cx="8563430" cy="53412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What is the value of the selected digit? Write your answer using both numbers and words. Use only numbers for the last three questions</a:t>
            </a:r>
          </a:p>
          <a:p>
            <a:pPr marL="0" indent="0">
              <a:buNone/>
            </a:pPr>
            <a:endParaRPr lang="en-GB" dirty="0"/>
          </a:p>
          <a:p>
            <a:pPr marL="457200" indent="-457200">
              <a:buAutoNum type="alphaLcParenR"/>
            </a:pPr>
            <a:r>
              <a:rPr lang="en-GB" dirty="0" smtClean="0"/>
              <a:t>5</a:t>
            </a:r>
            <a:r>
              <a:rPr lang="en-GB" dirty="0" smtClean="0">
                <a:solidFill>
                  <a:srgbClr val="FF0000"/>
                </a:solidFill>
              </a:rPr>
              <a:t>7</a:t>
            </a:r>
            <a:r>
              <a:rPr lang="en-GB" dirty="0" smtClean="0"/>
              <a:t>30.92		b) 9</a:t>
            </a:r>
            <a:r>
              <a:rPr lang="en-GB" dirty="0" smtClean="0">
                <a:solidFill>
                  <a:srgbClr val="FF0000"/>
                </a:solidFill>
              </a:rPr>
              <a:t>1</a:t>
            </a:r>
            <a:r>
              <a:rPr lang="en-GB" dirty="0" smtClean="0"/>
              <a:t>843.48		c) 740</a:t>
            </a:r>
            <a:r>
              <a:rPr lang="en-GB" dirty="0" smtClean="0">
                <a:solidFill>
                  <a:srgbClr val="FF0000"/>
                </a:solidFill>
              </a:rPr>
              <a:t>8</a:t>
            </a:r>
            <a:r>
              <a:rPr lang="en-GB" dirty="0" smtClean="0"/>
              <a:t>3.96</a:t>
            </a:r>
          </a:p>
          <a:p>
            <a:pPr marL="457200" indent="-457200">
              <a:buAutoNum type="alphaLcParenR"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d) 8521.</a:t>
            </a:r>
            <a:r>
              <a:rPr lang="en-GB" dirty="0" smtClean="0">
                <a:solidFill>
                  <a:srgbClr val="FF0000"/>
                </a:solidFill>
              </a:rPr>
              <a:t>6</a:t>
            </a:r>
            <a:r>
              <a:rPr lang="en-GB" dirty="0" smtClean="0"/>
              <a:t>3		e) </a:t>
            </a:r>
            <a:r>
              <a:rPr lang="en-GB" dirty="0" smtClean="0">
                <a:solidFill>
                  <a:srgbClr val="FF0000"/>
                </a:solidFill>
              </a:rPr>
              <a:t>6</a:t>
            </a:r>
            <a:r>
              <a:rPr lang="en-GB" dirty="0" smtClean="0"/>
              <a:t>1293.475		f) 70045.29</a:t>
            </a:r>
            <a:r>
              <a:rPr lang="en-GB" dirty="0" smtClean="0">
                <a:solidFill>
                  <a:srgbClr val="FF0000"/>
                </a:solidFill>
              </a:rPr>
              <a:t>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g) 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  <a:r>
              <a:rPr lang="en-GB" dirty="0" smtClean="0"/>
              <a:t>636897.831	h) 5</a:t>
            </a:r>
            <a:r>
              <a:rPr lang="en-GB" dirty="0" smtClean="0">
                <a:solidFill>
                  <a:srgbClr val="FF0000"/>
                </a:solidFill>
              </a:rPr>
              <a:t>7</a:t>
            </a:r>
            <a:r>
              <a:rPr lang="en-GB" dirty="0" smtClean="0"/>
              <a:t>166.02		</a:t>
            </a:r>
            <a:r>
              <a:rPr lang="en-GB" dirty="0" err="1" smtClean="0"/>
              <a:t>i</a:t>
            </a:r>
            <a:r>
              <a:rPr lang="en-GB" dirty="0" smtClean="0"/>
              <a:t>) 4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  <a:r>
              <a:rPr lang="en-GB" dirty="0" smtClean="0"/>
              <a:t>35.8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j) 295.3</a:t>
            </a:r>
            <a:r>
              <a:rPr lang="en-GB" dirty="0" smtClean="0">
                <a:solidFill>
                  <a:srgbClr val="FF0000"/>
                </a:solidFill>
              </a:rPr>
              <a:t>8</a:t>
            </a:r>
            <a:r>
              <a:rPr lang="en-GB" dirty="0" smtClean="0"/>
              <a:t>65		k) </a:t>
            </a:r>
            <a:r>
              <a:rPr lang="en-GB" dirty="0" smtClean="0">
                <a:solidFill>
                  <a:srgbClr val="FF0000"/>
                </a:solidFill>
              </a:rPr>
              <a:t>4</a:t>
            </a:r>
            <a:r>
              <a:rPr lang="en-GB" dirty="0" smtClean="0"/>
              <a:t>8738.2		l) 8274</a:t>
            </a:r>
            <a:r>
              <a:rPr lang="en-GB" dirty="0" smtClean="0">
                <a:solidFill>
                  <a:srgbClr val="FF0000"/>
                </a:solidFill>
              </a:rPr>
              <a:t>7</a:t>
            </a:r>
            <a:r>
              <a:rPr lang="en-GB" dirty="0" smtClean="0"/>
              <a:t>.1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m) 1.489</a:t>
            </a:r>
            <a:r>
              <a:rPr lang="en-GB" dirty="0" smtClean="0">
                <a:solidFill>
                  <a:srgbClr val="FF0000"/>
                </a:solidFill>
              </a:rPr>
              <a:t>3</a:t>
            </a:r>
            <a:r>
              <a:rPr lang="en-GB" dirty="0" smtClean="0"/>
              <a:t>5		n) 234.235</a:t>
            </a:r>
            <a:r>
              <a:rPr lang="en-GB" dirty="0" smtClean="0">
                <a:solidFill>
                  <a:srgbClr val="FF0000"/>
                </a:solidFill>
              </a:rPr>
              <a:t>5</a:t>
            </a:r>
            <a:r>
              <a:rPr lang="en-GB" dirty="0" smtClean="0"/>
              <a:t>8		o) 32453.2445</a:t>
            </a:r>
            <a:r>
              <a:rPr lang="en-GB" dirty="0" smtClean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61" name="Oval 60"/>
          <p:cNvSpPr/>
          <p:nvPr/>
        </p:nvSpPr>
        <p:spPr>
          <a:xfrm>
            <a:off x="41997" y="2736683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1997" y="4491722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3" name="Group 62"/>
          <p:cNvGrpSpPr/>
          <p:nvPr/>
        </p:nvGrpSpPr>
        <p:grpSpPr>
          <a:xfrm>
            <a:off x="41997" y="6206347"/>
            <a:ext cx="295095" cy="268268"/>
            <a:chOff x="235159" y="5247300"/>
            <a:chExt cx="432048" cy="432048"/>
          </a:xfrm>
        </p:grpSpPr>
        <p:sp>
          <p:nvSpPr>
            <p:cNvPr id="64" name="Oval 63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5-Point Star 64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1617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1690" y="333285"/>
            <a:ext cx="6457950" cy="6172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99" y="1161144"/>
            <a:ext cx="8563430" cy="55009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What is the value of the selected digit? Write your answer using both numbers and words. Use only numbers for the last three questions.</a:t>
            </a:r>
          </a:p>
          <a:p>
            <a:pPr marL="0" indent="0">
              <a:buNone/>
            </a:pPr>
            <a:endParaRPr lang="en-GB" dirty="0"/>
          </a:p>
          <a:p>
            <a:pPr marL="457200" indent="-457200">
              <a:buAutoNum type="alphaLcParenR"/>
            </a:pPr>
            <a:r>
              <a:rPr lang="en-GB" dirty="0" smtClean="0">
                <a:solidFill>
                  <a:srgbClr val="00B050"/>
                </a:solidFill>
              </a:rPr>
              <a:t>700		b) 1000		c) 80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smtClean="0">
                <a:solidFill>
                  <a:srgbClr val="00B050"/>
                </a:solidFill>
              </a:rPr>
              <a:t>    Seven hundred       One thousand            Eighty</a:t>
            </a:r>
            <a:endParaRPr lang="en-GB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B050"/>
                </a:solidFill>
              </a:rPr>
              <a:t>d) 0.6			e) 60000		f) 0.003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50"/>
                </a:solidFill>
              </a:rPr>
              <a:t>     Six tenths                   Sixty thousand          Three thousandths</a:t>
            </a:r>
            <a:endParaRPr lang="en-GB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g) 2000000		h) 7000		</a:t>
            </a:r>
            <a:r>
              <a:rPr lang="en-GB" dirty="0" err="1" smtClean="0">
                <a:solidFill>
                  <a:srgbClr val="FF0000"/>
                </a:solidFill>
              </a:rPr>
              <a:t>i</a:t>
            </a:r>
            <a:r>
              <a:rPr lang="en-GB" dirty="0" smtClean="0">
                <a:solidFill>
                  <a:srgbClr val="FF0000"/>
                </a:solidFill>
              </a:rPr>
              <a:t>) 200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     Two million                Seven thousand      Two hundred	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j) 0.08			k) 40000		l) 7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   Eight hundredths      Forty thousand          Seven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m) 0.0003		n) 0.0005		o) 0.00007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61" name="Oval 60"/>
          <p:cNvSpPr/>
          <p:nvPr/>
        </p:nvSpPr>
        <p:spPr>
          <a:xfrm>
            <a:off x="41997" y="2678627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1997" y="4390121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3" name="Group 62"/>
          <p:cNvGrpSpPr/>
          <p:nvPr/>
        </p:nvGrpSpPr>
        <p:grpSpPr>
          <a:xfrm>
            <a:off x="41997" y="6090229"/>
            <a:ext cx="295095" cy="268268"/>
            <a:chOff x="235159" y="5247300"/>
            <a:chExt cx="432048" cy="432048"/>
          </a:xfrm>
        </p:grpSpPr>
        <p:sp>
          <p:nvSpPr>
            <p:cNvPr id="64" name="Oval 63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5-Point Star 64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7365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Ordering Decimals</a:t>
            </a:r>
            <a:endParaRPr lang="en-GB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Put decimal </a:t>
            </a:r>
            <a:r>
              <a:rPr lang="en-GB" dirty="0" smtClean="0"/>
              <a:t>numbers in order using place value.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80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266034" y="4084961"/>
            <a:ext cx="4409185" cy="830997"/>
            <a:chOff x="266034" y="4084961"/>
            <a:chExt cx="4409185" cy="830997"/>
          </a:xfrm>
        </p:grpSpPr>
        <p:sp>
          <p:nvSpPr>
            <p:cNvPr id="24" name="Rounded Rectangle 23"/>
            <p:cNvSpPr/>
            <p:nvPr/>
          </p:nvSpPr>
          <p:spPr>
            <a:xfrm>
              <a:off x="1292006" y="4084961"/>
              <a:ext cx="3383213" cy="830997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66034" y="4305611"/>
              <a:ext cx="8736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latin typeface="Arial" pitchFamily="34" charset="0"/>
                  <a:cs typeface="Arial" pitchFamily="34" charset="0"/>
                </a:rPr>
                <a:t>Step 1</a:t>
              </a:r>
              <a:endParaRPr lang="en-GB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292006" y="4084961"/>
              <a:ext cx="3383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Arial" pitchFamily="34" charset="0"/>
                  <a:cs typeface="Arial" pitchFamily="34" charset="0"/>
                </a:rPr>
                <a:t>Look at the decimals to find which one has the most number of digits after the decimal point.</a:t>
              </a:r>
              <a:endParaRPr lang="en-GB" sz="16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66034" y="6162139"/>
            <a:ext cx="4453077" cy="441861"/>
            <a:chOff x="266034" y="6162139"/>
            <a:chExt cx="4453077" cy="441861"/>
          </a:xfrm>
        </p:grpSpPr>
        <p:sp>
          <p:nvSpPr>
            <p:cNvPr id="28" name="Rounded Rectangle 27"/>
            <p:cNvSpPr/>
            <p:nvPr/>
          </p:nvSpPr>
          <p:spPr>
            <a:xfrm>
              <a:off x="1276638" y="6192917"/>
              <a:ext cx="3442473" cy="411083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6034" y="6162139"/>
              <a:ext cx="8736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latin typeface="Arial" pitchFamily="34" charset="0"/>
                  <a:cs typeface="Arial" pitchFamily="34" charset="0"/>
                </a:rPr>
                <a:t>Step 3</a:t>
              </a:r>
              <a:endParaRPr lang="en-GB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292006" y="6192917"/>
              <a:ext cx="338321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Arial" pitchFamily="34" charset="0"/>
                  <a:cs typeface="Arial" pitchFamily="34" charset="0"/>
                </a:rPr>
                <a:t>Put the numbers in order of size.</a:t>
              </a:r>
              <a:endParaRPr lang="en-GB" sz="16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66034" y="5097715"/>
            <a:ext cx="4409185" cy="830997"/>
            <a:chOff x="266034" y="5097715"/>
            <a:chExt cx="4409185" cy="830997"/>
          </a:xfrm>
        </p:grpSpPr>
        <p:sp>
          <p:nvSpPr>
            <p:cNvPr id="26" name="Rounded Rectangle 25"/>
            <p:cNvSpPr/>
            <p:nvPr/>
          </p:nvSpPr>
          <p:spPr>
            <a:xfrm>
              <a:off x="1292006" y="5097715"/>
              <a:ext cx="3383213" cy="83099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66034" y="5318365"/>
              <a:ext cx="8736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latin typeface="Arial" pitchFamily="34" charset="0"/>
                  <a:cs typeface="Arial" pitchFamily="34" charset="0"/>
                </a:rPr>
                <a:t>Step 2</a:t>
              </a:r>
              <a:endParaRPr lang="en-GB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292006" y="5097715"/>
              <a:ext cx="3383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Arial" pitchFamily="34" charset="0"/>
                  <a:cs typeface="Arial" pitchFamily="34" charset="0"/>
                </a:rPr>
                <a:t>Add zeros to the other decimals so that they all have this number of digits after the decimal point.</a:t>
              </a:r>
            </a:p>
          </p:txBody>
        </p:sp>
      </p:grpSp>
      <p:sp>
        <p:nvSpPr>
          <p:cNvPr id="89" name="Rounded Rectangle 88"/>
          <p:cNvSpPr/>
          <p:nvPr/>
        </p:nvSpPr>
        <p:spPr>
          <a:xfrm>
            <a:off x="5840653" y="4121980"/>
            <a:ext cx="1008112" cy="576064"/>
          </a:xfrm>
          <a:prstGeom prst="round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802538" y="4202930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0.12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86647" y="4202930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0.302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770756" y="4202930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0.5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54866" y="4202930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0.06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02538" y="5322247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0.120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86647" y="5322247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0.302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770756" y="5322247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0.500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754866" y="5322247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0.060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2171700" y="241860"/>
            <a:ext cx="6377940" cy="5244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Ordering decimals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idx="1"/>
          </p:nvPr>
        </p:nvSpPr>
        <p:spPr>
          <a:xfrm>
            <a:off x="228395" y="1233713"/>
            <a:ext cx="8657963" cy="53702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It is easier to put decimals in order if we have the </a:t>
            </a:r>
            <a:r>
              <a:rPr lang="en-GB" dirty="0" smtClean="0">
                <a:solidFill>
                  <a:srgbClr val="00B0F0"/>
                </a:solidFill>
              </a:rPr>
              <a:t>same number of digits </a:t>
            </a:r>
            <a:r>
              <a:rPr lang="en-GB" dirty="0" smtClean="0"/>
              <a:t>after the decimal point.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Example 1: put these decimals in order of size from highest to lowest.</a:t>
            </a:r>
          </a:p>
          <a:p>
            <a:pPr marL="0" indent="0" algn="ctr">
              <a:buNone/>
            </a:pPr>
            <a:r>
              <a:rPr lang="en-GB" dirty="0" smtClean="0"/>
              <a:t>0.12	0.302	0.5	0.06</a:t>
            </a:r>
            <a:endParaRPr lang="en-GB" dirty="0"/>
          </a:p>
        </p:txBody>
      </p:sp>
      <p:sp>
        <p:nvSpPr>
          <p:cNvPr id="59" name="TextBox 58"/>
          <p:cNvSpPr txBox="1"/>
          <p:nvPr/>
        </p:nvSpPr>
        <p:spPr>
          <a:xfrm>
            <a:off x="6863951" y="6212584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0.120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810710" y="6212584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0.302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9765" y="6212584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0.500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778929" y="6212584"/>
            <a:ext cx="1116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Arial" pitchFamily="34" charset="0"/>
                <a:cs typeface="Arial" pitchFamily="34" charset="0"/>
              </a:rPr>
              <a:t>0.060</a:t>
            </a:r>
            <a:endParaRPr lang="en-GB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08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78" grpId="0"/>
      <p:bldP spid="83" grpId="0"/>
      <p:bldP spid="84" grpId="0"/>
      <p:bldP spid="85" grpId="0"/>
      <p:bldP spid="91" grpId="0"/>
      <p:bldP spid="92" grpId="0"/>
      <p:bldP spid="93" grpId="0"/>
      <p:bldP spid="94" grpId="0"/>
      <p:bldP spid="59" grpId="0"/>
      <p:bldP spid="60" grpId="0"/>
      <p:bldP spid="61" grpId="0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2171700" y="241860"/>
            <a:ext cx="6377940" cy="5244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idx="1"/>
          </p:nvPr>
        </p:nvSpPr>
        <p:spPr>
          <a:xfrm>
            <a:off x="228395" y="1233713"/>
            <a:ext cx="8657963" cy="56242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Put these decimals in order from lowest to highest: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a) 					b)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c)					d)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e)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Use the numbers 1, 2 and 3 to make five decimals numbers. Then order them from smallest to largest. E.g. 1.32, 2.31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26070"/>
              </p:ext>
            </p:extLst>
          </p:nvPr>
        </p:nvGraphicFramePr>
        <p:xfrm>
          <a:off x="5283368" y="193230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7.28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7.8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7.08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7.18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357067"/>
              </p:ext>
            </p:extLst>
          </p:nvPr>
        </p:nvGraphicFramePr>
        <p:xfrm>
          <a:off x="722630" y="28276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5.06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5.6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5.62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5.26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888894"/>
              </p:ext>
            </p:extLst>
          </p:nvPr>
        </p:nvGraphicFramePr>
        <p:xfrm>
          <a:off x="5294630" y="28276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10.94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10.24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10.04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10.4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142330"/>
              </p:ext>
            </p:extLst>
          </p:nvPr>
        </p:nvGraphicFramePr>
        <p:xfrm>
          <a:off x="717550" y="3742055"/>
          <a:ext cx="462280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8.53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8.13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8.93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8.3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8.9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435168"/>
              </p:ext>
            </p:extLst>
          </p:nvPr>
        </p:nvGraphicFramePr>
        <p:xfrm>
          <a:off x="722630" y="18751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4.6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4.06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4.26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4.16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018526"/>
              </p:ext>
            </p:extLst>
          </p:nvPr>
        </p:nvGraphicFramePr>
        <p:xfrm>
          <a:off x="717550" y="4618355"/>
          <a:ext cx="462280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0.42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0.2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0.24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0.2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0.04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3897" y="2145227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97" y="3856721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>
            <a:off x="3897" y="5556829"/>
            <a:ext cx="295095" cy="268268"/>
            <a:chOff x="235159" y="5247300"/>
            <a:chExt cx="432048" cy="432048"/>
          </a:xfrm>
        </p:grpSpPr>
        <p:sp>
          <p:nvSpPr>
            <p:cNvPr id="40" name="Oval 39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6084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2171700" y="241860"/>
            <a:ext cx="6377940" cy="5244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idx="1"/>
          </p:nvPr>
        </p:nvSpPr>
        <p:spPr>
          <a:xfrm>
            <a:off x="228395" y="1233713"/>
            <a:ext cx="8657963" cy="56242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Put these decimals in order from lowest to highest: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a) 					b)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c)					d)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e)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Use the numbers 1, 2 and 3 to make five decimals numbers. Then order them from smallest to largest. E.g. 1.32, 2.31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355653"/>
              </p:ext>
            </p:extLst>
          </p:nvPr>
        </p:nvGraphicFramePr>
        <p:xfrm>
          <a:off x="5283368" y="193230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7.08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7.18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7.28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7.8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404119"/>
              </p:ext>
            </p:extLst>
          </p:nvPr>
        </p:nvGraphicFramePr>
        <p:xfrm>
          <a:off x="722630" y="28276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5.06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5.26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5.6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5.62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652240"/>
              </p:ext>
            </p:extLst>
          </p:nvPr>
        </p:nvGraphicFramePr>
        <p:xfrm>
          <a:off x="5294630" y="28276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10.04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10.24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10.4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10.94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985362"/>
              </p:ext>
            </p:extLst>
          </p:nvPr>
        </p:nvGraphicFramePr>
        <p:xfrm>
          <a:off x="717550" y="3742055"/>
          <a:ext cx="462280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8.13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8.3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8.53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8.9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8.93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262575"/>
              </p:ext>
            </p:extLst>
          </p:nvPr>
        </p:nvGraphicFramePr>
        <p:xfrm>
          <a:off x="722630" y="1875155"/>
          <a:ext cx="369824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4.06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4.16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4.26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4.6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59478"/>
              </p:ext>
            </p:extLst>
          </p:nvPr>
        </p:nvGraphicFramePr>
        <p:xfrm>
          <a:off x="717550" y="4618355"/>
          <a:ext cx="4622800" cy="70739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2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73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0.04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0.2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0.2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0.24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0.42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3897" y="2145227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97" y="3856721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>
            <a:off x="3897" y="5556829"/>
            <a:ext cx="295095" cy="268268"/>
            <a:chOff x="235159" y="5247300"/>
            <a:chExt cx="432048" cy="432048"/>
          </a:xfrm>
        </p:grpSpPr>
        <p:sp>
          <p:nvSpPr>
            <p:cNvPr id="40" name="Oval 39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9955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2171700" y="241860"/>
            <a:ext cx="6377940" cy="524482"/>
          </a:xfrm>
        </p:spPr>
        <p:txBody>
          <a:bodyPr>
            <a:normAutofit fontScale="90000"/>
          </a:bodyPr>
          <a:lstStyle/>
          <a:p>
            <a:r>
              <a:rPr lang="en-GB" dirty="0"/>
              <a:t>Q</a:t>
            </a:r>
            <a:r>
              <a:rPr lang="en-GB" dirty="0" smtClean="0"/>
              <a:t>uestions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idx="1"/>
          </p:nvPr>
        </p:nvSpPr>
        <p:spPr>
          <a:xfrm>
            <a:off x="228395" y="1233713"/>
            <a:ext cx="8657963" cy="56242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Put these decimals in order from highest to lowest: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b)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Can you order to following measurements in ascending order.</a:t>
            </a:r>
          </a:p>
          <a:p>
            <a:pPr marL="0" indent="0" algn="ctr">
              <a:buNone/>
            </a:pPr>
            <a:r>
              <a:rPr lang="en-GB" dirty="0" smtClean="0"/>
              <a:t>124cm		0.75m		65mm		1.4m		1.1km</a:t>
            </a:r>
          </a:p>
        </p:txBody>
      </p:sp>
      <p:sp>
        <p:nvSpPr>
          <p:cNvPr id="37" name="Oval 36"/>
          <p:cNvSpPr/>
          <p:nvPr/>
        </p:nvSpPr>
        <p:spPr>
          <a:xfrm>
            <a:off x="3897" y="2145227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97" y="3856721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>
            <a:off x="3897" y="5556829"/>
            <a:ext cx="295095" cy="268268"/>
            <a:chOff x="235159" y="5247300"/>
            <a:chExt cx="432048" cy="432048"/>
          </a:xfrm>
        </p:grpSpPr>
        <p:sp>
          <p:nvSpPr>
            <p:cNvPr id="40" name="Oval 39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68084"/>
              </p:ext>
            </p:extLst>
          </p:nvPr>
        </p:nvGraphicFramePr>
        <p:xfrm>
          <a:off x="760095" y="19037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6.4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6.04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6.41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61.4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6.14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769069"/>
              </p:ext>
            </p:extLst>
          </p:nvPr>
        </p:nvGraphicFramePr>
        <p:xfrm>
          <a:off x="741045" y="27419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3.27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32.7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3.07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3.72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smtClean="0">
                          <a:effectLst/>
                        </a:rPr>
                        <a:t>27.3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19979"/>
              </p:ext>
            </p:extLst>
          </p:nvPr>
        </p:nvGraphicFramePr>
        <p:xfrm>
          <a:off x="721995" y="36563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16.04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1.64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10.6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16.4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1.46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722250"/>
              </p:ext>
            </p:extLst>
          </p:nvPr>
        </p:nvGraphicFramePr>
        <p:xfrm>
          <a:off x="702945" y="44945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42.32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42.04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42.3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42.23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40.32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4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2171700" y="241860"/>
            <a:ext cx="6377940" cy="5244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23" name="Content Placeholder 22"/>
          <p:cNvSpPr>
            <a:spLocks noGrp="1"/>
          </p:cNvSpPr>
          <p:nvPr>
            <p:ph idx="1"/>
          </p:nvPr>
        </p:nvSpPr>
        <p:spPr>
          <a:xfrm>
            <a:off x="228395" y="1233713"/>
            <a:ext cx="8657963" cy="56242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Put these decimals in order from highest to lowest: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b)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Can you order to following measurements in ascending order.</a:t>
            </a:r>
          </a:p>
          <a:p>
            <a:pPr marL="0" indent="0" algn="ctr">
              <a:buNone/>
            </a:pPr>
            <a:r>
              <a:rPr lang="en-GB" dirty="0" smtClean="0"/>
              <a:t>124cm		0.75m		65mm		1.4m		1.1km</a:t>
            </a:r>
          </a:p>
        </p:txBody>
      </p:sp>
      <p:sp>
        <p:nvSpPr>
          <p:cNvPr id="37" name="Oval 36"/>
          <p:cNvSpPr/>
          <p:nvPr/>
        </p:nvSpPr>
        <p:spPr>
          <a:xfrm>
            <a:off x="3897" y="2145227"/>
            <a:ext cx="295095" cy="268268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97" y="3856721"/>
            <a:ext cx="295095" cy="2682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>
            <a:off x="3897" y="5556829"/>
            <a:ext cx="295095" cy="268268"/>
            <a:chOff x="235159" y="5247300"/>
            <a:chExt cx="432048" cy="432048"/>
          </a:xfrm>
        </p:grpSpPr>
        <p:sp>
          <p:nvSpPr>
            <p:cNvPr id="40" name="Oval 39"/>
            <p:cNvSpPr/>
            <p:nvPr/>
          </p:nvSpPr>
          <p:spPr>
            <a:xfrm>
              <a:off x="235159" y="5247300"/>
              <a:ext cx="432048" cy="432048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5-Point Star 40"/>
            <p:cNvSpPr/>
            <p:nvPr/>
          </p:nvSpPr>
          <p:spPr>
            <a:xfrm>
              <a:off x="307167" y="5319308"/>
              <a:ext cx="288032" cy="288032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032513"/>
              </p:ext>
            </p:extLst>
          </p:nvPr>
        </p:nvGraphicFramePr>
        <p:xfrm>
          <a:off x="760095" y="19037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61.4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6.41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6.4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6.14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6.04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35807"/>
              </p:ext>
            </p:extLst>
          </p:nvPr>
        </p:nvGraphicFramePr>
        <p:xfrm>
          <a:off x="741045" y="27419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  <a:latin typeface="+mn-lt"/>
                          <a:ea typeface="+mn-ea"/>
                        </a:rPr>
                        <a:t>32.7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27.3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3.72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3.27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3.07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060427"/>
              </p:ext>
            </p:extLst>
          </p:nvPr>
        </p:nvGraphicFramePr>
        <p:xfrm>
          <a:off x="721995" y="36563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16.4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16.04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10.6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1.64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1.46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655279"/>
              </p:ext>
            </p:extLst>
          </p:nvPr>
        </p:nvGraphicFramePr>
        <p:xfrm>
          <a:off x="702945" y="4494530"/>
          <a:ext cx="5909310" cy="6883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81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42.32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42.3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42.23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42.04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effectLst/>
                        </a:rPr>
                        <a:t>40.32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177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BD25857-B683-47CA-9812-58F6BA953319}"/>
</file>

<file path=customXml/itemProps2.xml><?xml version="1.0" encoding="utf-8"?>
<ds:datastoreItem xmlns:ds="http://schemas.openxmlformats.org/officeDocument/2006/customXml" ds:itemID="{824ABD50-7BE9-49A4-A160-F4587E4971E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05BB17-07F5-4BEE-B10D-F5ACB893ABD5}">
  <ds:schemaRefs>
    <ds:schemaRef ds:uri="http://schemas.microsoft.com/office/infopath/2007/PartnerControls"/>
    <ds:schemaRef ds:uri="b35d852d-e68f-4799-b1d8-e0dc4642f4be"/>
    <ds:schemaRef ds:uri="http://purl.org/dc/terms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1287378b-fa1e-4e4c-a4fc-4ccf83d67a30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145</TotalTime>
  <Words>425</Words>
  <Application>Microsoft Office PowerPoint</Application>
  <PresentationFormat>On-screen Show (4:3)</PresentationFormat>
  <Paragraphs>226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Flow</vt:lpstr>
      <vt:lpstr>Place value</vt:lpstr>
      <vt:lpstr>Place value</vt:lpstr>
      <vt:lpstr>Questions</vt:lpstr>
      <vt:lpstr>Answers</vt:lpstr>
      <vt:lpstr>Ordering Decimals</vt:lpstr>
      <vt:lpstr>Ordering decimals</vt:lpstr>
      <vt:lpstr>Questions</vt:lpstr>
      <vt:lpstr>Answers</vt:lpstr>
      <vt:lpstr>Questions</vt:lpstr>
      <vt:lpstr>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jodie leefe</dc:creator>
  <cp:lastModifiedBy>Taiyibha Ahmed</cp:lastModifiedBy>
  <cp:revision>31</cp:revision>
  <dcterms:created xsi:type="dcterms:W3CDTF">2014-11-30T16:38:04Z</dcterms:created>
  <dcterms:modified xsi:type="dcterms:W3CDTF">2020-05-20T19:07:31Z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3106700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