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9"/>
  </p:notesMasterIdLst>
  <p:sldIdLst>
    <p:sldId id="256" r:id="rId5"/>
    <p:sldId id="270" r:id="rId6"/>
    <p:sldId id="258" r:id="rId7"/>
    <p:sldId id="259" r:id="rId8"/>
    <p:sldId id="260" r:id="rId9"/>
    <p:sldId id="271" r:id="rId10"/>
    <p:sldId id="261" r:id="rId11"/>
    <p:sldId id="263" r:id="rId12"/>
    <p:sldId id="264" r:id="rId13"/>
    <p:sldId id="265" r:id="rId14"/>
    <p:sldId id="268" r:id="rId15"/>
    <p:sldId id="269" r:id="rId16"/>
    <p:sldId id="266" r:id="rId17"/>
    <p:sldId id="267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1FDE"/>
    <a:srgbClr val="FF78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8F22F8-475F-9A27-B766-A1C233CFF476}" v="34" dt="2020-06-05T09:55:45.8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8"/>
    <p:restoredTop sz="94648"/>
  </p:normalViewPr>
  <p:slideViewPr>
    <p:cSldViewPr snapToGrid="0" snapToObjects="1">
      <p:cViewPr varScale="1">
        <p:scale>
          <a:sx n="70" d="100"/>
          <a:sy n="70" d="100"/>
        </p:scale>
        <p:origin x="63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47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216B91-1A44-D740-B58F-7B8B34C796B4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D1FB91-C2D1-904D-B2BC-5E221266A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046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88107EA-613F-D347-B8BD-71EC25211E34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07050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179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88107EA-613F-D347-B8BD-71EC25211E34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068434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89047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1053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326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535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B88107EA-613F-D347-B8BD-71EC25211E34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49281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B88107EA-613F-D347-B8BD-71EC25211E34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041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613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168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88107EA-613F-D347-B8BD-71EC25211E34}" type="datetimeFigureOut">
              <a:rPr lang="en-US" smtClean="0"/>
              <a:t>6/21/2020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5654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Grammar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Using dashes as parentheses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10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ARE PARENTHESES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73637" y="1349583"/>
            <a:ext cx="110304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When writing, you can add parenthesis to the middle of a sentence to add extra information. Parenthesis is when a word, phrase or clause is inserted into the sentence to give extra information. </a:t>
            </a:r>
          </a:p>
          <a:p>
            <a:endParaRPr lang="en-US" sz="2800" dirty="0"/>
          </a:p>
          <a:p>
            <a:r>
              <a:rPr lang="en-US" sz="2800" dirty="0" smtClean="0"/>
              <a:t>Brackets are often used for parentheses. However, depending on the type of writing, commas and dashes are also sometimes used.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85385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397933"/>
            <a:ext cx="10178322" cy="52793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As well as using brackets, we can use commas or dashes to indicate parentheses.</a:t>
            </a:r>
          </a:p>
          <a:p>
            <a:pPr marL="0" indent="0">
              <a:buNone/>
            </a:pPr>
            <a:endParaRPr lang="en-US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E.g.</a:t>
            </a:r>
          </a:p>
          <a:p>
            <a:pPr>
              <a:buFont typeface="Wingdings" charset="2"/>
              <a:buChar char="v"/>
            </a:pP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Andrew </a:t>
            </a:r>
            <a:r>
              <a:rPr lang="en-US" dirty="0">
                <a:solidFill>
                  <a:srgbClr val="FF0000"/>
                </a:solidFill>
              </a:rPr>
              <a:t>(last year’s losing finalist) </a:t>
            </a:r>
            <a:r>
              <a:rPr lang="en-US" dirty="0">
                <a:solidFill>
                  <a:schemeClr val="tx1"/>
                </a:solidFill>
              </a:rPr>
              <a:t>is expected to win this heat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>
              <a:buFont typeface="Wingdings" charset="2"/>
              <a:buChar char="v"/>
            </a:pPr>
            <a:r>
              <a:rPr lang="en-US" dirty="0" smtClean="0">
                <a:solidFill>
                  <a:schemeClr val="tx1"/>
                </a:solidFill>
              </a:rPr>
              <a:t>Andrew</a:t>
            </a:r>
            <a:r>
              <a:rPr lang="en-US" dirty="0" smtClean="0">
                <a:solidFill>
                  <a:srgbClr val="FF0000"/>
                </a:solidFill>
              </a:rPr>
              <a:t>, last year’s losing finalist, </a:t>
            </a:r>
            <a:r>
              <a:rPr lang="en-US" dirty="0" smtClean="0">
                <a:solidFill>
                  <a:schemeClr val="tx1"/>
                </a:solidFill>
              </a:rPr>
              <a:t>is expected to win this heat.</a:t>
            </a:r>
          </a:p>
          <a:p>
            <a:pPr>
              <a:buFont typeface="Wingdings" charset="2"/>
              <a:buChar char="v"/>
            </a:pPr>
            <a:r>
              <a:rPr lang="en-US" dirty="0" smtClean="0">
                <a:solidFill>
                  <a:schemeClr val="tx1"/>
                </a:solidFill>
              </a:rPr>
              <a:t>Andrew </a:t>
            </a:r>
            <a:r>
              <a:rPr lang="en-US" dirty="0" smtClean="0">
                <a:solidFill>
                  <a:srgbClr val="FF0000"/>
                </a:solidFill>
              </a:rPr>
              <a:t>- last year’s losing finalist - </a:t>
            </a:r>
            <a:r>
              <a:rPr lang="en-US" dirty="0" smtClean="0">
                <a:solidFill>
                  <a:schemeClr val="tx1"/>
                </a:solidFill>
              </a:rPr>
              <a:t>is expected to win this heat.</a:t>
            </a:r>
          </a:p>
          <a:p>
            <a:pPr>
              <a:buFont typeface="Wingdings" charset="2"/>
              <a:buChar char="v"/>
            </a:pPr>
            <a:r>
              <a:rPr lang="en-US" dirty="0">
                <a:solidFill>
                  <a:srgbClr val="000090"/>
                </a:solidFill>
              </a:rPr>
              <a:t>Andrew is expected to win this heat</a:t>
            </a:r>
            <a:r>
              <a:rPr lang="en-US" dirty="0" smtClean="0">
                <a:solidFill>
                  <a:srgbClr val="000090"/>
                </a:solidFill>
              </a:rPr>
              <a:t>.</a:t>
            </a:r>
          </a:p>
          <a:p>
            <a:pPr>
              <a:buFont typeface="Wingdings" charset="2"/>
              <a:buChar char="v"/>
            </a:pPr>
            <a:endParaRPr lang="en-US" dirty="0">
              <a:solidFill>
                <a:schemeClr val="tx1"/>
              </a:solidFill>
            </a:endParaRPr>
          </a:p>
          <a:p>
            <a:pPr>
              <a:buFont typeface="Wingdings" charset="2"/>
              <a:buChar char="²"/>
            </a:pPr>
            <a:r>
              <a:rPr lang="en-US" dirty="0" smtClean="0">
                <a:solidFill>
                  <a:schemeClr val="tx1"/>
                </a:solidFill>
              </a:rPr>
              <a:t>Albert </a:t>
            </a:r>
            <a:r>
              <a:rPr lang="en-US" dirty="0">
                <a:solidFill>
                  <a:schemeClr val="tx1"/>
                </a:solidFill>
              </a:rPr>
              <a:t>the Alien </a:t>
            </a:r>
            <a:r>
              <a:rPr lang="en-US" dirty="0">
                <a:solidFill>
                  <a:srgbClr val="FF0000"/>
                </a:solidFill>
              </a:rPr>
              <a:t>(who had no training) </a:t>
            </a:r>
            <a:r>
              <a:rPr lang="en-US" dirty="0">
                <a:solidFill>
                  <a:schemeClr val="tx1"/>
                </a:solidFill>
              </a:rPr>
              <a:t>was in charge of the wrecking ball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>
              <a:buFont typeface="Wingdings" charset="2"/>
              <a:buChar char="²"/>
            </a:pPr>
            <a:r>
              <a:rPr lang="en-US" dirty="0" smtClean="0">
                <a:solidFill>
                  <a:schemeClr val="tx1"/>
                </a:solidFill>
              </a:rPr>
              <a:t>Albert the Alien</a:t>
            </a:r>
            <a:r>
              <a:rPr lang="en-US" dirty="0" smtClean="0">
                <a:solidFill>
                  <a:srgbClr val="FF0000"/>
                </a:solidFill>
              </a:rPr>
              <a:t>, who had no training, </a:t>
            </a:r>
            <a:r>
              <a:rPr lang="en-US" dirty="0" smtClean="0">
                <a:solidFill>
                  <a:schemeClr val="tx1"/>
                </a:solidFill>
              </a:rPr>
              <a:t>was in charge of the wrecking ball.</a:t>
            </a:r>
          </a:p>
          <a:p>
            <a:pPr>
              <a:buFont typeface="Wingdings" charset="2"/>
              <a:buChar char="²"/>
            </a:pPr>
            <a:r>
              <a:rPr lang="en-US" dirty="0" smtClean="0">
                <a:solidFill>
                  <a:schemeClr val="tx1"/>
                </a:solidFill>
              </a:rPr>
              <a:t>Albert the Alien </a:t>
            </a:r>
            <a:r>
              <a:rPr lang="en-US" dirty="0" smtClean="0">
                <a:solidFill>
                  <a:srgbClr val="FF0000"/>
                </a:solidFill>
              </a:rPr>
              <a:t>- who had no training - </a:t>
            </a:r>
            <a:r>
              <a:rPr lang="en-US" dirty="0" smtClean="0">
                <a:solidFill>
                  <a:schemeClr val="tx1"/>
                </a:solidFill>
              </a:rPr>
              <a:t>was in charge of the wrecking ball.</a:t>
            </a:r>
          </a:p>
          <a:p>
            <a:pPr>
              <a:buFont typeface="Wingdings" charset="2"/>
              <a:buChar char="²"/>
            </a:pPr>
            <a:r>
              <a:rPr lang="en-US" dirty="0">
                <a:solidFill>
                  <a:srgbClr val="000090"/>
                </a:solidFill>
              </a:rPr>
              <a:t>Albert the Alien was in charge of the wrecking ball.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4" name="Right Bracket 3"/>
          <p:cNvSpPr/>
          <p:nvPr/>
        </p:nvSpPr>
        <p:spPr>
          <a:xfrm>
            <a:off x="8060266" y="1693333"/>
            <a:ext cx="745067" cy="1286933"/>
          </a:xfrm>
          <a:prstGeom prst="rightBracket">
            <a:avLst/>
          </a:prstGeom>
          <a:noFill/>
          <a:ln w="539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Bracket 4"/>
          <p:cNvSpPr/>
          <p:nvPr/>
        </p:nvSpPr>
        <p:spPr>
          <a:xfrm>
            <a:off x="9211733" y="3793066"/>
            <a:ext cx="745067" cy="1286933"/>
          </a:xfrm>
          <a:prstGeom prst="rightBracket">
            <a:avLst/>
          </a:prstGeom>
          <a:noFill/>
          <a:ln w="539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805333" y="1913466"/>
            <a:ext cx="23972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These all have the same</a:t>
            </a:r>
          </a:p>
          <a:p>
            <a:r>
              <a:rPr lang="en-US" dirty="0"/>
              <a:t>m</a:t>
            </a:r>
            <a:r>
              <a:rPr lang="en-US" dirty="0" smtClean="0"/>
              <a:t>eaning.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076564" y="3877141"/>
            <a:ext cx="16340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These all have the same</a:t>
            </a:r>
          </a:p>
          <a:p>
            <a:r>
              <a:rPr lang="en-US" dirty="0"/>
              <a:t>meaning.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80745" y="6066935"/>
            <a:ext cx="10196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Remember: the </a:t>
            </a:r>
            <a:r>
              <a:rPr lang="en-US" dirty="0" smtClean="0">
                <a:solidFill>
                  <a:srgbClr val="FF0000"/>
                </a:solidFill>
              </a:rPr>
              <a:t>words in red </a:t>
            </a:r>
            <a:r>
              <a:rPr lang="en-US" dirty="0" smtClean="0"/>
              <a:t>can be removed from the sentences and </a:t>
            </a:r>
            <a:r>
              <a:rPr lang="en-US" dirty="0" smtClean="0">
                <a:solidFill>
                  <a:srgbClr val="000090"/>
                </a:solidFill>
              </a:rPr>
              <a:t>the sentences would still make sense.</a:t>
            </a:r>
            <a:endParaRPr lang="en-US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509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9852"/>
            <a:ext cx="10178322" cy="1492132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/>
              <a:t>Using dashes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1333" y="948267"/>
            <a:ext cx="10498667" cy="570653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These are less formal than using brackets and tend to be found in </a:t>
            </a:r>
            <a:r>
              <a:rPr lang="en-US" b="1" u="sng" dirty="0" smtClean="0">
                <a:solidFill>
                  <a:srgbClr val="000000"/>
                </a:solidFill>
              </a:rPr>
              <a:t>informal writing.</a:t>
            </a:r>
          </a:p>
          <a:p>
            <a:pPr marL="0" indent="0">
              <a:buNone/>
            </a:pPr>
            <a:endParaRPr lang="en-US" dirty="0" smtClean="0">
              <a:solidFill>
                <a:srgbClr val="000000"/>
              </a:solidFill>
            </a:endParaRPr>
          </a:p>
          <a:p>
            <a:pPr>
              <a:buFont typeface="Wingdings" charset="2"/>
              <a:buChar char="v"/>
            </a:pPr>
            <a:r>
              <a:rPr lang="en-US" b="1" u="sng" dirty="0" smtClean="0">
                <a:solidFill>
                  <a:srgbClr val="800000"/>
                </a:solidFill>
              </a:rPr>
              <a:t>Pairs of dashes </a:t>
            </a:r>
            <a:r>
              <a:rPr lang="en-US" b="1" dirty="0" smtClean="0">
                <a:solidFill>
                  <a:srgbClr val="000000"/>
                </a:solidFill>
              </a:rPr>
              <a:t>are used for parentheses around additional information.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rgbClr val="000000"/>
                </a:solidFill>
              </a:rPr>
              <a:t>E.g. The tiny girl – bold and confident – sang to the audience.</a:t>
            </a:r>
          </a:p>
          <a:p>
            <a:pPr marL="0" indent="0">
              <a:buNone/>
            </a:pPr>
            <a:endParaRPr lang="en-US" b="1" dirty="0">
              <a:solidFill>
                <a:srgbClr val="000000"/>
              </a:solidFill>
            </a:endParaRPr>
          </a:p>
          <a:p>
            <a:pPr>
              <a:buFont typeface="Wingdings" charset="2"/>
              <a:buChar char="v"/>
            </a:pPr>
            <a:r>
              <a:rPr lang="en-US" b="1" dirty="0" smtClean="0">
                <a:solidFill>
                  <a:srgbClr val="000000"/>
                </a:solidFill>
              </a:rPr>
              <a:t>A single dash can be used </a:t>
            </a:r>
            <a:r>
              <a:rPr lang="en-US" b="1" dirty="0">
                <a:solidFill>
                  <a:srgbClr val="000000"/>
                </a:solidFill>
              </a:rPr>
              <a:t>to link complete sentences (main clauses)</a:t>
            </a:r>
          </a:p>
          <a:p>
            <a:pPr marL="0" indent="0">
              <a:buNone/>
            </a:pPr>
            <a:r>
              <a:rPr lang="en-US" b="1" dirty="0">
                <a:solidFill>
                  <a:srgbClr val="000000"/>
                </a:solidFill>
              </a:rPr>
              <a:t>E.g. Some people believe that I am a normal boy – they have no idea that I’m actually a god</a:t>
            </a:r>
            <a:r>
              <a:rPr lang="en-US" b="1" dirty="0" smtClean="0">
                <a:solidFill>
                  <a:srgbClr val="000000"/>
                </a:solidFill>
              </a:rPr>
              <a:t>.</a:t>
            </a: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</a:endParaRPr>
          </a:p>
          <a:p>
            <a:pPr>
              <a:buFont typeface="Wingdings" charset="2"/>
              <a:buChar char="v"/>
            </a:pPr>
            <a:r>
              <a:rPr lang="en-US" dirty="0" smtClean="0">
                <a:solidFill>
                  <a:srgbClr val="000000"/>
                </a:solidFill>
              </a:rPr>
              <a:t>They are sometimes used instead of a colon for </a:t>
            </a:r>
            <a:r>
              <a:rPr lang="en-US" b="1" u="sng" dirty="0" smtClean="0">
                <a:solidFill>
                  <a:srgbClr val="000000"/>
                </a:solidFill>
              </a:rPr>
              <a:t>emphasis.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E.g. Shock, horror, despair – Jamie had totally forgotten his wife’s birthday!</a:t>
            </a: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</a:endParaRPr>
          </a:p>
          <a:p>
            <a:pPr>
              <a:buFont typeface="Wingdings" charset="2"/>
              <a:buChar char="v"/>
            </a:pPr>
            <a:r>
              <a:rPr lang="en-US" dirty="0" smtClean="0">
                <a:solidFill>
                  <a:srgbClr val="000000"/>
                </a:solidFill>
              </a:rPr>
              <a:t>They are used to show interruptions in speech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E.g. “What do you mean? I am speaking like I al – ” Nick jumped as a heavy book flew off the shelf and landed at his feet with a thud.</a:t>
            </a: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40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6-21 at 13.17.5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300" y="198731"/>
            <a:ext cx="9232899" cy="6659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051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6-21 at 13.17.5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300" y="198731"/>
            <a:ext cx="9232899" cy="6659269"/>
          </a:xfrm>
          <a:prstGeom prst="rect">
            <a:avLst/>
          </a:prstGeom>
        </p:spPr>
      </p:pic>
      <p:sp>
        <p:nvSpPr>
          <p:cNvPr id="3" name="Freeform 2"/>
          <p:cNvSpPr/>
          <p:nvPr/>
        </p:nvSpPr>
        <p:spPr>
          <a:xfrm>
            <a:off x="2269067" y="4993828"/>
            <a:ext cx="914400" cy="1034438"/>
          </a:xfrm>
          <a:custGeom>
            <a:avLst/>
            <a:gdLst>
              <a:gd name="connsiteX0" fmla="*/ 0 w 914400"/>
              <a:gd name="connsiteY0" fmla="*/ 661905 h 1034438"/>
              <a:gd name="connsiteX1" fmla="*/ 50800 w 914400"/>
              <a:gd name="connsiteY1" fmla="*/ 882038 h 1034438"/>
              <a:gd name="connsiteX2" fmla="*/ 67733 w 914400"/>
              <a:gd name="connsiteY2" fmla="*/ 932838 h 1034438"/>
              <a:gd name="connsiteX3" fmla="*/ 101600 w 914400"/>
              <a:gd name="connsiteY3" fmla="*/ 983638 h 1034438"/>
              <a:gd name="connsiteX4" fmla="*/ 118533 w 914400"/>
              <a:gd name="connsiteY4" fmla="*/ 1034438 h 1034438"/>
              <a:gd name="connsiteX5" fmla="*/ 135466 w 914400"/>
              <a:gd name="connsiteY5" fmla="*/ 983638 h 1034438"/>
              <a:gd name="connsiteX6" fmla="*/ 287866 w 914400"/>
              <a:gd name="connsiteY6" fmla="*/ 678838 h 1034438"/>
              <a:gd name="connsiteX7" fmla="*/ 372533 w 914400"/>
              <a:gd name="connsiteY7" fmla="*/ 577238 h 1034438"/>
              <a:gd name="connsiteX8" fmla="*/ 592666 w 914400"/>
              <a:gd name="connsiteY8" fmla="*/ 255505 h 1034438"/>
              <a:gd name="connsiteX9" fmla="*/ 795866 w 914400"/>
              <a:gd name="connsiteY9" fmla="*/ 86172 h 1034438"/>
              <a:gd name="connsiteX10" fmla="*/ 897466 w 914400"/>
              <a:gd name="connsiteY10" fmla="*/ 1505 h 1034438"/>
              <a:gd name="connsiteX11" fmla="*/ 914400 w 914400"/>
              <a:gd name="connsiteY11" fmla="*/ 1505 h 1034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" h="1034438">
                <a:moveTo>
                  <a:pt x="0" y="661905"/>
                </a:moveTo>
                <a:cubicBezTo>
                  <a:pt x="16933" y="735283"/>
                  <a:pt x="32536" y="808980"/>
                  <a:pt x="50800" y="882038"/>
                </a:cubicBezTo>
                <a:cubicBezTo>
                  <a:pt x="55129" y="899354"/>
                  <a:pt x="59751" y="916873"/>
                  <a:pt x="67733" y="932838"/>
                </a:cubicBezTo>
                <a:cubicBezTo>
                  <a:pt x="76834" y="951041"/>
                  <a:pt x="90311" y="966705"/>
                  <a:pt x="101600" y="983638"/>
                </a:cubicBezTo>
                <a:cubicBezTo>
                  <a:pt x="107244" y="1000571"/>
                  <a:pt x="100684" y="1034438"/>
                  <a:pt x="118533" y="1034438"/>
                </a:cubicBezTo>
                <a:cubicBezTo>
                  <a:pt x="136382" y="1034438"/>
                  <a:pt x="127792" y="999753"/>
                  <a:pt x="135466" y="983638"/>
                </a:cubicBezTo>
                <a:cubicBezTo>
                  <a:pt x="184303" y="881080"/>
                  <a:pt x="215146" y="766102"/>
                  <a:pt x="287866" y="678838"/>
                </a:cubicBezTo>
                <a:cubicBezTo>
                  <a:pt x="316088" y="644971"/>
                  <a:pt x="346909" y="613111"/>
                  <a:pt x="372533" y="577238"/>
                </a:cubicBezTo>
                <a:cubicBezTo>
                  <a:pt x="452111" y="465830"/>
                  <a:pt x="491883" y="356288"/>
                  <a:pt x="592666" y="255505"/>
                </a:cubicBezTo>
                <a:cubicBezTo>
                  <a:pt x="723049" y="125122"/>
                  <a:pt x="654414" y="180474"/>
                  <a:pt x="795866" y="86172"/>
                </a:cubicBezTo>
                <a:cubicBezTo>
                  <a:pt x="1032810" y="-71791"/>
                  <a:pt x="636687" y="197087"/>
                  <a:pt x="897466" y="1505"/>
                </a:cubicBezTo>
                <a:cubicBezTo>
                  <a:pt x="901982" y="-1882"/>
                  <a:pt x="908755" y="1505"/>
                  <a:pt x="914400" y="1505"/>
                </a:cubicBezTo>
              </a:path>
            </a:pathLst>
          </a:custGeom>
          <a:ln w="123825"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539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20-06-21 at 13.20.0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800" y="0"/>
            <a:ext cx="96261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479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20-06-21 at 13.20.0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800" y="0"/>
            <a:ext cx="9626176" cy="6858000"/>
          </a:xfrm>
          <a:prstGeom prst="rect">
            <a:avLst/>
          </a:prstGeom>
        </p:spPr>
      </p:pic>
      <p:sp>
        <p:nvSpPr>
          <p:cNvPr id="3" name="Freeform 2"/>
          <p:cNvSpPr/>
          <p:nvPr/>
        </p:nvSpPr>
        <p:spPr>
          <a:xfrm>
            <a:off x="1574800" y="1590228"/>
            <a:ext cx="914400" cy="1034438"/>
          </a:xfrm>
          <a:custGeom>
            <a:avLst/>
            <a:gdLst>
              <a:gd name="connsiteX0" fmla="*/ 0 w 914400"/>
              <a:gd name="connsiteY0" fmla="*/ 661905 h 1034438"/>
              <a:gd name="connsiteX1" fmla="*/ 50800 w 914400"/>
              <a:gd name="connsiteY1" fmla="*/ 882038 h 1034438"/>
              <a:gd name="connsiteX2" fmla="*/ 67733 w 914400"/>
              <a:gd name="connsiteY2" fmla="*/ 932838 h 1034438"/>
              <a:gd name="connsiteX3" fmla="*/ 101600 w 914400"/>
              <a:gd name="connsiteY3" fmla="*/ 983638 h 1034438"/>
              <a:gd name="connsiteX4" fmla="*/ 118533 w 914400"/>
              <a:gd name="connsiteY4" fmla="*/ 1034438 h 1034438"/>
              <a:gd name="connsiteX5" fmla="*/ 135466 w 914400"/>
              <a:gd name="connsiteY5" fmla="*/ 983638 h 1034438"/>
              <a:gd name="connsiteX6" fmla="*/ 287866 w 914400"/>
              <a:gd name="connsiteY6" fmla="*/ 678838 h 1034438"/>
              <a:gd name="connsiteX7" fmla="*/ 372533 w 914400"/>
              <a:gd name="connsiteY7" fmla="*/ 577238 h 1034438"/>
              <a:gd name="connsiteX8" fmla="*/ 592666 w 914400"/>
              <a:gd name="connsiteY8" fmla="*/ 255505 h 1034438"/>
              <a:gd name="connsiteX9" fmla="*/ 795866 w 914400"/>
              <a:gd name="connsiteY9" fmla="*/ 86172 h 1034438"/>
              <a:gd name="connsiteX10" fmla="*/ 897466 w 914400"/>
              <a:gd name="connsiteY10" fmla="*/ 1505 h 1034438"/>
              <a:gd name="connsiteX11" fmla="*/ 914400 w 914400"/>
              <a:gd name="connsiteY11" fmla="*/ 1505 h 1034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" h="1034438">
                <a:moveTo>
                  <a:pt x="0" y="661905"/>
                </a:moveTo>
                <a:cubicBezTo>
                  <a:pt x="16933" y="735283"/>
                  <a:pt x="32536" y="808980"/>
                  <a:pt x="50800" y="882038"/>
                </a:cubicBezTo>
                <a:cubicBezTo>
                  <a:pt x="55129" y="899354"/>
                  <a:pt x="59751" y="916873"/>
                  <a:pt x="67733" y="932838"/>
                </a:cubicBezTo>
                <a:cubicBezTo>
                  <a:pt x="76834" y="951041"/>
                  <a:pt x="90311" y="966705"/>
                  <a:pt x="101600" y="983638"/>
                </a:cubicBezTo>
                <a:cubicBezTo>
                  <a:pt x="107244" y="1000571"/>
                  <a:pt x="100684" y="1034438"/>
                  <a:pt x="118533" y="1034438"/>
                </a:cubicBezTo>
                <a:cubicBezTo>
                  <a:pt x="136382" y="1034438"/>
                  <a:pt x="127792" y="999753"/>
                  <a:pt x="135466" y="983638"/>
                </a:cubicBezTo>
                <a:cubicBezTo>
                  <a:pt x="184303" y="881080"/>
                  <a:pt x="215146" y="766102"/>
                  <a:pt x="287866" y="678838"/>
                </a:cubicBezTo>
                <a:cubicBezTo>
                  <a:pt x="316088" y="644971"/>
                  <a:pt x="346909" y="613111"/>
                  <a:pt x="372533" y="577238"/>
                </a:cubicBezTo>
                <a:cubicBezTo>
                  <a:pt x="452111" y="465830"/>
                  <a:pt x="491883" y="356288"/>
                  <a:pt x="592666" y="255505"/>
                </a:cubicBezTo>
                <a:cubicBezTo>
                  <a:pt x="723049" y="125122"/>
                  <a:pt x="654414" y="180474"/>
                  <a:pt x="795866" y="86172"/>
                </a:cubicBezTo>
                <a:cubicBezTo>
                  <a:pt x="1032810" y="-71791"/>
                  <a:pt x="636687" y="197087"/>
                  <a:pt x="897466" y="1505"/>
                </a:cubicBezTo>
                <a:cubicBezTo>
                  <a:pt x="901982" y="-1882"/>
                  <a:pt x="908755" y="1505"/>
                  <a:pt x="914400" y="1505"/>
                </a:cubicBezTo>
              </a:path>
            </a:pathLst>
          </a:custGeom>
          <a:ln w="123825"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574800" y="1245990"/>
            <a:ext cx="9930976" cy="621453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6238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6-21 at 13.22.5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134" y="0"/>
            <a:ext cx="102323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361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6-21 at 13.22.5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134" y="0"/>
            <a:ext cx="10232398" cy="6858000"/>
          </a:xfrm>
          <a:prstGeom prst="rect">
            <a:avLst/>
          </a:prstGeom>
        </p:spPr>
      </p:pic>
      <p:sp>
        <p:nvSpPr>
          <p:cNvPr id="3" name="Freeform 2"/>
          <p:cNvSpPr/>
          <p:nvPr/>
        </p:nvSpPr>
        <p:spPr>
          <a:xfrm>
            <a:off x="1236134" y="3503695"/>
            <a:ext cx="914400" cy="1034438"/>
          </a:xfrm>
          <a:custGeom>
            <a:avLst/>
            <a:gdLst>
              <a:gd name="connsiteX0" fmla="*/ 0 w 914400"/>
              <a:gd name="connsiteY0" fmla="*/ 661905 h 1034438"/>
              <a:gd name="connsiteX1" fmla="*/ 50800 w 914400"/>
              <a:gd name="connsiteY1" fmla="*/ 882038 h 1034438"/>
              <a:gd name="connsiteX2" fmla="*/ 67733 w 914400"/>
              <a:gd name="connsiteY2" fmla="*/ 932838 h 1034438"/>
              <a:gd name="connsiteX3" fmla="*/ 101600 w 914400"/>
              <a:gd name="connsiteY3" fmla="*/ 983638 h 1034438"/>
              <a:gd name="connsiteX4" fmla="*/ 118533 w 914400"/>
              <a:gd name="connsiteY4" fmla="*/ 1034438 h 1034438"/>
              <a:gd name="connsiteX5" fmla="*/ 135466 w 914400"/>
              <a:gd name="connsiteY5" fmla="*/ 983638 h 1034438"/>
              <a:gd name="connsiteX6" fmla="*/ 287866 w 914400"/>
              <a:gd name="connsiteY6" fmla="*/ 678838 h 1034438"/>
              <a:gd name="connsiteX7" fmla="*/ 372533 w 914400"/>
              <a:gd name="connsiteY7" fmla="*/ 577238 h 1034438"/>
              <a:gd name="connsiteX8" fmla="*/ 592666 w 914400"/>
              <a:gd name="connsiteY8" fmla="*/ 255505 h 1034438"/>
              <a:gd name="connsiteX9" fmla="*/ 795866 w 914400"/>
              <a:gd name="connsiteY9" fmla="*/ 86172 h 1034438"/>
              <a:gd name="connsiteX10" fmla="*/ 897466 w 914400"/>
              <a:gd name="connsiteY10" fmla="*/ 1505 h 1034438"/>
              <a:gd name="connsiteX11" fmla="*/ 914400 w 914400"/>
              <a:gd name="connsiteY11" fmla="*/ 1505 h 1034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" h="1034438">
                <a:moveTo>
                  <a:pt x="0" y="661905"/>
                </a:moveTo>
                <a:cubicBezTo>
                  <a:pt x="16933" y="735283"/>
                  <a:pt x="32536" y="808980"/>
                  <a:pt x="50800" y="882038"/>
                </a:cubicBezTo>
                <a:cubicBezTo>
                  <a:pt x="55129" y="899354"/>
                  <a:pt x="59751" y="916873"/>
                  <a:pt x="67733" y="932838"/>
                </a:cubicBezTo>
                <a:cubicBezTo>
                  <a:pt x="76834" y="951041"/>
                  <a:pt x="90311" y="966705"/>
                  <a:pt x="101600" y="983638"/>
                </a:cubicBezTo>
                <a:cubicBezTo>
                  <a:pt x="107244" y="1000571"/>
                  <a:pt x="100684" y="1034438"/>
                  <a:pt x="118533" y="1034438"/>
                </a:cubicBezTo>
                <a:cubicBezTo>
                  <a:pt x="136382" y="1034438"/>
                  <a:pt x="127792" y="999753"/>
                  <a:pt x="135466" y="983638"/>
                </a:cubicBezTo>
                <a:cubicBezTo>
                  <a:pt x="184303" y="881080"/>
                  <a:pt x="215146" y="766102"/>
                  <a:pt x="287866" y="678838"/>
                </a:cubicBezTo>
                <a:cubicBezTo>
                  <a:pt x="316088" y="644971"/>
                  <a:pt x="346909" y="613111"/>
                  <a:pt x="372533" y="577238"/>
                </a:cubicBezTo>
                <a:cubicBezTo>
                  <a:pt x="452111" y="465830"/>
                  <a:pt x="491883" y="356288"/>
                  <a:pt x="592666" y="255505"/>
                </a:cubicBezTo>
                <a:cubicBezTo>
                  <a:pt x="723049" y="125122"/>
                  <a:pt x="654414" y="180474"/>
                  <a:pt x="795866" y="86172"/>
                </a:cubicBezTo>
                <a:cubicBezTo>
                  <a:pt x="1032810" y="-71791"/>
                  <a:pt x="636687" y="197087"/>
                  <a:pt x="897466" y="1505"/>
                </a:cubicBezTo>
                <a:cubicBezTo>
                  <a:pt x="901982" y="-1882"/>
                  <a:pt x="908755" y="1505"/>
                  <a:pt x="914400" y="1505"/>
                </a:cubicBezTo>
              </a:path>
            </a:pathLst>
          </a:custGeom>
          <a:ln w="123825"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049867" y="118533"/>
            <a:ext cx="10058400" cy="653626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1876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6-21 at 13.36.3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933" y="0"/>
            <a:ext cx="9982200" cy="3175000"/>
          </a:xfrm>
          <a:prstGeom prst="rect">
            <a:avLst/>
          </a:prstGeom>
        </p:spPr>
      </p:pic>
      <p:pic>
        <p:nvPicPr>
          <p:cNvPr id="5" name="Picture 4" descr="Screen Shot 2020-06-21 at 13.37.1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867" y="3175000"/>
            <a:ext cx="11076628" cy="340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9591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6-21 at 13.37.3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4831"/>
            <a:ext cx="12192000" cy="3128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707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Challenge- Add dashes for parentheses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2345" y="1688251"/>
            <a:ext cx="10178322" cy="472948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500" dirty="0" smtClean="0">
                <a:solidFill>
                  <a:schemeClr val="tx1"/>
                </a:solidFill>
              </a:rPr>
              <a:t>The vast desert lush with flowers after the rain storm contained lots of interesting plant life.</a:t>
            </a:r>
          </a:p>
          <a:p>
            <a:pPr marL="0" indent="0">
              <a:buNone/>
            </a:pPr>
            <a:endParaRPr lang="en-US" sz="25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500" dirty="0" smtClean="0">
                <a:solidFill>
                  <a:schemeClr val="tx1"/>
                </a:solidFill>
              </a:rPr>
              <a:t>One day last month I’m sure it was on a Tuesday I fell down and grazed my knee.</a:t>
            </a:r>
          </a:p>
          <a:p>
            <a:pPr marL="0" indent="0">
              <a:buNone/>
            </a:pPr>
            <a:endParaRPr lang="en-US" sz="25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500" dirty="0" smtClean="0">
                <a:solidFill>
                  <a:schemeClr val="tx1"/>
                </a:solidFill>
              </a:rPr>
              <a:t>I have given the letter which you sent me two days ago to my dad.</a:t>
            </a:r>
          </a:p>
          <a:p>
            <a:pPr marL="0" indent="0">
              <a:buNone/>
            </a:pPr>
            <a:endParaRPr lang="en-US" sz="25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HINT: Read the sentences and identify the extra information that could be removed without the sentence becoming nonsensical.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7965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EXTRA Challenge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0745" y="2286001"/>
            <a:ext cx="10940322" cy="35935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/>
              <a:t>Can you write 3 – 5 sentences using dashes for parentheses?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28652237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Custom 1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229498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/>
        <a:ea typeface=""/>
        <a:cs typeface=""/>
      </a:majorFont>
      <a:minorFont>
        <a:latin typeface="Gill Sans MT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53975">
          <a:solidFill>
            <a:schemeClr val="tx2">
              <a:lumMod val="50000"/>
              <a:lumOff val="50000"/>
            </a:schemeClr>
          </a:solidFill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636D5CE-71AF-46AE-A2D0-B8741DD7A0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8FBA4E0-EA3B-45AB-8F07-2A8556C7ED3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72E9BFB-9710-438B-A61C-0438869638DC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2468</TotalTime>
  <Words>475</Words>
  <Application>Microsoft Office PowerPoint</Application>
  <PresentationFormat>Widescreen</PresentationFormat>
  <Paragraphs>50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Gill Sans MT</vt:lpstr>
      <vt:lpstr>Impact</vt:lpstr>
      <vt:lpstr>Wingdings</vt:lpstr>
      <vt:lpstr>Badge</vt:lpstr>
      <vt:lpstr>Grammar </vt:lpstr>
      <vt:lpstr>WHAT ARE PARENTHESES</vt:lpstr>
      <vt:lpstr>PowerPoint Presentation</vt:lpstr>
      <vt:lpstr>Using dashes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Challenge- Add dashes for parentheses</vt:lpstr>
      <vt:lpstr>EXTRA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Non-chronological reports</dc:title>
  <dc:creator>Aimee Johnson</dc:creator>
  <cp:lastModifiedBy>Taiyibha Ahmed</cp:lastModifiedBy>
  <cp:revision>103</cp:revision>
  <dcterms:created xsi:type="dcterms:W3CDTF">2019-03-04T20:10:20Z</dcterms:created>
  <dcterms:modified xsi:type="dcterms:W3CDTF">2020-06-21T12:55:45Z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