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5" r:id="rId4"/>
  </p:sldMasterIdLst>
  <p:notesMasterIdLst>
    <p:notesMasterId r:id="rId20"/>
  </p:notesMasterIdLst>
  <p:handoutMasterIdLst>
    <p:handoutMasterId r:id="rId21"/>
  </p:handoutMasterIdLst>
  <p:sldIdLst>
    <p:sldId id="256" r:id="rId5"/>
    <p:sldId id="298" r:id="rId6"/>
    <p:sldId id="302" r:id="rId7"/>
    <p:sldId id="306" r:id="rId8"/>
    <p:sldId id="276" r:id="rId9"/>
    <p:sldId id="296" r:id="rId10"/>
    <p:sldId id="301" r:id="rId11"/>
    <p:sldId id="300" r:id="rId12"/>
    <p:sldId id="263" r:id="rId13"/>
    <p:sldId id="291" r:id="rId14"/>
    <p:sldId id="299" r:id="rId15"/>
    <p:sldId id="290" r:id="rId16"/>
    <p:sldId id="303" r:id="rId17"/>
    <p:sldId id="264" r:id="rId18"/>
    <p:sldId id="305" r:id="rId19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29A4527-E886-4A15-856E-3132E26B084B}" v="703" dt="2025-09-11T12:51:07.229"/>
    <p1510:client id="{D3EDDE26-BA77-D815-51AB-8320672003F9}" v="57" dt="2025-09-11T12:26:22.9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118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9F6B2E-1ECA-4184-A67D-4A201957B2B2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B512A9-DD4F-4870-946C-305916ABBC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9671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4F3A82-F637-1543-8C13-D12BDF0F499A}" type="datetimeFigureOut">
              <a:rPr lang="en-US" smtClean="0"/>
              <a:pPr/>
              <a:t>9/18/2025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167F53-BA33-7E40-958D-01A6607E9B7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515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Notes</a:t>
            </a:r>
            <a:r>
              <a:rPr lang="en-US" baseline="0"/>
              <a:t> are provided to help you lead the presentation.</a:t>
            </a:r>
          </a:p>
          <a:p>
            <a:r>
              <a:rPr lang="en-US" baseline="0"/>
              <a:t>Notes in italics are for your attention only.</a:t>
            </a:r>
            <a:endParaRPr lang="en-US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1878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First read – </a:t>
            </a:r>
            <a:r>
              <a:rPr lang="en-US" err="1">
                <a:cs typeface="Calibri"/>
              </a:rPr>
              <a:t>chn</a:t>
            </a:r>
            <a:r>
              <a:rPr lang="en-US">
                <a:cs typeface="Calibri"/>
              </a:rPr>
              <a:t> to use Fred talk</a:t>
            </a:r>
          </a:p>
          <a:p>
            <a:r>
              <a:rPr lang="en-US">
                <a:cs typeface="Calibri"/>
              </a:rPr>
              <a:t>Second read – </a:t>
            </a:r>
            <a:r>
              <a:rPr lang="en-US" err="1">
                <a:cs typeface="Calibri"/>
              </a:rPr>
              <a:t>chn</a:t>
            </a:r>
            <a:r>
              <a:rPr lang="en-US">
                <a:cs typeface="Calibri"/>
              </a:rPr>
              <a:t> to use Fred talk and they may have remembered a word from sight</a:t>
            </a:r>
            <a:endParaRPr lang="en-US" baseline="0">
              <a:cs typeface="Calibri"/>
            </a:endParaRPr>
          </a:p>
          <a:p>
            <a:r>
              <a:rPr lang="en-US">
                <a:cs typeface="Calibri"/>
              </a:rPr>
              <a:t>Third read – remember more words and read with fluency</a:t>
            </a:r>
          </a:p>
          <a:p>
            <a:r>
              <a:rPr lang="en-US">
                <a:cs typeface="Calibri"/>
              </a:rPr>
              <a:t>Fourth read – fluent and you could ask questions, focusing on comprehension</a:t>
            </a:r>
          </a:p>
          <a:p>
            <a:r>
              <a:rPr lang="en-US">
                <a:cs typeface="Calibri"/>
              </a:rPr>
              <a:t>By Christmas as many off Y2 off RWI</a:t>
            </a: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4122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Stretchy and bouncy sounds.  Demo.</a:t>
            </a:r>
          </a:p>
          <a:p>
            <a:r>
              <a:rPr lang="en-US"/>
              <a:t>We use this Speed Sounds chart in Phonics lessons. </a:t>
            </a:r>
            <a:endParaRPr lang="en-US">
              <a:cs typeface="Calibri"/>
            </a:endParaRPr>
          </a:p>
          <a:p>
            <a:r>
              <a:rPr lang="en-US"/>
              <a:t>It shows the most common graphemes for each sound. </a:t>
            </a:r>
            <a:endParaRPr lang="en-US">
              <a:cs typeface="Calibri"/>
            </a:endParaRPr>
          </a:p>
          <a:p>
            <a:r>
              <a:rPr lang="en-US"/>
              <a:t>Each box is a sound box showing different ways to read and write the sound. </a:t>
            </a:r>
            <a:r>
              <a:rPr lang="en-US" i="1"/>
              <a:t>Demo the ‘f’ sound box with examples of words ‘fun’, ‘huff’, ‘photo’ and the  ‘or’ sound box with examples of words ‘or’, ‘door’, ‘more’, ‘dawn’, ‘author’.</a:t>
            </a:r>
            <a:endParaRPr lang="en-US"/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5459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Shape 250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51" name="Shape 251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39" cy="446698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b="0" u="none" strike="noStrike" cap="none">
                <a:solidFill>
                  <a:schemeClr val="dk1"/>
                </a:solidFill>
                <a:latin typeface="Calibri"/>
                <a:ea typeface="Times New Roman"/>
                <a:cs typeface="Calibri"/>
              </a:rPr>
              <a:t>Speed words for fluency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b="0" u="none" strike="noStrike" cap="none">
                <a:solidFill>
                  <a:schemeClr val="dk1"/>
                </a:solidFill>
                <a:latin typeface="Calibri"/>
                <a:ea typeface="Times New Roman"/>
                <a:cs typeface="Calibri"/>
              </a:rPr>
              <a:t>Longer words – use syllables </a:t>
            </a:r>
          </a:p>
        </p:txBody>
      </p:sp>
      <p:sp>
        <p:nvSpPr>
          <p:cNvPr id="252" name="Shape 252"/>
          <p:cNvSpPr txBox="1">
            <a:spLocks noGrp="1"/>
          </p:cNvSpPr>
          <p:nvPr>
            <p:ph type="sldNum" idx="12"/>
          </p:nvPr>
        </p:nvSpPr>
        <p:spPr>
          <a:xfrm>
            <a:off x="3850442" y="9428583"/>
            <a:ext cx="2945658" cy="4963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6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353714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Say sentence, MTYT</a:t>
            </a:r>
          </a:p>
          <a:p>
            <a:r>
              <a:rPr lang="en-GB"/>
              <a:t>Children help to build it</a:t>
            </a:r>
          </a:p>
          <a:p>
            <a:r>
              <a:rPr lang="en-GB"/>
              <a:t>Punctuation finger spaces</a:t>
            </a:r>
          </a:p>
          <a:p>
            <a:r>
              <a:rPr lang="en-GB"/>
              <a:t>Reread to check for sense</a:t>
            </a:r>
          </a:p>
          <a:p>
            <a:r>
              <a:rPr lang="en-GB"/>
              <a:t>Hide and then children have a go at writing.</a:t>
            </a:r>
          </a:p>
          <a:p>
            <a:r>
              <a:rPr lang="en-GB"/>
              <a:t>Build a sentence – use drama, additional pictures/images share ideas (some notes can be taken) but mostly ind. work.</a:t>
            </a:r>
          </a:p>
          <a:p>
            <a:r>
              <a:rPr lang="en-GB"/>
              <a:t>Using letter names instead of sounds from Green up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1693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Online files sometimes used</a:t>
            </a:r>
          </a:p>
          <a:p>
            <a:r>
              <a:rPr lang="en-GB"/>
              <a:t>Pictures to help gather ideas</a:t>
            </a:r>
          </a:p>
          <a:p>
            <a:r>
              <a:rPr lang="en-GB"/>
              <a:t>Later colours also focus on being able to spell green and red words – little test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2886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/>
              <a:t>Read</a:t>
            </a:r>
            <a:r>
              <a:rPr lang="en-US" i="1" baseline="0"/>
              <a:t> question.</a:t>
            </a:r>
            <a:endParaRPr lang="en-US" i="1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9826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22073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Red Words – match reading level</a:t>
            </a:r>
          </a:p>
          <a:p>
            <a:r>
              <a:rPr lang="en-GB"/>
              <a:t>Explain fluency - link between recognising words and understanding them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03126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2756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97191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powerpoint-cover-template-blank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 1"/>
          <p:cNvSpPr>
            <a:spLocks noGrp="1"/>
          </p:cNvSpPr>
          <p:nvPr>
            <p:ph type="ctrTitle"/>
          </p:nvPr>
        </p:nvSpPr>
        <p:spPr>
          <a:xfrm>
            <a:off x="4067944" y="4221088"/>
            <a:ext cx="5076056" cy="1181993"/>
          </a:xfrm>
        </p:spPr>
        <p:txBody>
          <a:bodyPr anchor="ctr">
            <a:normAutofit/>
          </a:bodyPr>
          <a:lstStyle>
            <a:lvl1pPr>
              <a:lnSpc>
                <a:spcPct val="90000"/>
              </a:lnSpc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1037735"/>
      </p:ext>
    </p:extLst>
  </p:cSld>
  <p:clrMapOvr>
    <a:masterClrMapping/>
  </p:clrMapOvr>
  <p:hf sldNum="0"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br>
              <a:rPr lang="en-GB"/>
            </a:br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96752"/>
            <a:ext cx="8639175" cy="504056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626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br>
              <a:rPr lang="en-GB"/>
            </a:br>
            <a:r>
              <a:rPr lang="en-GB"/>
              <a:t>Click to edit Master title style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268760"/>
            <a:ext cx="4246885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4716016" y="1268760"/>
            <a:ext cx="4254624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94975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4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8A521012-7F2F-4F67-8EEE-3570F28FF5FF}" type="datetime1">
              <a:rPr lang="en-US"/>
              <a:pPr>
                <a:defRPr/>
              </a:pPr>
              <a:t>9/18/2025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A4F6B932-4967-40B4-89C7-ED01C6B625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7404607"/>
      </p:ext>
    </p:extLst>
  </p:cSld>
  <p:clrMapOvr>
    <a:masterClrMapping/>
  </p:clrMapOvr>
  <p:hf sldNum="0"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5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72ACB36A-4FC0-467F-ABA8-2E8551889E31}" type="datetime1">
              <a:rPr lang="en-US"/>
              <a:pPr>
                <a:defRPr/>
              </a:pPr>
              <a:t>9/18/2025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6567976E-159F-4915-91EA-D981C908FF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98561"/>
      </p:ext>
    </p:extLst>
  </p:cSld>
  <p:clrMapOvr>
    <a:masterClrMapping/>
  </p:clrMapOvr>
  <p:hf sldNum="0"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1701441"/>
      </p:ext>
    </p:extLst>
  </p:cSld>
  <p:clrMapOvr>
    <a:masterClrMapping/>
  </p:clrMapOvr>
  <p:hf sldNum="0"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6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8" name="Rectangle 4"/>
          <p:cNvSpPr/>
          <p:nvPr/>
        </p:nvSpPr>
        <p:spPr>
          <a:xfrm>
            <a:off x="395288" y="1341438"/>
            <a:ext cx="8567737" cy="1428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cxnSp>
        <p:nvCxnSpPr>
          <p:cNvPr id="9" name="Straight Connector 5"/>
          <p:cNvCxnSpPr/>
          <p:nvPr/>
        </p:nvCxnSpPr>
        <p:spPr>
          <a:xfrm>
            <a:off x="4643438" y="1557338"/>
            <a:ext cx="0" cy="4679950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556792"/>
            <a:ext cx="4246885" cy="468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6016" y="1556792"/>
            <a:ext cx="4254624" cy="468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0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35FE68BD-89AF-4E75-AA3F-FF4AD9572F3B}" type="datetime1">
              <a:rPr lang="en-US"/>
              <a:pPr>
                <a:defRPr/>
              </a:pPr>
              <a:t>9/18/2025</a:t>
            </a:fld>
            <a:endParaRPr lang="en-US"/>
          </a:p>
        </p:txBody>
      </p:sp>
      <p:sp>
        <p:nvSpPr>
          <p:cNvPr id="11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12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87EB4A57-51CC-47E6-90E3-54F65454CD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9444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4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D105C71D-4E75-4ECD-9F49-5A9F0F9294FE}" type="datetime1">
              <a:rPr lang="en-US"/>
              <a:pPr>
                <a:defRPr/>
              </a:pPr>
              <a:t>9/18/2025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26A5CFCF-9C75-46DD-AD31-62EA87D031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4307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3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634C4779-E6ED-47D7-89D2-4749C33AF548}" type="datetime1">
              <a:rPr lang="en-US"/>
              <a:pPr>
                <a:defRPr/>
              </a:pPr>
              <a:t>9/18/2025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5AFC4FC0-CF29-459D-84B7-330B911D09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980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6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7" y="1412876"/>
            <a:ext cx="8568952" cy="48244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GB" noProof="0"/>
              <a:t>Drag picture to placeholder or click icon to add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7560840" cy="648072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9" name="Text Placeholder 3"/>
          <p:cNvSpPr>
            <a:spLocks noGrp="1"/>
          </p:cNvSpPr>
          <p:nvPr>
            <p:ph type="body" sz="half" idx="2"/>
          </p:nvPr>
        </p:nvSpPr>
        <p:spPr>
          <a:xfrm>
            <a:off x="323528" y="1052736"/>
            <a:ext cx="7560840" cy="28803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E887A802-E9DB-4602-A75A-F0509890ADAA}" type="datetime1">
              <a:rPr lang="en-US"/>
              <a:pPr>
                <a:defRPr/>
              </a:pPr>
              <a:t>9/18/2025</a:t>
            </a:fld>
            <a:endParaRPr lang="en-US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357E447F-BB01-4C6B-A652-826C9285E3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5903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6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7560840" cy="648072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23528" y="1052736"/>
            <a:ext cx="7560840" cy="28803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Media Placeholder 8"/>
          <p:cNvSpPr>
            <a:spLocks noGrp="1"/>
          </p:cNvSpPr>
          <p:nvPr>
            <p:ph type="media" sz="quarter" idx="13"/>
          </p:nvPr>
        </p:nvSpPr>
        <p:spPr>
          <a:xfrm>
            <a:off x="395537" y="1412877"/>
            <a:ext cx="8568952" cy="4824437"/>
          </a:xfrm>
        </p:spPr>
        <p:txBody>
          <a:bodyPr rtlCol="0">
            <a:normAutofit/>
          </a:bodyPr>
          <a:lstStyle/>
          <a:p>
            <a:pPr lvl="0"/>
            <a:r>
              <a:rPr lang="en-GB" noProof="0"/>
              <a:t>Click icon to add media</a:t>
            </a:r>
            <a:endParaRPr lang="en-US" noProof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8A007D3D-EE8D-47F3-AAB7-EE658A7AF8B1}" type="datetime1">
              <a:rPr lang="en-US"/>
              <a:pPr>
                <a:defRPr/>
              </a:pPr>
              <a:t>9/18/2025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2010596C-CD5C-49EB-A4B8-801C40680C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209279"/>
      </p:ext>
    </p:extLst>
  </p:cSld>
  <p:clrMapOvr>
    <a:masterClrMapping/>
  </p:clrMapOvr>
  <p:hf sldNum="0"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6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7560840" cy="648072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23528" y="1052736"/>
            <a:ext cx="7560840" cy="28803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7783EE99-AF5B-4871-8B6E-B692C96877AB}" type="datetime1">
              <a:rPr lang="en-US"/>
              <a:pPr>
                <a:defRPr/>
              </a:pPr>
              <a:t>9/18/2025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DB60F70D-D744-42A4-ABE0-1391226DF2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749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utoUpdateAnimBg="0"/>
    </p:bldLst>
  </p:timing>
  <p:hf sldNum="0"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5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7" y="404664"/>
            <a:ext cx="8568952" cy="5832648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GB" noProof="0"/>
              <a:t>Drag picture to placeholder or click icon to add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F9F0A0-ACF3-465E-8BA6-C865B09778A7}" type="datetime1">
              <a:rPr lang="en-US"/>
              <a:pPr>
                <a:defRPr/>
              </a:pPr>
              <a:t>9/18/2025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BBF6B476-9FD5-48EF-9569-222C2AA591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640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</p:bldLst>
  </p:timing>
  <p:hf sldNum="0" hd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7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8"/>
            <a:ext cx="8229600" cy="11398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2" y="1600205"/>
            <a:ext cx="4044462" cy="45307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2338" y="1600205"/>
            <a:ext cx="4044462" cy="218916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2338" y="3941763"/>
            <a:ext cx="4044462" cy="218916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2E3A79B-DED3-425E-AB54-16783ED5EC27}" type="datetime1">
              <a:rPr lang="en-US"/>
              <a:pPr>
                <a:defRPr/>
              </a:pPr>
              <a:t>9/18/2025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E44168FA-47A5-4EFD-B66C-6306816EEF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1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  <p:bldP spid="4" grpId="0" build="p" autoUpdateAnimBg="0"/>
      <p:bldP spid="5" grpId="0" build="p" autoUpdateAnimBg="0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5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10" name="Rectangle 6"/>
          <p:cNvSpPr/>
          <p:nvPr/>
        </p:nvSpPr>
        <p:spPr>
          <a:xfrm>
            <a:off x="180975" y="6137275"/>
            <a:ext cx="8782050" cy="144463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1" name="Rectangle 7"/>
          <p:cNvSpPr/>
          <p:nvPr/>
        </p:nvSpPr>
        <p:spPr>
          <a:xfrm>
            <a:off x="180975" y="2465388"/>
            <a:ext cx="8782050" cy="13652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5705872"/>
            <a:ext cx="6400800" cy="744488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10"/>
          </p:nvPr>
        </p:nvSpPr>
        <p:spPr>
          <a:xfrm>
            <a:off x="252413" y="6356350"/>
            <a:ext cx="2195512" cy="3651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787878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01387B8C-4C81-4537-B455-AAB35B47B5C6}" type="datetime1">
              <a:rPr lang="en-US"/>
              <a:pPr>
                <a:defRPr/>
              </a:pPr>
              <a:t>9/18/2025</a:t>
            </a:fld>
            <a:endParaRPr lang="en-US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787878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9858BA24-3405-4635-AB35-7746451C5E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6" name="Picture 15" descr="powerpoint-cover-template-US.jp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ctrTitle" idx="4294967295" hasCustomPrompt="1"/>
          </p:nvPr>
        </p:nvSpPr>
        <p:spPr>
          <a:xfrm>
            <a:off x="4392849" y="4509925"/>
            <a:ext cx="4637543" cy="666534"/>
          </a:xfrm>
          <a:solidFill>
            <a:srgbClr val="26805F"/>
          </a:solidFill>
        </p:spPr>
        <p:txBody>
          <a:bodyPr/>
          <a:lstStyle/>
          <a:p>
            <a:pPr algn="ctr">
              <a:lnSpc>
                <a:spcPct val="80000"/>
              </a:lnSpc>
            </a:pPr>
            <a:r>
              <a:rPr lang="en-US" sz="28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&lt;title&gt;</a:t>
            </a:r>
          </a:p>
        </p:txBody>
      </p:sp>
    </p:spTree>
    <p:extLst>
      <p:ext uri="{BB962C8B-B14F-4D97-AF65-F5344CB8AC3E}">
        <p14:creationId xmlns:p14="http://schemas.microsoft.com/office/powerpoint/2010/main" val="4190199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</p:bldLst>
  </p:timing>
  <p:hf sldNum="0" hdr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96752"/>
            <a:ext cx="8639175" cy="504056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987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Placeholder 1"/>
          <p:cNvSpPr>
            <a:spLocks noGrp="1"/>
          </p:cNvSpPr>
          <p:nvPr>
            <p:ph type="title"/>
          </p:nvPr>
        </p:nvSpPr>
        <p:spPr bwMode="auto">
          <a:xfrm>
            <a:off x="323850" y="333375"/>
            <a:ext cx="747871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23850" y="1495425"/>
            <a:ext cx="8639175" cy="474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95288" y="6356350"/>
            <a:ext cx="21955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F6C09D9-D1B6-4568-8B87-5A6249D0DBD1}" type="datetime1">
              <a:rPr lang="en-US"/>
              <a:pPr>
                <a:defRPr/>
              </a:pPr>
              <a:t>9/18/2025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409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366FC25-FCA6-4D86-A84B-F6C8160D76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15368" name="Picture 9" descr="RM_shape.jpg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pic>
        <p:nvPicPr>
          <p:cNvPr id="10" name="Picture 9" descr="PPT_RM_page.jpg"/>
          <p:cNvPicPr>
            <a:picLocks noChangeAspect="1"/>
          </p:cNvPicPr>
          <p:nvPr userDrawn="1"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712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hf sldNum="0" hdr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rgbClr val="787878"/>
          </a:solidFill>
          <a:latin typeface="+mn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9pPr>
    </p:titleStyle>
    <p:bodyStyle>
      <a:lvl1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hyperlink" Target="https://www.youtube.com/watch?v=yln6PpV1G1I" TargetMode="Externa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uthmiskin.com/en/parents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hyperlink" Target="http://www.oxfordowl.co.uk/Reading/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i="1">
                <a:latin typeface="Letter-join Plus 8" panose="02000505000000020003" pitchFamily="50" charset="0"/>
              </a:rPr>
              <a:t>Read Write Inc. </a:t>
            </a:r>
            <a:r>
              <a:rPr lang="en-US">
                <a:latin typeface="Letter-join Plus 8" panose="02000505000000020003" pitchFamily="50" charset="0"/>
              </a:rPr>
              <a:t>Phonics </a:t>
            </a:r>
            <a:br>
              <a:rPr lang="en-US">
                <a:latin typeface="Letter-join Plus 8" panose="02000505000000020003" pitchFamily="50" charset="0"/>
              </a:rPr>
            </a:br>
            <a:r>
              <a:rPr lang="en-US">
                <a:latin typeface="Letter-join Plus 8" panose="02000505000000020003" pitchFamily="50" charset="0"/>
              </a:rPr>
              <a:t>Y1 &amp; 2 Parents’ Meeting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460156"/>
            <a:ext cx="2588741" cy="2588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0787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Letter-join Plus 8" panose="02000505000000020003" pitchFamily="50" charset="0"/>
              </a:rPr>
              <a:t>RWI stages – what do the levels mean?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136" y="5211607"/>
            <a:ext cx="1396105" cy="1402202"/>
          </a:xfrm>
          <a:prstGeom prst="rect">
            <a:avLst/>
          </a:prstGeom>
        </p:spPr>
      </p:pic>
      <p:pic>
        <p:nvPicPr>
          <p:cNvPr id="6" name="Picture 2" descr="Featherstone Primary School - reading and Writing with Read Write Inc">
            <a:extLst>
              <a:ext uri="{FF2B5EF4-FFF2-40B4-BE49-F238E27FC236}">
                <a16:creationId xmlns:a16="http://schemas.microsoft.com/office/drawing/2014/main" id="{B035318D-2A5A-47DC-8AAD-EB193CB53E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01288"/>
            <a:ext cx="2981325" cy="353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ad Write Inc Phonics Book Bag Books: Colour and Black &amp; White Super Easy  Buy Pack - Read Write Inc (Paperback)">
            <a:extLst>
              <a:ext uri="{FF2B5EF4-FFF2-40B4-BE49-F238E27FC236}">
                <a16:creationId xmlns:a16="http://schemas.microsoft.com/office/drawing/2014/main" id="{B77B9586-7076-46B0-82C1-9F9E3D5A1C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5066" y="1565753"/>
            <a:ext cx="5733798" cy="3999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FCD165B7-8EF0-4376-BCCC-E73098CB473C}"/>
              </a:ext>
            </a:extLst>
          </p:cNvPr>
          <p:cNvCxnSpPr>
            <a:cxnSpLocks/>
          </p:cNvCxnSpPr>
          <p:nvPr/>
        </p:nvCxnSpPr>
        <p:spPr>
          <a:xfrm flipH="1" flipV="1">
            <a:off x="2830882" y="3920647"/>
            <a:ext cx="1741118" cy="164443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>
            <a:extLst>
              <a:ext uri="{FF2B5EF4-FFF2-40B4-BE49-F238E27FC236}">
                <a16:creationId xmlns:a16="http://schemas.microsoft.com/office/drawing/2014/main" id="{44D4F0E9-EA51-42D7-BFFF-78C0CD521784}"/>
              </a:ext>
            </a:extLst>
          </p:cNvPr>
          <p:cNvSpPr/>
          <p:nvPr/>
        </p:nvSpPr>
        <p:spPr>
          <a:xfrm>
            <a:off x="4572000" y="5543376"/>
            <a:ext cx="25523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>
                <a:latin typeface="Letter-join Plus 8" panose="02000505000000020003" pitchFamily="50" charset="0"/>
              </a:rPr>
              <a:t>Easter of Yr 1</a:t>
            </a:r>
          </a:p>
        </p:txBody>
      </p:sp>
    </p:spTree>
    <p:extLst>
      <p:ext uri="{BB962C8B-B14F-4D97-AF65-F5344CB8AC3E}">
        <p14:creationId xmlns:p14="http://schemas.microsoft.com/office/powerpoint/2010/main" val="6436067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842C48-63F4-67BE-407F-95CC138C03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New vocabulary – The RWI dictionary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D18327-CE5A-3DF4-1D95-706EEEA4A6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b="1">
              <a:latin typeface="Letter-join Plus 8" panose="02000505000000020003" pitchFamily="50" charset="0"/>
            </a:endParaRPr>
          </a:p>
          <a:p>
            <a:r>
              <a:rPr lang="en-GB" b="1">
                <a:latin typeface="Letter-join Plus 8" panose="02000505000000020003" pitchFamily="50" charset="0"/>
              </a:rPr>
              <a:t>Special friends </a:t>
            </a:r>
            <a:r>
              <a:rPr lang="en-GB">
                <a:latin typeface="Letter-join Plus 8" panose="02000505000000020003" pitchFamily="50" charset="0"/>
              </a:rPr>
              <a:t>– 2 or 3 letters that make one sound</a:t>
            </a:r>
          </a:p>
          <a:p>
            <a:r>
              <a:rPr lang="en-GB" b="1">
                <a:latin typeface="Letter-join Plus 8" panose="02000505000000020003" pitchFamily="50" charset="0"/>
              </a:rPr>
              <a:t>Fred Talk </a:t>
            </a:r>
            <a:r>
              <a:rPr lang="en-GB">
                <a:latin typeface="Letter-join Plus 8" panose="02000505000000020003" pitchFamily="50" charset="0"/>
              </a:rPr>
              <a:t>– sounding out a word c-a-t </a:t>
            </a:r>
          </a:p>
          <a:p>
            <a:r>
              <a:rPr lang="en-GB" b="1">
                <a:latin typeface="Letter-join Plus 8" panose="02000505000000020003" pitchFamily="50" charset="0"/>
              </a:rPr>
              <a:t>Fred in your head </a:t>
            </a:r>
            <a:r>
              <a:rPr lang="en-GB">
                <a:latin typeface="Letter-join Plus 8" panose="02000505000000020003" pitchFamily="50" charset="0"/>
              </a:rPr>
              <a:t>– sounding out a word in your head</a:t>
            </a:r>
          </a:p>
          <a:p>
            <a:r>
              <a:rPr lang="en-GB" b="1">
                <a:latin typeface="Letter-join Plus 8" panose="02000505000000020003" pitchFamily="50" charset="0"/>
              </a:rPr>
              <a:t>Green words </a:t>
            </a:r>
            <a:r>
              <a:rPr lang="en-GB">
                <a:latin typeface="Letter-join Plus 8" panose="02000505000000020003" pitchFamily="50" charset="0"/>
              </a:rPr>
              <a:t>– words that you sound out </a:t>
            </a:r>
          </a:p>
          <a:p>
            <a:r>
              <a:rPr lang="en-GB" b="1">
                <a:latin typeface="Letter-join Plus 8" panose="02000505000000020003" pitchFamily="50" charset="0"/>
              </a:rPr>
              <a:t>Red words </a:t>
            </a:r>
            <a:r>
              <a:rPr lang="en-GB">
                <a:latin typeface="Letter-join Plus 8" panose="02000505000000020003" pitchFamily="50" charset="0"/>
              </a:rPr>
              <a:t>– words that you cannot sound out</a:t>
            </a:r>
          </a:p>
          <a:p>
            <a:r>
              <a:rPr lang="en-GB" b="1">
                <a:latin typeface="Letter-join Plus 8" panose="02000505000000020003" pitchFamily="50" charset="0"/>
              </a:rPr>
              <a:t>My turn your turn </a:t>
            </a:r>
            <a:r>
              <a:rPr lang="en-GB">
                <a:latin typeface="Letter-join Plus 8" panose="02000505000000020003" pitchFamily="50" charset="0"/>
              </a:rPr>
              <a:t>- I do it, then you. </a:t>
            </a:r>
          </a:p>
          <a:p>
            <a:endParaRPr lang="en-GB">
              <a:latin typeface="Letter-join Plus 8" panose="020005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35910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1A4C79-44AC-AE8C-13B9-94F1D2CE2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Alien words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D5C7097-AC5A-3CD4-F7F3-8023B3DDEC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569669" y="1664208"/>
            <a:ext cx="8256030" cy="416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089053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60649"/>
            <a:ext cx="8607530" cy="864096"/>
          </a:xfrm>
        </p:spPr>
        <p:txBody>
          <a:bodyPr/>
          <a:lstStyle/>
          <a:p>
            <a:pPr algn="ctr"/>
            <a:r>
              <a:rPr lang="en-US">
                <a:latin typeface="Letter-join Plus 8" panose="02000505000000020003" pitchFamily="50" charset="0"/>
              </a:rPr>
              <a:t>Complex Speed Sounds</a:t>
            </a:r>
            <a:br>
              <a:rPr lang="en-US">
                <a:latin typeface="Letter-join Plus 8" panose="02000505000000020003" pitchFamily="50" charset="0"/>
              </a:rPr>
            </a:br>
            <a:r>
              <a:rPr lang="en-US">
                <a:latin typeface="Letter-join Plus 8" panose="02000505000000020003" pitchFamily="50" charset="0"/>
              </a:rPr>
              <a:t>Set 2 progressing on to 3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493" y="5236321"/>
            <a:ext cx="1396105" cy="140220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77753" y="1257267"/>
            <a:ext cx="7062504" cy="3971052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F450FFA-3E03-471F-8F7D-1CFBE0D0065D}"/>
              </a:ext>
            </a:extLst>
          </p:cNvPr>
          <p:cNvSpPr/>
          <p:nvPr/>
        </p:nvSpPr>
        <p:spPr>
          <a:xfrm>
            <a:off x="1678487" y="4992130"/>
            <a:ext cx="6123753" cy="203132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/>
            <a:br>
              <a:rPr lang="en-US"/>
            </a:br>
            <a:r>
              <a:rPr lang="en-US" sz="2400">
                <a:latin typeface="Letter-join Plus 8"/>
              </a:rPr>
              <a:t>It is important that we use pure sounds, such as ‘s’ not ‘</a:t>
            </a:r>
            <a:r>
              <a:rPr lang="en-US" sz="2400" err="1">
                <a:latin typeface="Letter-join Plus 8"/>
              </a:rPr>
              <a:t>suh</a:t>
            </a:r>
            <a:r>
              <a:rPr lang="en-US" sz="2400">
                <a:latin typeface="Letter-join Plus 8"/>
              </a:rPr>
              <a:t>’, so that your child will be able to blend the sounds into words.</a:t>
            </a:r>
            <a:br>
              <a:rPr lang="en-US" sz="2400"/>
            </a:br>
            <a:br>
              <a:rPr lang="en-US"/>
            </a:br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E954A4-D502-3361-E45C-196FEBE42236}"/>
              </a:ext>
            </a:extLst>
          </p:cNvPr>
          <p:cNvSpPr txBox="1"/>
          <p:nvPr/>
        </p:nvSpPr>
        <p:spPr>
          <a:xfrm>
            <a:off x="5998862" y="1271531"/>
            <a:ext cx="2743200" cy="30469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latin typeface="Letter-join Plus 8"/>
              </a:rPr>
              <a:t>Set 1, 2 and 3 sounds </a:t>
            </a:r>
          </a:p>
          <a:p>
            <a:endParaRPr lang="en-US" sz="2400" dirty="0">
              <a:latin typeface="Letter-join Plus 8"/>
            </a:endParaRPr>
          </a:p>
          <a:p>
            <a:r>
              <a:rPr lang="en-US" sz="2400" dirty="0">
                <a:latin typeface="Letter-join Plus 8"/>
                <a:hlinkClick r:id="rId5"/>
              </a:rPr>
              <a:t>https://www.youtube.com/watch?v=yln6PpV1G1I</a:t>
            </a:r>
            <a:endParaRPr lang="en-US" sz="2400" dirty="0">
              <a:latin typeface="Letter-join Plus 8"/>
            </a:endParaRPr>
          </a:p>
          <a:p>
            <a:endParaRPr lang="en-US" sz="2400" dirty="0">
              <a:latin typeface="Letter-join Plus 8"/>
            </a:endParaRPr>
          </a:p>
          <a:p>
            <a:endParaRPr lang="en-US" sz="2400" dirty="0">
              <a:latin typeface="Letter-join Plus 8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3CE9FB5-84CD-6B37-97F6-F7261C2465C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80431" y="3639362"/>
            <a:ext cx="2226130" cy="1558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1780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Shape 254"/>
          <p:cNvSpPr txBox="1">
            <a:spLocks noGrp="1"/>
          </p:cNvSpPr>
          <p:nvPr>
            <p:ph type="title"/>
          </p:nvPr>
        </p:nvSpPr>
        <p:spPr>
          <a:xfrm>
            <a:off x="323528" y="332507"/>
            <a:ext cx="7478713" cy="86409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000" b="1" i="0" u="none" strike="noStrike" cap="none">
                <a:solidFill>
                  <a:srgbClr val="787878"/>
                </a:solidFill>
                <a:latin typeface="Letter-join Plus 8" panose="02000505000000020003" pitchFamily="50" charset="0"/>
                <a:ea typeface="Arial"/>
                <a:cs typeface="Arial"/>
                <a:sym typeface="Arial"/>
              </a:rPr>
              <a:t>Sounds Lesson Demonstration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206" y="5261034"/>
            <a:ext cx="1396105" cy="1402202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252682"/>
            <a:ext cx="8639175" cy="4661041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>
                <a:latin typeface="Letter-join Plus 8" panose="02000505000000020003" pitchFamily="50" charset="0"/>
              </a:rPr>
              <a:t>Introduce new sounds and recap on previous sounds taught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>
                <a:latin typeface="Letter-join Plus 8" panose="02000505000000020003" pitchFamily="50" charset="0"/>
              </a:rPr>
              <a:t>‘Fred Talk’ progressing on to ‘Fred in your head’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>
                <a:latin typeface="Letter-join Plus 8" panose="02000505000000020003" pitchFamily="50" charset="0"/>
              </a:rPr>
              <a:t>Fred fingers to aid writing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>
                <a:latin typeface="Letter-join Plus 8" panose="02000505000000020003" pitchFamily="50" charset="0"/>
              </a:rPr>
              <a:t>Speed write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>
                <a:latin typeface="Letter-join Plus 8" panose="02000505000000020003" pitchFamily="50" charset="0"/>
              </a:rPr>
              <a:t>Fast paced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>
                <a:latin typeface="Letter-join Plus 8" panose="02000505000000020003" pitchFamily="50" charset="0"/>
              </a:rPr>
              <a:t>Lots of praise!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/>
          </a:p>
        </p:txBody>
      </p:sp>
      <p:pic>
        <p:nvPicPr>
          <p:cNvPr id="5" name="Content Placeholder 3">
            <a:extLst>
              <a:ext uri="{FF2B5EF4-FFF2-40B4-BE49-F238E27FC236}">
                <a16:creationId xmlns:a16="http://schemas.microsoft.com/office/drawing/2014/main" id="{93780C34-7C52-44C6-A7F2-3A8212CC213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2602" b="-12602"/>
          <a:stretch>
            <a:fillRect/>
          </a:stretch>
        </p:blipFill>
        <p:spPr bwMode="auto">
          <a:xfrm>
            <a:off x="5586607" y="3199701"/>
            <a:ext cx="3311991" cy="193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Content Placeholder 3">
            <a:extLst>
              <a:ext uri="{FF2B5EF4-FFF2-40B4-BE49-F238E27FC236}">
                <a16:creationId xmlns:a16="http://schemas.microsoft.com/office/drawing/2014/main" id="{556F9403-2ED0-4B41-9B65-FF194F138B1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78545" r="-78545"/>
          <a:stretch>
            <a:fillRect/>
          </a:stretch>
        </p:blipFill>
        <p:spPr bwMode="auto">
          <a:xfrm>
            <a:off x="3269670" y="4328327"/>
            <a:ext cx="3564717" cy="2079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27406"/>
      </p:ext>
    </p:extLst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B7F4F9-044B-4EA0-9704-00B00FE1EC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395212"/>
            <a:ext cx="8639175" cy="864096"/>
          </a:xfrm>
        </p:spPr>
        <p:txBody>
          <a:bodyPr/>
          <a:lstStyle/>
          <a:p>
            <a:r>
              <a:rPr lang="en-GB">
                <a:latin typeface="Letter-join Plus 8" panose="02000505000000020003" pitchFamily="50" charset="0"/>
              </a:rPr>
              <a:t>Linking writing to the reading</a:t>
            </a:r>
            <a:br>
              <a:rPr lang="en-GB">
                <a:latin typeface="Letter-join Plus 8" panose="02000505000000020003" pitchFamily="50" charset="0"/>
              </a:rPr>
            </a:br>
            <a:r>
              <a:rPr lang="en-GB">
                <a:latin typeface="Letter-join Plus 8" panose="02000505000000020003" pitchFamily="50" charset="0"/>
              </a:rPr>
              <a:t>‘Hold a Sentence’ and ‘Build a Sentence’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B9DE6BB-C722-45BB-BC25-02018F7C9E33}"/>
              </a:ext>
            </a:extLst>
          </p:cNvPr>
          <p:cNvSpPr/>
          <p:nvPr/>
        </p:nvSpPr>
        <p:spPr>
          <a:xfrm>
            <a:off x="323528" y="1397675"/>
            <a:ext cx="431958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>
                <a:latin typeface="Letter-join Plus 8" panose="02000505000000020003" pitchFamily="50" charset="0"/>
              </a:rPr>
              <a:t>Taken from a page in the text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>
                <a:latin typeface="Letter-join Plus 8" panose="02000505000000020003" pitchFamily="50" charset="0"/>
              </a:rPr>
              <a:t>Built as a class before writing independently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2825F3-1E2D-4F03-81F8-59F01362A1BF}"/>
              </a:ext>
            </a:extLst>
          </p:cNvPr>
          <p:cNvSpPr/>
          <p:nvPr/>
        </p:nvSpPr>
        <p:spPr>
          <a:xfrm>
            <a:off x="358957" y="4716840"/>
            <a:ext cx="535076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>
                <a:latin typeface="Letter-join Plus 8" panose="02000505000000020003" pitchFamily="50" charset="0"/>
              </a:rPr>
              <a:t>Drama can be included to help build sentence and enhance expression.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9B655A2-37B4-414E-99A6-040AAA62CEB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1187" r="8632" b="11866"/>
          <a:stretch/>
        </p:blipFill>
        <p:spPr>
          <a:xfrm>
            <a:off x="4572000" y="1785369"/>
            <a:ext cx="4177357" cy="192900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2F4DC0-AA64-4FC1-9E75-077824DC40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7714" y="4171166"/>
            <a:ext cx="1514238" cy="2442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8345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CCB569-C436-4FCC-A668-DBEB8E93B8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260649"/>
            <a:ext cx="8569951" cy="864096"/>
          </a:xfrm>
        </p:spPr>
        <p:txBody>
          <a:bodyPr/>
          <a:lstStyle/>
          <a:p>
            <a:r>
              <a:rPr lang="en-GB">
                <a:latin typeface="Letter-join Plus 8" panose="02000505000000020003" pitchFamily="50" charset="0"/>
              </a:rPr>
              <a:t>Proof reading and writing about the story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A5FC096-5F90-4EF5-8478-D043E050BC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469" y="1332532"/>
            <a:ext cx="5874707" cy="325714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A5C7258-ABD8-42BB-A2EF-7E29790D6B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07912" y="3251367"/>
            <a:ext cx="5235879" cy="2882804"/>
          </a:xfrm>
          <a:prstGeom prst="rect">
            <a:avLst/>
          </a:prstGeom>
        </p:spPr>
      </p:pic>
      <p:pic>
        <p:nvPicPr>
          <p:cNvPr id="2050" name="Picture 2" descr="Read Write Inc. Phonics: Green Set 1 Storybooks. On the Bus">
            <a:extLst>
              <a:ext uri="{FF2B5EF4-FFF2-40B4-BE49-F238E27FC236}">
                <a16:creationId xmlns:a16="http://schemas.microsoft.com/office/drawing/2014/main" id="{5C7D9C2A-3358-4919-BF2B-95D5D5F0A8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97040">
            <a:off x="437498" y="4254201"/>
            <a:ext cx="2744113" cy="1928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99168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Callout 3"/>
          <p:cNvSpPr/>
          <p:nvPr/>
        </p:nvSpPr>
        <p:spPr>
          <a:xfrm>
            <a:off x="1496864" y="1196752"/>
            <a:ext cx="6120680" cy="3672408"/>
          </a:xfrm>
          <a:prstGeom prst="wedgeEllipse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chemeClr val="tx2"/>
                </a:solidFill>
                <a:latin typeface="Letter-join Plus 8" panose="02000505000000020003" pitchFamily="50" charset="0"/>
              </a:rPr>
              <a:t>How can I help at home?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759" y="5211607"/>
            <a:ext cx="1396105" cy="1402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1734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91636"/>
            <a:ext cx="8620056" cy="864096"/>
          </a:xfrm>
        </p:spPr>
        <p:txBody>
          <a:bodyPr/>
          <a:lstStyle/>
          <a:p>
            <a:r>
              <a:rPr lang="en-US">
                <a:latin typeface="Letter-join Plus 8" panose="02000505000000020003" pitchFamily="50" charset="0"/>
              </a:rPr>
              <a:t>Picture Books And Anything That Interests Them!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41824">
            <a:off x="3137090" y="1436286"/>
            <a:ext cx="1854905" cy="29488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5850" y="3596158"/>
            <a:ext cx="2388998" cy="287718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28769">
            <a:off x="5025219" y="2055078"/>
            <a:ext cx="2921000" cy="36322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780" y="5188496"/>
            <a:ext cx="1396105" cy="1402202"/>
          </a:xfrm>
          <a:prstGeom prst="rect">
            <a:avLst/>
          </a:prstGeom>
        </p:spPr>
      </p:pic>
      <p:pic>
        <p:nvPicPr>
          <p:cNvPr id="4098" name="Picture 2" descr="Steve Backshall's Deadly 60">
            <a:extLst>
              <a:ext uri="{FF2B5EF4-FFF2-40B4-BE49-F238E27FC236}">
                <a16:creationId xmlns:a16="http://schemas.microsoft.com/office/drawing/2014/main" id="{F645D392-4BF8-4655-AE99-1C247B8925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43269">
            <a:off x="846787" y="2129238"/>
            <a:ext cx="2132751" cy="2696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79612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14A2C9-BE42-D6B9-15C8-A0BA62505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465698"/>
            <a:ext cx="7478713" cy="461003"/>
          </a:xfrm>
        </p:spPr>
        <p:txBody>
          <a:bodyPr/>
          <a:lstStyle/>
          <a:p>
            <a:r>
              <a:rPr lang="en-US">
                <a:latin typeface="Letter-join Plus 8" panose="02000505000000020003" pitchFamily="50" charset="0"/>
                <a:cs typeface="Arial"/>
              </a:rPr>
              <a:t>Reading their home reading books.</a:t>
            </a:r>
            <a:endParaRPr lang="en-US">
              <a:latin typeface="Letter-join Plus 8" panose="02000505000000020003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B95EC3-45D3-AC2A-693A-B055B5F86B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1427966"/>
            <a:ext cx="8639175" cy="4809345"/>
          </a:xfrm>
        </p:spPr>
        <p:txBody>
          <a:bodyPr/>
          <a:lstStyle/>
          <a:p>
            <a:pPr marL="457200" indent="-457200">
              <a:buChar char="•"/>
            </a:pPr>
            <a:endParaRPr lang="en-US" sz="2800">
              <a:latin typeface="Letter-join Plus 8"/>
              <a:cs typeface="Arial"/>
            </a:endParaRPr>
          </a:p>
          <a:p>
            <a:pPr marL="457200" indent="-457200">
              <a:buChar char="•"/>
            </a:pPr>
            <a:endParaRPr lang="en-US">
              <a:cs typeface="Arial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83CFB28-D3C7-B6F4-223C-3100CBA839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205" y="1073097"/>
            <a:ext cx="4813492" cy="2776527"/>
          </a:xfrm>
          <a:prstGeom prst="rect">
            <a:avLst/>
          </a:prstGeom>
        </p:spPr>
      </p:pic>
      <p:pic>
        <p:nvPicPr>
          <p:cNvPr id="6" name="Picture 2" descr="Phonics - Loders CE Primary Academy">
            <a:extLst>
              <a:ext uri="{FF2B5EF4-FFF2-40B4-BE49-F238E27FC236}">
                <a16:creationId xmlns:a16="http://schemas.microsoft.com/office/drawing/2014/main" id="{E2BA223D-FDDC-B8F8-DA17-6B9206B5BC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5179" y="1241308"/>
            <a:ext cx="4092855" cy="2688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22BAEF-ED07-0A7F-CE6E-ADB691E326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29737" y="3930245"/>
            <a:ext cx="4344919" cy="2916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211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Letter-join Plus 8" panose="02000505000000020003" pitchFamily="50" charset="0"/>
              </a:rPr>
              <a:t>Online resources available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891430"/>
            <a:ext cx="8639175" cy="4345882"/>
          </a:xfrm>
        </p:spPr>
        <p:txBody>
          <a:bodyPr/>
          <a:lstStyle/>
          <a:p>
            <a:r>
              <a:rPr lang="en-US" dirty="0">
                <a:latin typeface="Letter-join Plus 8" panose="02000505000000020003" pitchFamily="50" charset="0"/>
              </a:rPr>
              <a:t>Ruth Miskin Parents’ Page:</a:t>
            </a:r>
          </a:p>
          <a:p>
            <a:r>
              <a:rPr lang="en-US" dirty="0">
                <a:latin typeface="Letter-join Plus 8" panose="02000505000000020003" pitchFamily="50" charset="0"/>
                <a:hlinkClick r:id="rId3"/>
              </a:rPr>
              <a:t>http://www.ruthmiskin.com/en/parents/</a:t>
            </a:r>
            <a:endParaRPr lang="en-US" dirty="0">
              <a:latin typeface="Letter-join Plus 8" panose="02000505000000020003" pitchFamily="50" charset="0"/>
            </a:endParaRPr>
          </a:p>
          <a:p>
            <a:endParaRPr lang="en-US" dirty="0">
              <a:latin typeface="Letter-join Plus 8" panose="02000505000000020003" pitchFamily="50" charset="0"/>
            </a:endParaRPr>
          </a:p>
          <a:p>
            <a:r>
              <a:rPr lang="en-US" dirty="0">
                <a:latin typeface="Letter-join Plus 8" panose="02000505000000020003" pitchFamily="50" charset="0"/>
              </a:rPr>
              <a:t>Free e-books for home reading:</a:t>
            </a:r>
          </a:p>
          <a:p>
            <a:r>
              <a:rPr lang="en-US" dirty="0">
                <a:latin typeface="Letter-join Plus 8" panose="02000505000000020003" pitchFamily="50" charset="0"/>
                <a:hlinkClick r:id="rId4"/>
              </a:rPr>
              <a:t>http://www.oxfordowl.co.uk/Reading/</a:t>
            </a:r>
            <a:endParaRPr lang="en-US" dirty="0">
              <a:latin typeface="Letter-join Plus 8" panose="02000505000000020003" pitchFamily="50" charset="0"/>
            </a:endParaRP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248678"/>
            <a:ext cx="1396105" cy="1402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0244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431C2B-9CDF-641C-9034-9A732E964A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Letter-join Plus 8" panose="02000505000000020003" pitchFamily="50" charset="0"/>
              </a:rPr>
              <a:t>Free </a:t>
            </a:r>
            <a:r>
              <a:rPr lang="en-GB" err="1">
                <a:latin typeface="Letter-join Plus 8" panose="02000505000000020003" pitchFamily="50" charset="0"/>
              </a:rPr>
              <a:t>ebooks</a:t>
            </a:r>
            <a:r>
              <a:rPr lang="en-GB">
                <a:latin typeface="Letter-join Plus 8" panose="02000505000000020003" pitchFamily="50" charset="0"/>
              </a:rPr>
              <a:t> 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DA2F309-FBAB-3FF2-167E-5006CD1F11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A521012-7F2F-4F67-8EEE-3570F28FF5FF}" type="datetime1">
              <a:rPr lang="en-US" smtClean="0"/>
              <a:pPr>
                <a:defRPr/>
              </a:pPr>
              <a:t>9/18/2025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559D7AD-9A41-FA75-F9D1-5757E3330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Copyright Ruth Miskin Literacy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45B097F-C8B0-B2FD-8650-D268DBF333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352" y="1465144"/>
            <a:ext cx="7580376" cy="4891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7750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Letter-join Plus 8" panose="02000505000000020003" pitchFamily="50" charset="0"/>
              </a:rPr>
              <a:t>Any other questions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9518" b="-19518"/>
          <a:stretch>
            <a:fillRect/>
          </a:stretch>
        </p:blipFill>
        <p:spPr>
          <a:xfrm>
            <a:off x="686926" y="1196752"/>
            <a:ext cx="7770148" cy="4533523"/>
          </a:xfr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634" y="5310461"/>
            <a:ext cx="1396105" cy="1402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4338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FF41BD-6347-24C4-E192-5C6DEBEE51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Producing sounds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9A8476A-9AB4-AC2A-A12A-3E8F17647D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323528" y="1233551"/>
            <a:ext cx="5655518" cy="396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118D417-D491-7521-1FFA-7048497009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0963" y="3355847"/>
            <a:ext cx="2929509" cy="2929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015365"/>
      </p:ext>
    </p:extLst>
  </p:cSld>
  <p:clrMapOvr>
    <a:masterClrMapping/>
  </p:clrMapOvr>
</p:sld>
</file>

<file path=ppt/theme/theme1.xml><?xml version="1.0" encoding="utf-8"?>
<a:theme xmlns:a="http://schemas.openxmlformats.org/drawingml/2006/main" name="NEW Phonics Template">
  <a:themeElements>
    <a:clrScheme name="Custom 4">
      <a:dk1>
        <a:srgbClr val="2D2D2D"/>
      </a:dk1>
      <a:lt1>
        <a:sysClr val="window" lastClr="FFFFFF"/>
      </a:lt1>
      <a:dk2>
        <a:srgbClr val="5A5A5A"/>
      </a:dk2>
      <a:lt2>
        <a:srgbClr val="EEECE1"/>
      </a:lt2>
      <a:accent1>
        <a:srgbClr val="FFC000"/>
      </a:accent1>
      <a:accent2>
        <a:srgbClr val="FFD200"/>
      </a:accent2>
      <a:accent3>
        <a:srgbClr val="CF9C00"/>
      </a:accent3>
      <a:accent4>
        <a:srgbClr val="A0A0A0"/>
      </a:accent4>
      <a:accent5>
        <a:srgbClr val="787878"/>
      </a:accent5>
      <a:accent6>
        <a:srgbClr val="5A5A5A"/>
      </a:accent6>
      <a:hlink>
        <a:srgbClr val="CF9C00"/>
      </a:hlink>
      <a:folHlink>
        <a:srgbClr val="787878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33c73ff-1f47-478d-836a-52d41c4c8390" xsi:nil="true"/>
    <lcf76f155ced4ddcb4097134ff3c332f xmlns="b7193443-4924-4c98-83f1-322a08f13154">
      <Terms xmlns="http://schemas.microsoft.com/office/infopath/2007/PartnerControls"/>
    </lcf76f155ced4ddcb4097134ff3c332f>
    <SharedWithUsers xmlns="933c73ff-1f47-478d-836a-52d41c4c8390">
      <UserInfo>
        <DisplayName>Tatum Celliers</DisplayName>
        <AccountId>1902</AccountId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23" ma:contentTypeDescription="Create a new document." ma:contentTypeScope="" ma:versionID="9f1dbe9ce6bc90600ae5f89d9a359dbd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dedd17c778845a1c48344c2d439cf469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0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1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ab628113-5d80-4981-9796-2fa5bad46c0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hidden="true" ma:internalName="SharedWithDetails" ma:readOnly="true">
      <xsd:simpleType>
        <xsd:restriction base="dms:Note"/>
      </xsd:simpleType>
    </xsd:element>
    <xsd:element name="TaxCatchAll" ma:index="22" nillable="true" ma:displayName="Taxonomy Catch All Column" ma:hidden="true" ma:list="{70f8640c-a3ed-47df-9abc-16faf0d86c82}" ma:internalName="TaxCatchAll" ma:showField="CatchAllData" ma:web="933c73ff-1f47-478d-836a-52d41c4c839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2491B54-E40F-4413-962E-6DF85B45113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9A93B0E-CED1-4FBF-A936-62FC5D0CC9BF}">
  <ds:schemaRefs>
    <ds:schemaRef ds:uri="http://schemas.openxmlformats.org/package/2006/metadata/core-properties"/>
    <ds:schemaRef ds:uri="http://purl.org/dc/terms/"/>
    <ds:schemaRef ds:uri="http://purl.org/dc/elements/1.1/"/>
    <ds:schemaRef ds:uri="b7193443-4924-4c98-83f1-322a08f13154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933c73ff-1f47-478d-836a-52d41c4c8390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28A63A81-0B5B-433D-96BC-577F60F76F08}">
  <ds:schemaRefs>
    <ds:schemaRef ds:uri="933c73ff-1f47-478d-836a-52d41c4c8390"/>
    <ds:schemaRef ds:uri="b7193443-4924-4c98-83f1-322a08f1315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Presentation1.potx</Template>
  <TotalTime>855</TotalTime>
  <Words>608</Words>
  <Application>Microsoft Office PowerPoint</Application>
  <PresentationFormat>On-screen Show (4:3)</PresentationFormat>
  <Paragraphs>81</Paragraphs>
  <Slides>15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Garamond</vt:lpstr>
      <vt:lpstr>Letter-join Plus 8</vt:lpstr>
      <vt:lpstr>NEW Phonics Template</vt:lpstr>
      <vt:lpstr>Read Write Inc. Phonics  Y1 &amp; 2 Parents’ Meeting</vt:lpstr>
      <vt:lpstr>RWI stages – what do the levels mean? </vt:lpstr>
      <vt:lpstr>New vocabulary – The RWI dictionary </vt:lpstr>
      <vt:lpstr>Alien words</vt:lpstr>
      <vt:lpstr>Complex Speed Sounds Set 2 progressing on to 3</vt:lpstr>
      <vt:lpstr>Sounds Lesson Demonstration </vt:lpstr>
      <vt:lpstr>Linking writing to the reading ‘Hold a Sentence’ and ‘Build a Sentence’</vt:lpstr>
      <vt:lpstr>Proof reading and writing about the story </vt:lpstr>
      <vt:lpstr>PowerPoint Presentation</vt:lpstr>
      <vt:lpstr>Picture Books And Anything That Interests Them!</vt:lpstr>
      <vt:lpstr>Reading their home reading books.</vt:lpstr>
      <vt:lpstr>Online resources available</vt:lpstr>
      <vt:lpstr>Free ebooks </vt:lpstr>
      <vt:lpstr>Any other questions</vt:lpstr>
      <vt:lpstr>Producing sounds </vt:lpstr>
    </vt:vector>
  </TitlesOfParts>
  <Company>Ruth Miskin Literacy Limited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Steenson</dc:creator>
  <cp:lastModifiedBy>Ruth Newling-Ward</cp:lastModifiedBy>
  <cp:revision>1</cp:revision>
  <cp:lastPrinted>2024-09-16T16:07:08Z</cp:lastPrinted>
  <dcterms:created xsi:type="dcterms:W3CDTF">2015-11-23T14:36:59Z</dcterms:created>
  <dcterms:modified xsi:type="dcterms:W3CDTF">2025-09-18T20:47:27Z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  <property fmtid="{D5CDD505-2E9C-101B-9397-08002B2CF9AE}" pid="3" name="MediaServiceImageTags">
    <vt:lpwstr/>
  </property>
</Properties>
</file>