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3C5D49-FF04-4475-9453-3F30DC49564C}" type="datetimeFigureOut">
              <a:rPr lang="en-GB" smtClean="0"/>
              <a:t>26/06/2020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BB1367-F099-4C85-9C40-7D8CFCBC821D}" type="slidenum">
              <a:rPr lang="en-GB" smtClean="0"/>
              <a:t>‹#›</a:t>
            </a:fld>
            <a:endParaRPr lang="en-GB"/>
          </a:p>
        </p:txBody>
      </p:sp>
    </p:spTree>
    <p:extLst>
      <p:ext uri="{BB962C8B-B14F-4D97-AF65-F5344CB8AC3E}">
        <p14:creationId xmlns:p14="http://schemas.microsoft.com/office/powerpoint/2010/main" val="1785151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Leader</a:t>
            </a:r>
            <a:r>
              <a:rPr lang="en-GB" sz="1200" kern="1200" dirty="0">
                <a:solidFill>
                  <a:schemeClr val="tx1"/>
                </a:solidFill>
                <a:effectLst/>
                <a:latin typeface="+mn-lt"/>
                <a:ea typeface="+mn-ea"/>
                <a:cs typeface="+mn-cs"/>
              </a:rPr>
              <a:t>: Welcome to our assembly about sport and peace. Think about your favourite sport. Why do you enjoy it? </a:t>
            </a:r>
          </a:p>
          <a:p>
            <a:r>
              <a:rPr lang="en-GB" sz="120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[Ask children to share a few examples]</a:t>
            </a:r>
          </a:p>
          <a:p>
            <a:r>
              <a:rPr lang="en-GB" sz="1200" b="0" i="0" kern="1200" dirty="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1</a:t>
            </a:fld>
            <a:endParaRPr lang="en-GB"/>
          </a:p>
        </p:txBody>
      </p:sp>
    </p:spTree>
    <p:extLst>
      <p:ext uri="{BB962C8B-B14F-4D97-AF65-F5344CB8AC3E}">
        <p14:creationId xmlns:p14="http://schemas.microsoft.com/office/powerpoint/2010/main" val="37869038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0" kern="1200" dirty="0">
                <a:solidFill>
                  <a:schemeClr val="tx1"/>
                </a:solidFill>
                <a:effectLst/>
                <a:latin typeface="+mn-lt"/>
                <a:ea typeface="+mn-ea"/>
                <a:cs typeface="+mn-cs"/>
              </a:rPr>
              <a:t>Why is sport important?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i="0" kern="1200" dirty="0">
                <a:solidFill>
                  <a:schemeClr val="tx1"/>
                </a:solidFill>
                <a:effectLst/>
                <a:latin typeface="+mn-lt"/>
                <a:ea typeface="+mn-ea"/>
                <a:cs typeface="+mn-cs"/>
              </a:rPr>
              <a:t>[Discuss children’s ideas about why sport is important. Start with why sport is important in your school, followed by in your local community and in the wider world]</a:t>
            </a: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Sport is important for many different reasons. It brings people together to play. It teaches us lots of important things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2</a:t>
            </a:fld>
            <a:endParaRPr lang="en-GB"/>
          </a:p>
        </p:txBody>
      </p:sp>
    </p:spTree>
    <p:extLst>
      <p:ext uri="{BB962C8B-B14F-4D97-AF65-F5344CB8AC3E}">
        <p14:creationId xmlns:p14="http://schemas.microsoft.com/office/powerpoint/2010/main" val="870086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Reader 1:</a:t>
            </a:r>
            <a:r>
              <a:rPr lang="en-GB" sz="1200" kern="1200" dirty="0">
                <a:solidFill>
                  <a:schemeClr val="tx1"/>
                </a:solidFill>
                <a:effectLst/>
                <a:latin typeface="+mn-lt"/>
                <a:ea typeface="+mn-ea"/>
                <a:cs typeface="+mn-cs"/>
              </a:rPr>
              <a:t> We make new friends and </a:t>
            </a:r>
            <a:r>
              <a:rPr lang="en-GB" sz="1200" b="0" kern="1200" dirty="0">
                <a:solidFill>
                  <a:schemeClr val="tx1"/>
                </a:solidFill>
                <a:effectLst/>
                <a:latin typeface="+mn-lt"/>
                <a:ea typeface="+mn-ea"/>
                <a:cs typeface="+mn-cs"/>
              </a:rPr>
              <a:t>build</a:t>
            </a:r>
            <a:r>
              <a:rPr lang="en-GB" sz="1200" kern="1200" dirty="0">
                <a:solidFill>
                  <a:schemeClr val="tx1"/>
                </a:solidFill>
                <a:effectLst/>
                <a:latin typeface="+mn-lt"/>
                <a:ea typeface="+mn-ea"/>
                <a:cs typeface="+mn-cs"/>
              </a:rPr>
              <a:t> </a:t>
            </a:r>
            <a:r>
              <a:rPr lang="en-GB" sz="1200" b="1" kern="1200" dirty="0">
                <a:solidFill>
                  <a:schemeClr val="tx1"/>
                </a:solidFill>
                <a:effectLst/>
                <a:latin typeface="+mn-lt"/>
                <a:ea typeface="+mn-ea"/>
                <a:cs typeface="+mn-cs"/>
              </a:rPr>
              <a:t>friendships</a:t>
            </a:r>
            <a:r>
              <a:rPr lang="en-GB" sz="1200" b="0"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when we play sport together. We learn to </a:t>
            </a:r>
            <a:r>
              <a:rPr lang="en-GB" sz="1200" b="1" kern="1200" dirty="0">
                <a:solidFill>
                  <a:schemeClr val="tx1"/>
                </a:solidFill>
                <a:effectLst/>
                <a:latin typeface="+mn-lt"/>
                <a:ea typeface="+mn-ea"/>
                <a:cs typeface="+mn-cs"/>
              </a:rPr>
              <a:t>respect</a:t>
            </a:r>
            <a:r>
              <a:rPr lang="en-GB" sz="1200" kern="1200" dirty="0">
                <a:solidFill>
                  <a:schemeClr val="tx1"/>
                </a:solidFill>
                <a:effectLst/>
                <a:latin typeface="+mn-lt"/>
                <a:ea typeface="+mn-ea"/>
                <a:cs typeface="+mn-cs"/>
              </a:rPr>
              <a:t> each other. </a:t>
            </a:r>
          </a:p>
          <a:p>
            <a:r>
              <a:rPr lang="en-GB"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3</a:t>
            </a:fld>
            <a:endParaRPr lang="en-GB"/>
          </a:p>
        </p:txBody>
      </p:sp>
    </p:spTree>
    <p:extLst>
      <p:ext uri="{BB962C8B-B14F-4D97-AF65-F5344CB8AC3E}">
        <p14:creationId xmlns:p14="http://schemas.microsoft.com/office/powerpoint/2010/main" val="24820453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Reader 2: </a:t>
            </a:r>
            <a:r>
              <a:rPr lang="en-GB" sz="1200" kern="1200" dirty="0">
                <a:solidFill>
                  <a:schemeClr val="tx1"/>
                </a:solidFill>
                <a:effectLst/>
                <a:latin typeface="+mn-lt"/>
                <a:ea typeface="+mn-ea"/>
                <a:cs typeface="+mn-cs"/>
              </a:rPr>
              <a:t>Sport teaches us how to </a:t>
            </a:r>
            <a:r>
              <a:rPr lang="en-GB" sz="1200" b="1" kern="1200" dirty="0">
                <a:solidFill>
                  <a:schemeClr val="tx1"/>
                </a:solidFill>
                <a:effectLst/>
                <a:latin typeface="+mn-lt"/>
                <a:ea typeface="+mn-ea"/>
                <a:cs typeface="+mn-cs"/>
              </a:rPr>
              <a:t>work together</a:t>
            </a:r>
            <a:r>
              <a:rPr lang="en-GB" sz="1200" kern="1200" dirty="0">
                <a:solidFill>
                  <a:schemeClr val="tx1"/>
                </a:solidFill>
                <a:effectLst/>
                <a:latin typeface="+mn-lt"/>
                <a:ea typeface="+mn-ea"/>
                <a:cs typeface="+mn-cs"/>
              </a:rPr>
              <a:t>. We call this </a:t>
            </a:r>
            <a:r>
              <a:rPr lang="en-GB" sz="1200" b="1" kern="1200" dirty="0">
                <a:solidFill>
                  <a:schemeClr val="tx1"/>
                </a:solidFill>
                <a:effectLst/>
                <a:latin typeface="+mn-lt"/>
                <a:ea typeface="+mn-ea"/>
                <a:cs typeface="+mn-cs"/>
              </a:rPr>
              <a:t>collaboration</a:t>
            </a:r>
            <a:r>
              <a:rPr lang="en-GB" sz="1200" kern="1200" dirty="0">
                <a:solidFill>
                  <a:schemeClr val="tx1"/>
                </a:solidFill>
                <a:effectLst/>
                <a:latin typeface="+mn-lt"/>
                <a:ea typeface="+mn-ea"/>
                <a:cs typeface="+mn-cs"/>
              </a:rPr>
              <a:t>.</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4</a:t>
            </a:fld>
            <a:endParaRPr lang="en-GB"/>
          </a:p>
        </p:txBody>
      </p:sp>
    </p:spTree>
    <p:extLst>
      <p:ext uri="{BB962C8B-B14F-4D97-AF65-F5344CB8AC3E}">
        <p14:creationId xmlns:p14="http://schemas.microsoft.com/office/powerpoint/2010/main" val="1694591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Reader 3: </a:t>
            </a:r>
            <a:r>
              <a:rPr lang="en-GB" sz="1200" kern="1200" dirty="0">
                <a:solidFill>
                  <a:schemeClr val="tx1"/>
                </a:solidFill>
                <a:effectLst/>
                <a:latin typeface="+mn-lt"/>
                <a:ea typeface="+mn-ea"/>
                <a:cs typeface="+mn-cs"/>
              </a:rPr>
              <a:t>We learn about the importance of </a:t>
            </a:r>
            <a:r>
              <a:rPr lang="en-GB" sz="1200" b="1" kern="1200" dirty="0">
                <a:solidFill>
                  <a:schemeClr val="tx1"/>
                </a:solidFill>
                <a:effectLst/>
                <a:latin typeface="+mn-lt"/>
                <a:ea typeface="+mn-ea"/>
                <a:cs typeface="+mn-cs"/>
              </a:rPr>
              <a:t>honesty</a:t>
            </a:r>
            <a:r>
              <a:rPr lang="en-GB" sz="1200" kern="1200" dirty="0">
                <a:solidFill>
                  <a:schemeClr val="tx1"/>
                </a:solidFill>
                <a:effectLst/>
                <a:latin typeface="+mn-lt"/>
                <a:ea typeface="+mn-ea"/>
                <a:cs typeface="+mn-cs"/>
              </a:rPr>
              <a:t> and how to </a:t>
            </a:r>
            <a:r>
              <a:rPr lang="en-GB" sz="1200" b="1" kern="1200" dirty="0">
                <a:solidFill>
                  <a:schemeClr val="tx1"/>
                </a:solidFill>
                <a:effectLst/>
                <a:latin typeface="+mn-lt"/>
                <a:ea typeface="+mn-ea"/>
                <a:cs typeface="+mn-cs"/>
              </a:rPr>
              <a:t>play fairly.</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5</a:t>
            </a:fld>
            <a:endParaRPr lang="en-GB"/>
          </a:p>
        </p:txBody>
      </p:sp>
    </p:spTree>
    <p:extLst>
      <p:ext uri="{BB962C8B-B14F-4D97-AF65-F5344CB8AC3E}">
        <p14:creationId xmlns:p14="http://schemas.microsoft.com/office/powerpoint/2010/main" val="8055797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Reader 4</a:t>
            </a:r>
            <a:r>
              <a:rPr lang="en-GB" sz="1200" kern="1200" dirty="0">
                <a:solidFill>
                  <a:schemeClr val="tx1"/>
                </a:solidFill>
                <a:effectLst/>
                <a:latin typeface="+mn-lt"/>
                <a:ea typeface="+mn-ea"/>
                <a:cs typeface="+mn-cs"/>
              </a:rPr>
              <a:t>: Sport can help to </a:t>
            </a:r>
            <a:r>
              <a:rPr lang="en-GB" sz="1200" b="1" kern="1200" dirty="0">
                <a:solidFill>
                  <a:schemeClr val="tx1"/>
                </a:solidFill>
                <a:effectLst/>
                <a:latin typeface="+mn-lt"/>
                <a:ea typeface="+mn-ea"/>
                <a:cs typeface="+mn-cs"/>
              </a:rPr>
              <a:t>build peace </a:t>
            </a:r>
            <a:r>
              <a:rPr lang="en-GB" sz="1200" kern="1200" dirty="0">
                <a:solidFill>
                  <a:schemeClr val="tx1"/>
                </a:solidFill>
                <a:effectLst/>
                <a:latin typeface="+mn-lt"/>
                <a:ea typeface="+mn-ea"/>
                <a:cs typeface="+mn-cs"/>
              </a:rPr>
              <a:t>in communities where there is conflict </a:t>
            </a:r>
            <a:endParaRPr lang="en-GB" sz="1200" i="1" kern="1200" dirty="0">
              <a:solidFill>
                <a:schemeClr val="tx1"/>
              </a:solidFill>
              <a:effectLst/>
              <a:latin typeface="+mn-lt"/>
              <a:ea typeface="+mn-ea"/>
              <a:cs typeface="+mn-cs"/>
            </a:endParaRPr>
          </a:p>
          <a:p>
            <a:endParaRPr lang="en-GB" sz="1200" i="1"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[If necessary, clarify what conflict means] </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6</a:t>
            </a:fld>
            <a:endParaRPr lang="en-GB"/>
          </a:p>
        </p:txBody>
      </p:sp>
    </p:spTree>
    <p:extLst>
      <p:ext uri="{BB962C8B-B14F-4D97-AF65-F5344CB8AC3E}">
        <p14:creationId xmlns:p14="http://schemas.microsoft.com/office/powerpoint/2010/main" val="12670851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Reader 5</a:t>
            </a:r>
            <a:r>
              <a:rPr lang="en-GB" sz="1200" kern="1200" dirty="0">
                <a:solidFill>
                  <a:schemeClr val="tx1"/>
                </a:solidFill>
                <a:effectLst/>
                <a:latin typeface="+mn-lt"/>
                <a:ea typeface="+mn-ea"/>
                <a:cs typeface="+mn-cs"/>
              </a:rPr>
              <a:t>: Sport also helps people to have </a:t>
            </a:r>
            <a:r>
              <a:rPr lang="en-GB" sz="1200" b="1" kern="1200" dirty="0">
                <a:solidFill>
                  <a:schemeClr val="tx1"/>
                </a:solidFill>
                <a:effectLst/>
                <a:latin typeface="+mn-lt"/>
                <a:ea typeface="+mn-ea"/>
                <a:cs typeface="+mn-cs"/>
              </a:rPr>
              <a:t>FUN</a:t>
            </a:r>
            <a:r>
              <a:rPr lang="en-GB" sz="1200" kern="1200" dirty="0">
                <a:solidFill>
                  <a:schemeClr val="tx1"/>
                </a:solidFill>
                <a:effectLst/>
                <a:latin typeface="+mn-lt"/>
                <a:ea typeface="+mn-ea"/>
                <a:cs typeface="+mn-cs"/>
              </a:rPr>
              <a:t>! </a:t>
            </a: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7</a:t>
            </a:fld>
            <a:endParaRPr lang="en-GB"/>
          </a:p>
        </p:txBody>
      </p:sp>
    </p:spTree>
    <p:extLst>
      <p:ext uri="{BB962C8B-B14F-4D97-AF65-F5344CB8AC3E}">
        <p14:creationId xmlns:p14="http://schemas.microsoft.com/office/powerpoint/2010/main" val="20829335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Meet </a:t>
            </a:r>
            <a:r>
              <a:rPr lang="en-GB" sz="1200" kern="1200" dirty="0" err="1">
                <a:solidFill>
                  <a:schemeClr val="tx1"/>
                </a:solidFill>
                <a:effectLst/>
                <a:latin typeface="+mn-lt"/>
                <a:ea typeface="+mn-ea"/>
                <a:cs typeface="+mn-cs"/>
              </a:rPr>
              <a:t>Andreia</a:t>
            </a:r>
            <a:r>
              <a:rPr lang="en-GB" sz="1200" kern="1200" dirty="0">
                <a:solidFill>
                  <a:schemeClr val="tx1"/>
                </a:solidFill>
                <a:effectLst/>
                <a:latin typeface="+mn-lt"/>
                <a:ea typeface="+mn-ea"/>
                <a:cs typeface="+mn-cs"/>
              </a:rPr>
              <a:t> (on the right), she is 12 years old. </a:t>
            </a:r>
            <a:r>
              <a:rPr lang="en-GB" sz="1200" kern="1200" dirty="0" err="1">
                <a:solidFill>
                  <a:schemeClr val="tx1"/>
                </a:solidFill>
                <a:effectLst/>
                <a:latin typeface="+mn-lt"/>
                <a:ea typeface="+mn-ea"/>
                <a:cs typeface="+mn-cs"/>
              </a:rPr>
              <a:t>Andreia</a:t>
            </a:r>
            <a:r>
              <a:rPr lang="en-GB" sz="1200" kern="1200" dirty="0">
                <a:solidFill>
                  <a:schemeClr val="tx1"/>
                </a:solidFill>
                <a:effectLst/>
                <a:latin typeface="+mn-lt"/>
                <a:ea typeface="+mn-ea"/>
                <a:cs typeface="+mn-cs"/>
              </a:rPr>
              <a:t> is growing up in a shanty town in North East Brazil, where violence and gangs are an everyday problem. </a:t>
            </a:r>
            <a:r>
              <a:rPr lang="en-GB" sz="1200" kern="1200" dirty="0" err="1">
                <a:solidFill>
                  <a:schemeClr val="tx1"/>
                </a:solidFill>
                <a:effectLst/>
                <a:latin typeface="+mn-lt"/>
                <a:ea typeface="+mn-ea"/>
                <a:cs typeface="+mn-cs"/>
              </a:rPr>
              <a:t>Andreia</a:t>
            </a:r>
            <a:r>
              <a:rPr lang="en-GB" sz="1200" kern="1200" dirty="0">
                <a:solidFill>
                  <a:schemeClr val="tx1"/>
                </a:solidFill>
                <a:effectLst/>
                <a:latin typeface="+mn-lt"/>
                <a:ea typeface="+mn-ea"/>
                <a:cs typeface="+mn-cs"/>
              </a:rPr>
              <a:t> often used to stay at home for her own safety. But without other children to play with, she was very bored and frustrated.</a:t>
            </a:r>
          </a:p>
          <a:p>
            <a:endParaRPr lang="en-GB" dirty="0"/>
          </a:p>
          <a:p>
            <a:r>
              <a:rPr lang="en-GB" dirty="0"/>
              <a:t>Thanks to a CAFOD-funded project, she has now joined a football team and has lots of friends to play with. As well as being a lot of fun, the project also taught children about their rights and how to live in harmony in their hometown.</a:t>
            </a:r>
          </a:p>
          <a:p>
            <a:endParaRPr lang="en-GB" dirty="0"/>
          </a:p>
          <a:p>
            <a:r>
              <a:rPr lang="en-GB" dirty="0"/>
              <a:t>Since starting to play football, </a:t>
            </a:r>
            <a:r>
              <a:rPr lang="en-GB" dirty="0" err="1"/>
              <a:t>Andreia</a:t>
            </a:r>
            <a:r>
              <a:rPr lang="en-GB" dirty="0"/>
              <a:t> is a lot happier. She says: "I am not sad anymore. Now I have a lot of friends and things are better."</a:t>
            </a:r>
          </a:p>
        </p:txBody>
      </p:sp>
      <p:sp>
        <p:nvSpPr>
          <p:cNvPr id="4" name="Slide Number Placeholder 3"/>
          <p:cNvSpPr>
            <a:spLocks noGrp="1"/>
          </p:cNvSpPr>
          <p:nvPr>
            <p:ph type="sldNum" sz="quarter" idx="10"/>
          </p:nvPr>
        </p:nvSpPr>
        <p:spPr/>
        <p:txBody>
          <a:bodyPr/>
          <a:lstStyle/>
          <a:p>
            <a:fld id="{691B048E-2C72-41FB-A114-8C1CC8DCA0BD}" type="slidenum">
              <a:rPr lang="en-GB" smtClean="0"/>
              <a:t>8</a:t>
            </a:fld>
            <a:endParaRPr lang="en-GB"/>
          </a:p>
        </p:txBody>
      </p:sp>
    </p:spTree>
    <p:extLst>
      <p:ext uri="{BB962C8B-B14F-4D97-AF65-F5344CB8AC3E}">
        <p14:creationId xmlns:p14="http://schemas.microsoft.com/office/powerpoint/2010/main" val="842793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Time to Act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Leader</a:t>
            </a:r>
            <a:r>
              <a:rPr lang="en-GB" sz="1200" kern="1200" dirty="0">
                <a:solidFill>
                  <a:schemeClr val="tx1"/>
                </a:solidFill>
                <a:effectLst/>
                <a:latin typeface="+mn-lt"/>
                <a:ea typeface="+mn-ea"/>
                <a:cs typeface="+mn-cs"/>
              </a:rPr>
              <a:t>: Sport teaches us lots of important things. We call these important things values.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Now lets think about this important question: How can we live out these values in our own lives? </a:t>
            </a:r>
          </a:p>
          <a:p>
            <a:endParaRPr lang="en-GB" sz="1200" i="1" kern="1200" dirty="0">
              <a:solidFill>
                <a:schemeClr val="tx1"/>
              </a:solidFill>
              <a:effectLst/>
              <a:latin typeface="+mn-lt"/>
              <a:ea typeface="+mn-ea"/>
              <a:cs typeface="+mn-cs"/>
            </a:endParaRPr>
          </a:p>
          <a:p>
            <a:r>
              <a:rPr lang="en-GB" sz="1200" i="0" kern="1200" dirty="0">
                <a:solidFill>
                  <a:schemeClr val="tx1"/>
                </a:solidFill>
                <a:effectLst/>
                <a:latin typeface="+mn-lt"/>
                <a:ea typeface="+mn-ea"/>
                <a:cs typeface="+mn-cs"/>
              </a:rPr>
              <a:t>[Encourage children to come up with ways that they can put each value into action in their own lives]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9</a:t>
            </a:fld>
            <a:endParaRPr lang="en-GB"/>
          </a:p>
        </p:txBody>
      </p:sp>
    </p:spTree>
    <p:extLst>
      <p:ext uri="{BB962C8B-B14F-4D97-AF65-F5344CB8AC3E}">
        <p14:creationId xmlns:p14="http://schemas.microsoft.com/office/powerpoint/2010/main" val="16210790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10</a:t>
            </a:fld>
            <a:endParaRPr lang="en-GB"/>
          </a:p>
        </p:txBody>
      </p:sp>
    </p:spTree>
    <p:extLst>
      <p:ext uri="{BB962C8B-B14F-4D97-AF65-F5344CB8AC3E}">
        <p14:creationId xmlns:p14="http://schemas.microsoft.com/office/powerpoint/2010/main" val="2699570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865BC05-27C4-4760-8B27-5CB0252D5433}"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4097775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65BC05-27C4-4760-8B27-5CB0252D5433}"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4204763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865BC05-27C4-4760-8B27-5CB0252D5433}"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3748185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865BC05-27C4-4760-8B27-5CB0252D5433}"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4293207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865BC05-27C4-4760-8B27-5CB0252D5433}"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645464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865BC05-27C4-4760-8B27-5CB0252D5433}"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1773920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65BC05-27C4-4760-8B27-5CB0252D5433}"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560957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65BC05-27C4-4760-8B27-5CB0252D5433}"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3794173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865BC05-27C4-4760-8B27-5CB0252D5433}"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24003466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65BC05-27C4-4760-8B27-5CB0252D5433}"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1146808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865BC05-27C4-4760-8B27-5CB0252D5433}"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E1A5E0-A83F-4412-8714-47F316A792D8}" type="slidenum">
              <a:rPr lang="en-GB" smtClean="0"/>
              <a:t>‹#›</a:t>
            </a:fld>
            <a:endParaRPr lang="en-GB"/>
          </a:p>
        </p:txBody>
      </p:sp>
    </p:spTree>
    <p:extLst>
      <p:ext uri="{BB962C8B-B14F-4D97-AF65-F5344CB8AC3E}">
        <p14:creationId xmlns:p14="http://schemas.microsoft.com/office/powerpoint/2010/main" val="2037636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65BC05-27C4-4760-8B27-5CB0252D5433}" type="datetimeFigureOut">
              <a:rPr lang="en-GB" smtClean="0"/>
              <a:t>26/06/2020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E1A5E0-A83F-4412-8714-47F316A792D8}" type="slidenum">
              <a:rPr lang="en-GB" smtClean="0"/>
              <a:t>‹#›</a:t>
            </a:fld>
            <a:endParaRPr lang="en-GB"/>
          </a:p>
        </p:txBody>
      </p:sp>
    </p:spTree>
    <p:extLst>
      <p:ext uri="{BB962C8B-B14F-4D97-AF65-F5344CB8AC3E}">
        <p14:creationId xmlns:p14="http://schemas.microsoft.com/office/powerpoint/2010/main" val="950065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8.jpe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3.png"/><Relationship Id="rId10" Type="http://schemas.openxmlformats.org/officeDocument/2006/relationships/image" Target="../media/image10.png"/><Relationship Id="rId4" Type="http://schemas.openxmlformats.org/officeDocument/2006/relationships/image" Target="../media/image6.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youtube.com/watch?v=dCVlRFWOjgE"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s://www.youtube.com/watch?v=eaXPXWBcE3I"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erson that is standing in the dirt&#10;&#10;Description generated with very high confidence">
            <a:extLst>
              <a:ext uri="{FF2B5EF4-FFF2-40B4-BE49-F238E27FC236}">
                <a16:creationId xmlns:a16="http://schemas.microsoft.com/office/drawing/2014/main" id="{AA533323-C9B0-4C8C-82A1-645CDB1AF62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1885" r="2932" b="18420"/>
          <a:stretch/>
        </p:blipFill>
        <p:spPr>
          <a:xfrm>
            <a:off x="1" y="984553"/>
            <a:ext cx="12191999" cy="5873447"/>
          </a:xfrm>
          <a:prstGeom prst="rect">
            <a:avLst/>
          </a:prstGeom>
        </p:spPr>
      </p:pic>
      <p:pic>
        <p:nvPicPr>
          <p:cNvPr id="18" name="Picture 17" descr="A close up of a logo&#10;&#10;Description generated with very high confidence">
            <a:extLst>
              <a:ext uri="{FF2B5EF4-FFF2-40B4-BE49-F238E27FC236}">
                <a16:creationId xmlns:a16="http://schemas.microsoft.com/office/drawing/2014/main" id="{6E19A525-260B-4FAF-A067-832626006C9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0953" y="1208416"/>
            <a:ext cx="8449734" cy="1809766"/>
          </a:xfrm>
          <a:prstGeom prst="rect">
            <a:avLst/>
          </a:prstGeom>
        </p:spPr>
      </p:pic>
      <p:sp>
        <p:nvSpPr>
          <p:cNvPr id="2" name="TextBox 1"/>
          <p:cNvSpPr txBox="1"/>
          <p:nvPr/>
        </p:nvSpPr>
        <p:spPr>
          <a:xfrm>
            <a:off x="2627812" y="272457"/>
            <a:ext cx="6936377" cy="400110"/>
          </a:xfrm>
          <a:prstGeom prst="rect">
            <a:avLst/>
          </a:prstGeom>
          <a:noFill/>
        </p:spPr>
        <p:txBody>
          <a:bodyPr wrap="square" rtlCol="0">
            <a:spAutoFit/>
          </a:bodyPr>
          <a:lstStyle/>
          <a:p>
            <a:r>
              <a:rPr lang="en-GB" sz="2000" dirty="0">
                <a:latin typeface="Comic Sans MS" panose="030F0702030302020204" pitchFamily="66" charset="0"/>
              </a:rPr>
              <a:t>Think about your favourite sport. Why do you enjoy it? </a:t>
            </a:r>
          </a:p>
        </p:txBody>
      </p:sp>
    </p:spTree>
    <p:extLst>
      <p:ext uri="{BB962C8B-B14F-4D97-AF65-F5344CB8AC3E}">
        <p14:creationId xmlns:p14="http://schemas.microsoft.com/office/powerpoint/2010/main" val="2114025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group of people walking down a dirt road&#10;&#10;Description generated with very high confidence">
            <a:extLst>
              <a:ext uri="{FF2B5EF4-FFF2-40B4-BE49-F238E27FC236}">
                <a16:creationId xmlns:a16="http://schemas.microsoft.com/office/drawing/2014/main" id="{2F88B1DE-F708-4A5B-9B02-F4451B5A1E3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9008" b="7652"/>
          <a:stretch/>
        </p:blipFill>
        <p:spPr>
          <a:xfrm>
            <a:off x="-1" y="977900"/>
            <a:ext cx="12192001" cy="5880100"/>
          </a:xfrm>
          <a:prstGeom prst="rect">
            <a:avLst/>
          </a:prstGeom>
        </p:spPr>
      </p:pic>
      <p:pic>
        <p:nvPicPr>
          <p:cNvPr id="12" name="Picture 11">
            <a:extLst>
              <a:ext uri="{FF2B5EF4-FFF2-40B4-BE49-F238E27FC236}">
                <a16:creationId xmlns:a16="http://schemas.microsoft.com/office/drawing/2014/main" id="{FBC2531B-EC4E-4AE3-B6E9-5487F77B5DF6}"/>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37755" y="5785011"/>
            <a:ext cx="7218290" cy="1072989"/>
          </a:xfrm>
          <a:prstGeom prst="rect">
            <a:avLst/>
          </a:prstGeom>
        </p:spPr>
      </p:pic>
      <p:sp>
        <p:nvSpPr>
          <p:cNvPr id="2" name="TextBox 1"/>
          <p:cNvSpPr txBox="1"/>
          <p:nvPr/>
        </p:nvSpPr>
        <p:spPr>
          <a:xfrm>
            <a:off x="2346960" y="0"/>
            <a:ext cx="7498080" cy="1015663"/>
          </a:xfrm>
          <a:prstGeom prst="rect">
            <a:avLst/>
          </a:prstGeom>
          <a:noFill/>
        </p:spPr>
        <p:txBody>
          <a:bodyPr wrap="square" rtlCol="0">
            <a:spAutoFit/>
          </a:bodyPr>
          <a:lstStyle/>
          <a:p>
            <a:pPr algn="ctr"/>
            <a:r>
              <a:rPr lang="en-GB" sz="2000" dirty="0">
                <a:latin typeface="Comic Sans MS" panose="030F0702030302020204" pitchFamily="66" charset="0"/>
              </a:rPr>
              <a:t>Sport is important for many different reasons. </a:t>
            </a:r>
            <a:r>
              <a:rPr lang="en-GB" sz="2000" dirty="0" smtClean="0">
                <a:latin typeface="Comic Sans MS" panose="030F0702030302020204" pitchFamily="66" charset="0"/>
              </a:rPr>
              <a:t/>
            </a:r>
            <a:br>
              <a:rPr lang="en-GB" sz="2000" dirty="0" smtClean="0">
                <a:latin typeface="Comic Sans MS" panose="030F0702030302020204" pitchFamily="66" charset="0"/>
              </a:rPr>
            </a:br>
            <a:r>
              <a:rPr lang="en-GB" sz="2000" dirty="0" smtClean="0">
                <a:latin typeface="Comic Sans MS" panose="030F0702030302020204" pitchFamily="66" charset="0"/>
              </a:rPr>
              <a:t>It </a:t>
            </a:r>
            <a:r>
              <a:rPr lang="en-GB" sz="2000" dirty="0">
                <a:latin typeface="Comic Sans MS" panose="030F0702030302020204" pitchFamily="66" charset="0"/>
              </a:rPr>
              <a:t>brings people together to play. </a:t>
            </a:r>
            <a:r>
              <a:rPr lang="en-GB" sz="2000" dirty="0" smtClean="0">
                <a:latin typeface="Comic Sans MS" panose="030F0702030302020204" pitchFamily="66" charset="0"/>
              </a:rPr>
              <a:t/>
            </a:r>
            <a:br>
              <a:rPr lang="en-GB" sz="2000" dirty="0" smtClean="0">
                <a:latin typeface="Comic Sans MS" panose="030F0702030302020204" pitchFamily="66" charset="0"/>
              </a:rPr>
            </a:br>
            <a:r>
              <a:rPr lang="en-GB" sz="2000" dirty="0" smtClean="0">
                <a:latin typeface="Comic Sans MS" panose="030F0702030302020204" pitchFamily="66" charset="0"/>
              </a:rPr>
              <a:t>It </a:t>
            </a:r>
            <a:r>
              <a:rPr lang="en-GB" sz="2000" dirty="0">
                <a:latin typeface="Comic Sans MS" panose="030F0702030302020204" pitchFamily="66" charset="0"/>
              </a:rPr>
              <a:t>teaches us lots of important things </a:t>
            </a:r>
          </a:p>
        </p:txBody>
      </p:sp>
    </p:spTree>
    <p:extLst>
      <p:ext uri="{BB962C8B-B14F-4D97-AF65-F5344CB8AC3E}">
        <p14:creationId xmlns:p14="http://schemas.microsoft.com/office/powerpoint/2010/main" val="2911549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group of people posing for the camera&#10;&#10;Description generated with very high confidence">
            <a:extLst>
              <a:ext uri="{FF2B5EF4-FFF2-40B4-BE49-F238E27FC236}">
                <a16:creationId xmlns:a16="http://schemas.microsoft.com/office/drawing/2014/main" id="{5DB3DB8A-047A-4160-8E6C-EA8A89F4DB0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5311" b="9061"/>
          <a:stretch/>
        </p:blipFill>
        <p:spPr>
          <a:xfrm>
            <a:off x="-1" y="977900"/>
            <a:ext cx="12192001" cy="6147842"/>
          </a:xfrm>
          <a:prstGeom prst="rect">
            <a:avLst/>
          </a:prstGeom>
        </p:spPr>
      </p:pic>
      <p:pic>
        <p:nvPicPr>
          <p:cNvPr id="13" name="Picture 12" descr="A black and red text&#10;&#10;Description generated with very high confidence">
            <a:extLst>
              <a:ext uri="{FF2B5EF4-FFF2-40B4-BE49-F238E27FC236}">
                <a16:creationId xmlns:a16="http://schemas.microsoft.com/office/drawing/2014/main" id="{BAEF0D7B-1EB7-48EC-B7BC-A57A9E4CB93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5846" y="977900"/>
            <a:ext cx="3383573" cy="1072989"/>
          </a:xfrm>
          <a:prstGeom prst="rect">
            <a:avLst/>
          </a:prstGeom>
        </p:spPr>
      </p:pic>
      <p:pic>
        <p:nvPicPr>
          <p:cNvPr id="15" name="Picture 14" descr="A red and white sign&#10;&#10;Description generated with high confidence">
            <a:extLst>
              <a:ext uri="{FF2B5EF4-FFF2-40B4-BE49-F238E27FC236}">
                <a16:creationId xmlns:a16="http://schemas.microsoft.com/office/drawing/2014/main" id="{3FBD52D5-4CBD-4DE7-8062-4573207D11B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231434" y="5032156"/>
            <a:ext cx="2664183" cy="1072989"/>
          </a:xfrm>
          <a:prstGeom prst="rect">
            <a:avLst/>
          </a:prstGeom>
        </p:spPr>
      </p:pic>
      <p:sp>
        <p:nvSpPr>
          <p:cNvPr id="2" name="TextBox 1"/>
          <p:cNvSpPr txBox="1"/>
          <p:nvPr/>
        </p:nvSpPr>
        <p:spPr>
          <a:xfrm>
            <a:off x="3567624" y="0"/>
            <a:ext cx="5056752" cy="1015663"/>
          </a:xfrm>
          <a:prstGeom prst="rect">
            <a:avLst/>
          </a:prstGeom>
          <a:noFill/>
        </p:spPr>
        <p:txBody>
          <a:bodyPr wrap="square" rtlCol="0">
            <a:spAutoFit/>
          </a:bodyPr>
          <a:lstStyle/>
          <a:p>
            <a:pPr algn="ctr"/>
            <a:r>
              <a:rPr lang="en-GB" sz="2000" dirty="0">
                <a:latin typeface="Comic Sans MS" panose="030F0702030302020204" pitchFamily="66" charset="0"/>
              </a:rPr>
              <a:t>We make new friends and build friendships when we play sport together. We learn to respect each other. </a:t>
            </a:r>
          </a:p>
        </p:txBody>
      </p:sp>
    </p:spTree>
    <p:extLst>
      <p:ext uri="{BB962C8B-B14F-4D97-AF65-F5344CB8AC3E}">
        <p14:creationId xmlns:p14="http://schemas.microsoft.com/office/powerpoint/2010/main" val="1066583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young people playing a game of frisbee&#10;&#10;Description generated with high confidence">
            <a:extLst>
              <a:ext uri="{FF2B5EF4-FFF2-40B4-BE49-F238E27FC236}">
                <a16:creationId xmlns:a16="http://schemas.microsoft.com/office/drawing/2014/main" id="{6340DEC3-F0E3-4180-9796-7AC12BF4E65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806" b="26262"/>
          <a:stretch/>
        </p:blipFill>
        <p:spPr>
          <a:xfrm>
            <a:off x="-1" y="990600"/>
            <a:ext cx="12192001" cy="5867400"/>
          </a:xfrm>
          <a:prstGeom prst="rect">
            <a:avLst/>
          </a:prstGeom>
        </p:spPr>
      </p:pic>
      <p:pic>
        <p:nvPicPr>
          <p:cNvPr id="13" name="Picture 12" descr="A picture containing red&#10;&#10;Description generated with high confidence">
            <a:extLst>
              <a:ext uri="{FF2B5EF4-FFF2-40B4-BE49-F238E27FC236}">
                <a16:creationId xmlns:a16="http://schemas.microsoft.com/office/drawing/2014/main" id="{96A57F62-79AB-41FC-A658-487FC1ADFF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9092" y="1156838"/>
            <a:ext cx="4480948" cy="1072989"/>
          </a:xfrm>
          <a:prstGeom prst="rect">
            <a:avLst/>
          </a:prstGeom>
        </p:spPr>
      </p:pic>
      <p:pic>
        <p:nvPicPr>
          <p:cNvPr id="12" name="Picture 11" descr="A red and white sign&#10;&#10;Description generated with high confidence">
            <a:extLst>
              <a:ext uri="{FF2B5EF4-FFF2-40B4-BE49-F238E27FC236}">
                <a16:creationId xmlns:a16="http://schemas.microsoft.com/office/drawing/2014/main" id="{FD7E013E-34FA-4BE5-BB69-B21FC1FB85C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794238" y="4928706"/>
            <a:ext cx="4243184" cy="1072989"/>
          </a:xfrm>
          <a:prstGeom prst="rect">
            <a:avLst/>
          </a:prstGeom>
        </p:spPr>
      </p:pic>
      <p:sp>
        <p:nvSpPr>
          <p:cNvPr id="2" name="TextBox 1"/>
          <p:cNvSpPr txBox="1"/>
          <p:nvPr/>
        </p:nvSpPr>
        <p:spPr>
          <a:xfrm>
            <a:off x="3542211" y="134295"/>
            <a:ext cx="5107578" cy="707886"/>
          </a:xfrm>
          <a:prstGeom prst="rect">
            <a:avLst/>
          </a:prstGeom>
          <a:noFill/>
        </p:spPr>
        <p:txBody>
          <a:bodyPr wrap="square" rtlCol="0">
            <a:spAutoFit/>
          </a:bodyPr>
          <a:lstStyle/>
          <a:p>
            <a:pPr algn="ctr"/>
            <a:r>
              <a:rPr lang="en-GB" sz="2000" dirty="0">
                <a:latin typeface="Comic Sans MS" panose="030F0702030302020204" pitchFamily="66" charset="0"/>
              </a:rPr>
              <a:t>Sport teaches us how to work together. </a:t>
            </a:r>
            <a:r>
              <a:rPr lang="en-GB" sz="2000" dirty="0" smtClean="0">
                <a:latin typeface="Comic Sans MS" panose="030F0702030302020204" pitchFamily="66" charset="0"/>
              </a:rPr>
              <a:t/>
            </a:r>
            <a:br>
              <a:rPr lang="en-GB" sz="2000" dirty="0" smtClean="0">
                <a:latin typeface="Comic Sans MS" panose="030F0702030302020204" pitchFamily="66" charset="0"/>
              </a:rPr>
            </a:br>
            <a:r>
              <a:rPr lang="en-GB" sz="2000" dirty="0" smtClean="0">
                <a:latin typeface="Comic Sans MS" panose="030F0702030302020204" pitchFamily="66" charset="0"/>
              </a:rPr>
              <a:t>We </a:t>
            </a:r>
            <a:r>
              <a:rPr lang="en-GB" sz="2000" dirty="0">
                <a:latin typeface="Comic Sans MS" panose="030F0702030302020204" pitchFamily="66" charset="0"/>
              </a:rPr>
              <a:t>call this collaboration.</a:t>
            </a:r>
          </a:p>
        </p:txBody>
      </p:sp>
    </p:spTree>
    <p:extLst>
      <p:ext uri="{BB962C8B-B14F-4D97-AF65-F5344CB8AC3E}">
        <p14:creationId xmlns:p14="http://schemas.microsoft.com/office/powerpoint/2010/main" val="3519208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person, outdoor, boy, child&#10;&#10;Description generated with very high confidence">
            <a:extLst>
              <a:ext uri="{FF2B5EF4-FFF2-40B4-BE49-F238E27FC236}">
                <a16:creationId xmlns:a16="http://schemas.microsoft.com/office/drawing/2014/main" id="{77665377-3B83-4D90-8527-0A31EF92E280}"/>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3055" b="32361"/>
          <a:stretch/>
        </p:blipFill>
        <p:spPr>
          <a:xfrm>
            <a:off x="-2" y="952500"/>
            <a:ext cx="12192001" cy="5905500"/>
          </a:xfrm>
          <a:prstGeom prst="rect">
            <a:avLst/>
          </a:prstGeom>
        </p:spPr>
      </p:pic>
      <p:pic>
        <p:nvPicPr>
          <p:cNvPr id="12" name="Picture 11">
            <a:extLst>
              <a:ext uri="{FF2B5EF4-FFF2-40B4-BE49-F238E27FC236}">
                <a16:creationId xmlns:a16="http://schemas.microsoft.com/office/drawing/2014/main" id="{8660622F-3D8B-49C4-B8F0-82282A5C1A7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37284" y="1199172"/>
            <a:ext cx="2810500" cy="1072989"/>
          </a:xfrm>
          <a:prstGeom prst="rect">
            <a:avLst/>
          </a:prstGeom>
        </p:spPr>
      </p:pic>
      <p:pic>
        <p:nvPicPr>
          <p:cNvPr id="14" name="Picture 13" descr="A red and white sign&#10;&#10;Description generated with high confidence">
            <a:extLst>
              <a:ext uri="{FF2B5EF4-FFF2-40B4-BE49-F238E27FC236}">
                <a16:creationId xmlns:a16="http://schemas.microsoft.com/office/drawing/2014/main" id="{10FA1B4F-FE76-4AB1-BE88-A256AD11B35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039952" y="4948768"/>
            <a:ext cx="2877561" cy="1072989"/>
          </a:xfrm>
          <a:prstGeom prst="rect">
            <a:avLst/>
          </a:prstGeom>
        </p:spPr>
      </p:pic>
      <p:sp>
        <p:nvSpPr>
          <p:cNvPr id="2" name="Rectangle 1"/>
          <p:cNvSpPr/>
          <p:nvPr/>
        </p:nvSpPr>
        <p:spPr>
          <a:xfrm>
            <a:off x="2055223" y="362929"/>
            <a:ext cx="8081554" cy="400110"/>
          </a:xfrm>
          <a:prstGeom prst="rect">
            <a:avLst/>
          </a:prstGeom>
        </p:spPr>
        <p:txBody>
          <a:bodyPr wrap="square">
            <a:spAutoFit/>
          </a:bodyPr>
          <a:lstStyle/>
          <a:p>
            <a:r>
              <a:rPr lang="en-GB" sz="2000" dirty="0">
                <a:latin typeface="Comic Sans MS" panose="030F0702030302020204" pitchFamily="66" charset="0"/>
              </a:rPr>
              <a:t>We learn about the importance of honesty and how to play fairly. </a:t>
            </a:r>
          </a:p>
        </p:txBody>
      </p:sp>
    </p:spTree>
    <p:extLst>
      <p:ext uri="{BB962C8B-B14F-4D97-AF65-F5344CB8AC3E}">
        <p14:creationId xmlns:p14="http://schemas.microsoft.com/office/powerpoint/2010/main" val="4218018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person, athletic game, sport, floor&#10;&#10;Description generated with very high confidence">
            <a:extLst>
              <a:ext uri="{FF2B5EF4-FFF2-40B4-BE49-F238E27FC236}">
                <a16:creationId xmlns:a16="http://schemas.microsoft.com/office/drawing/2014/main" id="{B00EB008-4FD7-4E44-B585-CAF689055502}"/>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27775"/>
          <a:stretch/>
        </p:blipFill>
        <p:spPr>
          <a:xfrm>
            <a:off x="0" y="987506"/>
            <a:ext cx="12192000" cy="5870494"/>
          </a:xfrm>
          <a:prstGeom prst="rect">
            <a:avLst/>
          </a:prstGeom>
        </p:spPr>
      </p:pic>
      <p:pic>
        <p:nvPicPr>
          <p:cNvPr id="12" name="Picture 11" descr="A picture containing red&#10;&#10;Description generated with high confidence">
            <a:extLst>
              <a:ext uri="{FF2B5EF4-FFF2-40B4-BE49-F238E27FC236}">
                <a16:creationId xmlns:a16="http://schemas.microsoft.com/office/drawing/2014/main" id="{D4A717B9-1EE6-4945-B1DA-7E03448BAB9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841671" y="5165805"/>
            <a:ext cx="3724979" cy="1072989"/>
          </a:xfrm>
          <a:prstGeom prst="rect">
            <a:avLst/>
          </a:prstGeom>
        </p:spPr>
      </p:pic>
      <p:sp>
        <p:nvSpPr>
          <p:cNvPr id="2" name="Rectangle 1"/>
          <p:cNvSpPr/>
          <p:nvPr/>
        </p:nvSpPr>
        <p:spPr>
          <a:xfrm>
            <a:off x="3048000" y="171111"/>
            <a:ext cx="6096000" cy="707886"/>
          </a:xfrm>
          <a:prstGeom prst="rect">
            <a:avLst/>
          </a:prstGeom>
        </p:spPr>
        <p:txBody>
          <a:bodyPr>
            <a:spAutoFit/>
          </a:bodyPr>
          <a:lstStyle/>
          <a:p>
            <a:pPr algn="ctr"/>
            <a:r>
              <a:rPr lang="en-GB" sz="2000" dirty="0">
                <a:latin typeface="Comic Sans MS" panose="030F0702030302020204" pitchFamily="66" charset="0"/>
              </a:rPr>
              <a:t>Sport can help to build peace in communities where there is </a:t>
            </a:r>
            <a:r>
              <a:rPr lang="en-GB" sz="2000" dirty="0" smtClean="0">
                <a:latin typeface="Comic Sans MS" panose="030F0702030302020204" pitchFamily="66" charset="0"/>
              </a:rPr>
              <a:t>conflict. </a:t>
            </a:r>
            <a:endParaRPr lang="en-GB" sz="2000" dirty="0">
              <a:latin typeface="Comic Sans MS" panose="030F0702030302020204" pitchFamily="66" charset="0"/>
            </a:endParaRPr>
          </a:p>
        </p:txBody>
      </p:sp>
    </p:spTree>
    <p:extLst>
      <p:ext uri="{BB962C8B-B14F-4D97-AF65-F5344CB8AC3E}">
        <p14:creationId xmlns:p14="http://schemas.microsoft.com/office/powerpoint/2010/main" val="1471481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in a room&#10;&#10;Description generated with very high confidence">
            <a:extLst>
              <a:ext uri="{FF2B5EF4-FFF2-40B4-BE49-F238E27FC236}">
                <a16:creationId xmlns:a16="http://schemas.microsoft.com/office/drawing/2014/main" id="{D400BEE0-72E2-40ED-8D4D-E243F8EB883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7924" b="9732"/>
          <a:stretch/>
        </p:blipFill>
        <p:spPr>
          <a:xfrm>
            <a:off x="0" y="977899"/>
            <a:ext cx="12192000" cy="5880101"/>
          </a:xfrm>
          <a:prstGeom prst="rect">
            <a:avLst/>
          </a:prstGeom>
        </p:spPr>
      </p:pic>
      <p:sp>
        <p:nvSpPr>
          <p:cNvPr id="2" name="Rectangle 1"/>
          <p:cNvSpPr/>
          <p:nvPr/>
        </p:nvSpPr>
        <p:spPr>
          <a:xfrm>
            <a:off x="3853239" y="279065"/>
            <a:ext cx="4485523" cy="400110"/>
          </a:xfrm>
          <a:prstGeom prst="rect">
            <a:avLst/>
          </a:prstGeom>
        </p:spPr>
        <p:txBody>
          <a:bodyPr wrap="none">
            <a:spAutoFit/>
          </a:bodyPr>
          <a:lstStyle/>
          <a:p>
            <a:r>
              <a:rPr lang="en-GB" sz="2000" dirty="0">
                <a:latin typeface="Comic Sans MS" panose="030F0702030302020204" pitchFamily="66" charset="0"/>
              </a:rPr>
              <a:t>Sport can help people to have FUN! </a:t>
            </a:r>
          </a:p>
        </p:txBody>
      </p:sp>
    </p:spTree>
    <p:extLst>
      <p:ext uri="{BB962C8B-B14F-4D97-AF65-F5344CB8AC3E}">
        <p14:creationId xmlns:p14="http://schemas.microsoft.com/office/powerpoint/2010/main" val="2461786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 group of people posing for the camera&#10;&#10;Description generated with very high confidence">
            <a:extLst>
              <a:ext uri="{FF2B5EF4-FFF2-40B4-BE49-F238E27FC236}">
                <a16:creationId xmlns:a16="http://schemas.microsoft.com/office/drawing/2014/main" id="{A389ABEA-D48E-4368-8EA9-85FFF58EAA6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8854" b="43021"/>
          <a:stretch/>
        </p:blipFill>
        <p:spPr>
          <a:xfrm>
            <a:off x="0" y="1828560"/>
            <a:ext cx="12192000" cy="5029439"/>
          </a:xfrm>
          <a:prstGeom prst="rect">
            <a:avLst/>
          </a:prstGeom>
        </p:spPr>
      </p:pic>
      <p:sp>
        <p:nvSpPr>
          <p:cNvPr id="3" name="Rectangle 2"/>
          <p:cNvSpPr/>
          <p:nvPr/>
        </p:nvSpPr>
        <p:spPr>
          <a:xfrm>
            <a:off x="-1" y="74235"/>
            <a:ext cx="12192001" cy="1754326"/>
          </a:xfrm>
          <a:prstGeom prst="rect">
            <a:avLst/>
          </a:prstGeom>
        </p:spPr>
        <p:txBody>
          <a:bodyPr wrap="square">
            <a:spAutoFit/>
          </a:bodyPr>
          <a:lstStyle/>
          <a:p>
            <a:pPr algn="ctr"/>
            <a:r>
              <a:rPr lang="en-GB" dirty="0">
                <a:latin typeface="Comic Sans MS" panose="030F0702030302020204" pitchFamily="66" charset="0"/>
              </a:rPr>
              <a:t>Meet </a:t>
            </a:r>
            <a:r>
              <a:rPr lang="en-GB" dirty="0" err="1">
                <a:latin typeface="Comic Sans MS" panose="030F0702030302020204" pitchFamily="66" charset="0"/>
              </a:rPr>
              <a:t>Andreia</a:t>
            </a:r>
            <a:r>
              <a:rPr lang="en-GB" dirty="0">
                <a:latin typeface="Comic Sans MS" panose="030F0702030302020204" pitchFamily="66" charset="0"/>
              </a:rPr>
              <a:t> (on the right), she is 12 years old. </a:t>
            </a:r>
            <a:r>
              <a:rPr lang="en-GB" dirty="0" err="1">
                <a:latin typeface="Comic Sans MS" panose="030F0702030302020204" pitchFamily="66" charset="0"/>
              </a:rPr>
              <a:t>Andreia</a:t>
            </a:r>
            <a:r>
              <a:rPr lang="en-GB" dirty="0">
                <a:latin typeface="Comic Sans MS" panose="030F0702030302020204" pitchFamily="66" charset="0"/>
              </a:rPr>
              <a:t> is growing up </a:t>
            </a:r>
            <a:r>
              <a:rPr lang="en-GB" dirty="0" smtClean="0">
                <a:latin typeface="Comic Sans MS" panose="030F0702030302020204" pitchFamily="66" charset="0"/>
              </a:rPr>
              <a:t>in </a:t>
            </a:r>
            <a:r>
              <a:rPr lang="en-GB" dirty="0">
                <a:latin typeface="Comic Sans MS" panose="030F0702030302020204" pitchFamily="66" charset="0"/>
              </a:rPr>
              <a:t>North East Brazil, where violence </a:t>
            </a:r>
            <a:r>
              <a:rPr lang="en-GB" dirty="0" smtClean="0">
                <a:latin typeface="Comic Sans MS" panose="030F0702030302020204" pitchFamily="66" charset="0"/>
              </a:rPr>
              <a:t>is an </a:t>
            </a:r>
            <a:r>
              <a:rPr lang="en-GB" dirty="0">
                <a:latin typeface="Comic Sans MS" panose="030F0702030302020204" pitchFamily="66" charset="0"/>
              </a:rPr>
              <a:t>everyday problem. </a:t>
            </a:r>
            <a:r>
              <a:rPr lang="en-GB" dirty="0" err="1">
                <a:latin typeface="Comic Sans MS" panose="030F0702030302020204" pitchFamily="66" charset="0"/>
              </a:rPr>
              <a:t>Andreia</a:t>
            </a:r>
            <a:r>
              <a:rPr lang="en-GB" dirty="0">
                <a:latin typeface="Comic Sans MS" panose="030F0702030302020204" pitchFamily="66" charset="0"/>
              </a:rPr>
              <a:t> often used to stay at home for her own </a:t>
            </a:r>
            <a:r>
              <a:rPr lang="en-GB" dirty="0" smtClean="0">
                <a:latin typeface="Comic Sans MS" panose="030F0702030302020204" pitchFamily="66" charset="0"/>
              </a:rPr>
              <a:t>safety but </a:t>
            </a:r>
            <a:r>
              <a:rPr lang="en-GB" dirty="0">
                <a:latin typeface="Comic Sans MS" panose="030F0702030302020204" pitchFamily="66" charset="0"/>
              </a:rPr>
              <a:t>without other children to play with, she was very bored and frustrated. Thanks to a CAFOD-funded project, she has now joined a football team and has lots of friends to play with. As well as being a lot of fun, the project also taught children about their rights and how to live in harmony in their hometown. Since starting to play football, </a:t>
            </a:r>
            <a:r>
              <a:rPr lang="en-GB" dirty="0" err="1">
                <a:latin typeface="Comic Sans MS" panose="030F0702030302020204" pitchFamily="66" charset="0"/>
              </a:rPr>
              <a:t>Andreia</a:t>
            </a:r>
            <a:r>
              <a:rPr lang="en-GB" dirty="0">
                <a:latin typeface="Comic Sans MS" panose="030F0702030302020204" pitchFamily="66" charset="0"/>
              </a:rPr>
              <a:t> is a lot happier. She says: "I am not sad anymore. Now I have a lot of friends and things are better." </a:t>
            </a:r>
          </a:p>
        </p:txBody>
      </p:sp>
    </p:spTree>
    <p:extLst>
      <p:ext uri="{BB962C8B-B14F-4D97-AF65-F5344CB8AC3E}">
        <p14:creationId xmlns:p14="http://schemas.microsoft.com/office/powerpoint/2010/main" val="2144947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ground, sky, outdoor, tree&#10;&#10;Description generated with very high confidence">
            <a:extLst>
              <a:ext uri="{FF2B5EF4-FFF2-40B4-BE49-F238E27FC236}">
                <a16:creationId xmlns:a16="http://schemas.microsoft.com/office/drawing/2014/main" id="{DB1234A5-9D9E-4133-B5F6-FFAAF4400E6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t="14899" b="12713"/>
          <a:stretch/>
        </p:blipFill>
        <p:spPr>
          <a:xfrm>
            <a:off x="-2" y="996319"/>
            <a:ext cx="12192000" cy="5861681"/>
          </a:xfrm>
          <a:prstGeom prst="rect">
            <a:avLst/>
          </a:prstGeom>
        </p:spPr>
      </p:pic>
      <p:pic>
        <p:nvPicPr>
          <p:cNvPr id="26" name="Picture 25" descr="A black and red text&#10;&#10;Description generated with very high confidence">
            <a:extLst>
              <a:ext uri="{FF2B5EF4-FFF2-40B4-BE49-F238E27FC236}">
                <a16:creationId xmlns:a16="http://schemas.microsoft.com/office/drawing/2014/main" id="{1D890098-DD71-4B8E-997D-DC858E87833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43112" y="1120774"/>
            <a:ext cx="3383573" cy="1072989"/>
          </a:xfrm>
          <a:prstGeom prst="rect">
            <a:avLst/>
          </a:prstGeom>
        </p:spPr>
      </p:pic>
      <p:pic>
        <p:nvPicPr>
          <p:cNvPr id="28" name="Picture 27" descr="A red and white sign&#10;&#10;Description generated with high confidence">
            <a:extLst>
              <a:ext uri="{FF2B5EF4-FFF2-40B4-BE49-F238E27FC236}">
                <a16:creationId xmlns:a16="http://schemas.microsoft.com/office/drawing/2014/main" id="{D281E141-1A9B-48EB-8EF9-7917E971415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928527" y="1039437"/>
            <a:ext cx="2877561" cy="1072989"/>
          </a:xfrm>
          <a:prstGeom prst="rect">
            <a:avLst/>
          </a:prstGeom>
        </p:spPr>
      </p:pic>
      <p:pic>
        <p:nvPicPr>
          <p:cNvPr id="30" name="Picture 29" descr="A picture containing red&#10;&#10;Description generated with high confidence">
            <a:extLst>
              <a:ext uri="{FF2B5EF4-FFF2-40B4-BE49-F238E27FC236}">
                <a16:creationId xmlns:a16="http://schemas.microsoft.com/office/drawing/2014/main" id="{3E5693F7-0AE4-4924-A629-0D0AC3E0DF4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081109" y="2978625"/>
            <a:ext cx="3724979" cy="1072989"/>
          </a:xfrm>
          <a:prstGeom prst="rect">
            <a:avLst/>
          </a:prstGeom>
        </p:spPr>
      </p:pic>
      <p:pic>
        <p:nvPicPr>
          <p:cNvPr id="32" name="Picture 31" descr="A picture containing red&#10;&#10;Description generated with high confidence">
            <a:extLst>
              <a:ext uri="{FF2B5EF4-FFF2-40B4-BE49-F238E27FC236}">
                <a16:creationId xmlns:a16="http://schemas.microsoft.com/office/drawing/2014/main" id="{108B6641-2F4C-43D1-8680-2FB2EF155F0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4594420" y="4486520"/>
            <a:ext cx="4480948" cy="1072989"/>
          </a:xfrm>
          <a:prstGeom prst="rect">
            <a:avLst/>
          </a:prstGeom>
        </p:spPr>
      </p:pic>
      <p:pic>
        <p:nvPicPr>
          <p:cNvPr id="34" name="Picture 33">
            <a:extLst>
              <a:ext uri="{FF2B5EF4-FFF2-40B4-BE49-F238E27FC236}">
                <a16:creationId xmlns:a16="http://schemas.microsoft.com/office/drawing/2014/main" id="{C8C4D77F-B3C6-4FC8-8969-0C98C5EA68C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828259" y="5909466"/>
            <a:ext cx="2810500" cy="1072989"/>
          </a:xfrm>
          <a:prstGeom prst="rect">
            <a:avLst/>
          </a:prstGeom>
        </p:spPr>
      </p:pic>
      <p:pic>
        <p:nvPicPr>
          <p:cNvPr id="38" name="Picture 37" descr="A red and white sign&#10;&#10;Description generated with high confidence">
            <a:extLst>
              <a:ext uri="{FF2B5EF4-FFF2-40B4-BE49-F238E27FC236}">
                <a16:creationId xmlns:a16="http://schemas.microsoft.com/office/drawing/2014/main" id="{D1230369-3062-4C29-9381-D9A072EB162C}"/>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994369" y="4898560"/>
            <a:ext cx="2664183" cy="1072989"/>
          </a:xfrm>
          <a:prstGeom prst="rect">
            <a:avLst/>
          </a:prstGeom>
        </p:spPr>
      </p:pic>
      <p:pic>
        <p:nvPicPr>
          <p:cNvPr id="9" name="Picture 8" descr="A red and white sign&#10;&#10;Description generated with high confidence">
            <a:extLst>
              <a:ext uri="{FF2B5EF4-FFF2-40B4-BE49-F238E27FC236}">
                <a16:creationId xmlns:a16="http://schemas.microsoft.com/office/drawing/2014/main" id="{6A824A10-432C-43F3-9752-46DA33CCBEF5}"/>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7948814" y="1390565"/>
            <a:ext cx="4243184" cy="1072989"/>
          </a:xfrm>
          <a:prstGeom prst="rect">
            <a:avLst/>
          </a:prstGeom>
        </p:spPr>
      </p:pic>
      <p:sp>
        <p:nvSpPr>
          <p:cNvPr id="2" name="Rectangle 1"/>
          <p:cNvSpPr/>
          <p:nvPr/>
        </p:nvSpPr>
        <p:spPr>
          <a:xfrm>
            <a:off x="213360" y="109097"/>
            <a:ext cx="11765280" cy="707886"/>
          </a:xfrm>
          <a:prstGeom prst="rect">
            <a:avLst/>
          </a:prstGeom>
        </p:spPr>
        <p:txBody>
          <a:bodyPr wrap="square">
            <a:spAutoFit/>
          </a:bodyPr>
          <a:lstStyle/>
          <a:p>
            <a:pPr algn="ctr"/>
            <a:r>
              <a:rPr lang="en-GB" sz="2000" dirty="0">
                <a:latin typeface="Comic Sans MS" panose="030F0702030302020204" pitchFamily="66" charset="0"/>
              </a:rPr>
              <a:t>Sport teaches us lots of important things. We call these important things values. Now let’s think about this important question: How can we live out these values in our own lives? </a:t>
            </a:r>
          </a:p>
        </p:txBody>
      </p:sp>
    </p:spTree>
    <p:extLst>
      <p:ext uri="{BB962C8B-B14F-4D97-AF65-F5344CB8AC3E}">
        <p14:creationId xmlns:p14="http://schemas.microsoft.com/office/powerpoint/2010/main" val="22462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par>
                                <p:cTn id="11" presetID="10" presetClass="entr" presetSubtype="0"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500"/>
                                        <p:tgtEl>
                                          <p:spTgt spid="38"/>
                                        </p:tgtEl>
                                      </p:cBhvr>
                                    </p:animEffect>
                                  </p:childTnLst>
                                </p:cTn>
                              </p:par>
                              <p:par>
                                <p:cTn id="23" presetID="10"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group of people riding on the back of a bicycle&#10;&#10;Description generated with very high confidence">
            <a:extLst>
              <a:ext uri="{FF2B5EF4-FFF2-40B4-BE49-F238E27FC236}">
                <a16:creationId xmlns:a16="http://schemas.microsoft.com/office/drawing/2014/main" id="{9AFD28C9-A500-4108-A30D-567C73C6C6F8}"/>
              </a:ext>
            </a:extLst>
          </p:cNvPr>
          <p:cNvPicPr>
            <a:picLocks noChangeAspect="1"/>
          </p:cNvPicPr>
          <p:nvPr/>
        </p:nvPicPr>
        <p:blipFill rotWithShape="1">
          <a:blip r:embed="rId3">
            <a:extLst>
              <a:ext uri="{28A0092B-C50C-407E-A947-70E740481C1C}">
                <a14:useLocalDpi xmlns:a14="http://schemas.microsoft.com/office/drawing/2010/main"/>
              </a:ext>
            </a:extLst>
          </a:blip>
          <a:srcRect t="13912" r="6628" b="18286"/>
          <a:stretch/>
        </p:blipFill>
        <p:spPr>
          <a:xfrm>
            <a:off x="0" y="952500"/>
            <a:ext cx="12192000" cy="5905500"/>
          </a:xfrm>
          <a:prstGeom prst="rect">
            <a:avLst/>
          </a:prstGeom>
          <a:effectLst/>
        </p:spPr>
      </p:pic>
      <p:sp>
        <p:nvSpPr>
          <p:cNvPr id="10" name="Rectangle 9">
            <a:extLst>
              <a:ext uri="{FF2B5EF4-FFF2-40B4-BE49-F238E27FC236}">
                <a16:creationId xmlns:a16="http://schemas.microsoft.com/office/drawing/2014/main" id="{54737CF1-0FFD-49CE-9C9A-A2932451893F}"/>
              </a:ext>
            </a:extLst>
          </p:cNvPr>
          <p:cNvSpPr/>
          <p:nvPr/>
        </p:nvSpPr>
        <p:spPr>
          <a:xfrm>
            <a:off x="0" y="952500"/>
            <a:ext cx="12192000" cy="5905500"/>
          </a:xfrm>
          <a:prstGeom prst="rect">
            <a:avLst/>
          </a:prstGeom>
          <a:solidFill>
            <a:schemeClr val="bg1">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a:extLst>
              <a:ext uri="{FF2B5EF4-FFF2-40B4-BE49-F238E27FC236}">
                <a16:creationId xmlns:a16="http://schemas.microsoft.com/office/drawing/2014/main" id="{C014B221-B203-4AAB-A994-193C6ACC3EFF}"/>
              </a:ext>
            </a:extLst>
          </p:cNvPr>
          <p:cNvSpPr/>
          <p:nvPr/>
        </p:nvSpPr>
        <p:spPr>
          <a:xfrm>
            <a:off x="695377" y="1643092"/>
            <a:ext cx="10801245" cy="4524315"/>
          </a:xfrm>
          <a:prstGeom prst="rect">
            <a:avLst/>
          </a:prstGeom>
        </p:spPr>
        <p:txBody>
          <a:bodyPr wrap="square">
            <a:spAutoFit/>
          </a:bodyPr>
          <a:lstStyle/>
          <a:p>
            <a:pPr>
              <a:defRPr/>
            </a:pPr>
            <a:r>
              <a:rPr lang="en-GB" sz="3600" dirty="0">
                <a:latin typeface="Comic Sans MS" panose="030F0702030302020204" pitchFamily="66" charset="0"/>
                <a:ea typeface="Verdana" panose="020B0604030504040204" pitchFamily="34" charset="0"/>
                <a:cs typeface="Arial" panose="020B0604020202020204" pitchFamily="34" charset="0"/>
              </a:rPr>
              <a:t>Loving God,</a:t>
            </a:r>
          </a:p>
          <a:p>
            <a:pPr>
              <a:defRPr/>
            </a:pPr>
            <a:r>
              <a:rPr lang="en-GB" sz="3600" dirty="0">
                <a:latin typeface="Comic Sans MS" panose="030F0702030302020204" pitchFamily="66" charset="0"/>
                <a:ea typeface="Verdana" panose="020B0604030504040204" pitchFamily="34" charset="0"/>
                <a:cs typeface="Arial" panose="020B0604020202020204" pitchFamily="34" charset="0"/>
              </a:rPr>
              <a:t>Give strength to people all around the world who are working hard to build peace. </a:t>
            </a:r>
          </a:p>
          <a:p>
            <a:pPr>
              <a:defRPr/>
            </a:pPr>
            <a:r>
              <a:rPr lang="en-GB" sz="3600" dirty="0">
                <a:latin typeface="Comic Sans MS" panose="030F0702030302020204" pitchFamily="66" charset="0"/>
                <a:ea typeface="Verdana" panose="020B0604030504040204" pitchFamily="34" charset="0"/>
                <a:cs typeface="Arial" panose="020B0604020202020204" pitchFamily="34" charset="0"/>
              </a:rPr>
              <a:t>Let us remember to act in friendship with others and show respect. </a:t>
            </a:r>
          </a:p>
          <a:p>
            <a:pPr>
              <a:defRPr/>
            </a:pPr>
            <a:r>
              <a:rPr lang="en-GB" sz="3600" dirty="0">
                <a:latin typeface="Comic Sans MS" panose="030F0702030302020204" pitchFamily="66" charset="0"/>
                <a:ea typeface="Verdana" panose="020B0604030504040204" pitchFamily="34" charset="0"/>
                <a:cs typeface="Arial" panose="020B0604020202020204" pitchFamily="34" charset="0"/>
              </a:rPr>
              <a:t>Help us to work together with our sisters and brothers to build a peaceful and fair world.</a:t>
            </a:r>
          </a:p>
          <a:p>
            <a:pPr algn="r">
              <a:defRPr/>
            </a:pPr>
            <a:r>
              <a:rPr lang="en-GB" sz="3600" dirty="0">
                <a:latin typeface="Comic Sans MS" panose="030F0702030302020204" pitchFamily="66" charset="0"/>
                <a:ea typeface="Verdana" panose="020B0604030504040204" pitchFamily="34" charset="0"/>
                <a:cs typeface="Arial" panose="020B0604020202020204" pitchFamily="34" charset="0"/>
              </a:rPr>
              <a:t>Amen  </a:t>
            </a:r>
          </a:p>
        </p:txBody>
      </p:sp>
    </p:spTree>
    <p:extLst>
      <p:ext uri="{BB962C8B-B14F-4D97-AF65-F5344CB8AC3E}">
        <p14:creationId xmlns:p14="http://schemas.microsoft.com/office/powerpoint/2010/main" val="3621652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34356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0" y="263324"/>
            <a:ext cx="6096000" cy="400110"/>
          </a:xfrm>
          <a:prstGeom prst="rect">
            <a:avLst/>
          </a:prstGeom>
        </p:spPr>
        <p:txBody>
          <a:bodyPr>
            <a:spAutoFit/>
          </a:bodyPr>
          <a:lstStyle/>
          <a:p>
            <a:pPr algn="ctr"/>
            <a:r>
              <a:rPr lang="en-GB" sz="2000" dirty="0" smtClean="0">
                <a:latin typeface="Comic Sans MS" panose="030F0702030302020204" pitchFamily="66" charset="0"/>
              </a:rPr>
              <a:t>How do you feel about sports day?</a:t>
            </a:r>
            <a:endParaRPr lang="en-GB" sz="2000" dirty="0">
              <a:latin typeface="Comic Sans MS" panose="030F0702030302020204" pitchFamily="66" charset="0"/>
            </a:endParaRPr>
          </a:p>
        </p:txBody>
      </p:sp>
      <p:pic>
        <p:nvPicPr>
          <p:cNvPr id="1026" name="Picture 2" descr="Royal Grammar School - Sports Day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2415"/>
            <a:ext cx="12192000" cy="5815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9429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5592"/>
            <a:ext cx="11952514" cy="1631216"/>
          </a:xfrm>
          <a:prstGeom prst="rect">
            <a:avLst/>
          </a:prstGeom>
        </p:spPr>
        <p:txBody>
          <a:bodyPr wrap="square">
            <a:spAutoFit/>
          </a:bodyPr>
          <a:lstStyle/>
          <a:p>
            <a:pPr algn="ctr"/>
            <a:r>
              <a:rPr lang="en-GB" sz="2000" dirty="0" smtClean="0">
                <a:solidFill>
                  <a:srgbClr val="222222"/>
                </a:solidFill>
                <a:latin typeface="Comic Sans MS" panose="030F0702030302020204" pitchFamily="66" charset="0"/>
              </a:rPr>
              <a:t>Even professional </a:t>
            </a:r>
            <a:r>
              <a:rPr lang="en-GB" sz="2000" dirty="0">
                <a:solidFill>
                  <a:srgbClr val="222222"/>
                </a:solidFill>
                <a:latin typeface="Comic Sans MS" panose="030F0702030302020204" pitchFamily="66" charset="0"/>
              </a:rPr>
              <a:t>athletes like Mo Farah experience lots of different emotions before competitions such as the Olympic Games, Commonwealth </a:t>
            </a:r>
            <a:r>
              <a:rPr lang="en-GB" sz="2000" dirty="0" smtClean="0">
                <a:solidFill>
                  <a:srgbClr val="222222"/>
                </a:solidFill>
                <a:latin typeface="Comic Sans MS" panose="030F0702030302020204" pitchFamily="66" charset="0"/>
              </a:rPr>
              <a:t>Games</a:t>
            </a:r>
            <a:r>
              <a:rPr lang="en-GB" sz="2000" dirty="0">
                <a:solidFill>
                  <a:srgbClr val="222222"/>
                </a:solidFill>
                <a:latin typeface="Comic Sans MS" panose="030F0702030302020204" pitchFamily="66" charset="0"/>
              </a:rPr>
              <a:t> and European Athletics Championships. </a:t>
            </a:r>
            <a:r>
              <a:rPr lang="en-GB" sz="2000" dirty="0" smtClean="0">
                <a:solidFill>
                  <a:srgbClr val="222222"/>
                </a:solidFill>
                <a:latin typeface="Comic Sans MS" panose="030F0702030302020204" pitchFamily="66" charset="0"/>
              </a:rPr>
              <a:t/>
            </a:r>
            <a:br>
              <a:rPr lang="en-GB" sz="2000" dirty="0" smtClean="0">
                <a:solidFill>
                  <a:srgbClr val="222222"/>
                </a:solidFill>
                <a:latin typeface="Comic Sans MS" panose="030F0702030302020204" pitchFamily="66" charset="0"/>
              </a:rPr>
            </a:br>
            <a:r>
              <a:rPr lang="en-GB" sz="2000" dirty="0" smtClean="0">
                <a:solidFill>
                  <a:srgbClr val="222222"/>
                </a:solidFill>
                <a:latin typeface="Comic Sans MS" panose="030F0702030302020204" pitchFamily="66" charset="0"/>
              </a:rPr>
              <a:t>Athletes </a:t>
            </a:r>
            <a:r>
              <a:rPr lang="en-GB" sz="2000" dirty="0">
                <a:solidFill>
                  <a:srgbClr val="222222"/>
                </a:solidFill>
                <a:latin typeface="Comic Sans MS" panose="030F0702030302020204" pitchFamily="66" charset="0"/>
              </a:rPr>
              <a:t>often talk about feeling nervous or excited and worried that they may not do their best after all the training they have done.</a:t>
            </a:r>
            <a:endParaRPr lang="en-GB" sz="2000" dirty="0">
              <a:latin typeface="Comic Sans MS" panose="030F0702030302020204" pitchFamily="66" charset="0"/>
            </a:endParaRPr>
          </a:p>
        </p:txBody>
      </p:sp>
      <p:pic>
        <p:nvPicPr>
          <p:cNvPr id="2050" name="Picture 2" descr="There is no doubting Mo Farah's talent, but what extra elemen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040" y="1834517"/>
            <a:ext cx="8503920" cy="50446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2213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 y="274320"/>
            <a:ext cx="11765280" cy="3139321"/>
          </a:xfrm>
          <a:prstGeom prst="rect">
            <a:avLst/>
          </a:prstGeom>
        </p:spPr>
        <p:txBody>
          <a:bodyPr wrap="square">
            <a:spAutoFit/>
          </a:bodyPr>
          <a:lstStyle/>
          <a:p>
            <a:pPr algn="ctr"/>
            <a:r>
              <a:rPr lang="en-GB" dirty="0" smtClean="0">
                <a:solidFill>
                  <a:srgbClr val="222222"/>
                </a:solidFill>
                <a:latin typeface="Comic Sans MS" panose="030F0702030302020204" pitchFamily="66" charset="0"/>
              </a:rPr>
              <a:t>During </a:t>
            </a:r>
            <a:r>
              <a:rPr lang="en-GB" dirty="0">
                <a:solidFill>
                  <a:srgbClr val="222222"/>
                </a:solidFill>
                <a:latin typeface="Comic Sans MS" panose="030F0702030302020204" pitchFamily="66" charset="0"/>
              </a:rPr>
              <a:t>the 2016 Summer Olympics in Rio, there was an accident while the women’s 5,000 metres event was underway. What happened teaches us that, when competing in a race, it isn’t all about the winning.</a:t>
            </a:r>
            <a:br>
              <a:rPr lang="en-GB" dirty="0">
                <a:solidFill>
                  <a:srgbClr val="222222"/>
                </a:solidFill>
                <a:latin typeface="Comic Sans MS" panose="030F0702030302020204" pitchFamily="66" charset="0"/>
              </a:rPr>
            </a:br>
            <a:r>
              <a:rPr lang="en-GB" dirty="0">
                <a:solidFill>
                  <a:srgbClr val="222222"/>
                </a:solidFill>
                <a:latin typeface="Comic Sans MS" panose="030F0702030302020204" pitchFamily="66" charset="0"/>
              </a:rPr>
              <a:t/>
            </a:r>
            <a:br>
              <a:rPr lang="en-GB" dirty="0">
                <a:solidFill>
                  <a:srgbClr val="222222"/>
                </a:solidFill>
                <a:latin typeface="Comic Sans MS" panose="030F0702030302020204" pitchFamily="66" charset="0"/>
              </a:rPr>
            </a:br>
            <a:r>
              <a:rPr lang="en-GB" dirty="0" smtClean="0">
                <a:solidFill>
                  <a:srgbClr val="222222"/>
                </a:solidFill>
                <a:latin typeface="Comic Sans MS" panose="030F0702030302020204" pitchFamily="66" charset="0"/>
              </a:rPr>
              <a:t>Athletes </a:t>
            </a:r>
            <a:r>
              <a:rPr lang="en-GB" dirty="0">
                <a:solidFill>
                  <a:srgbClr val="222222"/>
                </a:solidFill>
                <a:latin typeface="Comic Sans MS" panose="030F0702030302020204" pitchFamily="66" charset="0"/>
              </a:rPr>
              <a:t>who compete in the Olympics have spent years in training, so they are determined to give the best possible performance. However, on this occasion, two female athletes tripped over one another. Instead of blaming each other, the two athletes helped each other up and encouraged one another to finish the race even though they were both injured and they knew they weren’t going to win.</a:t>
            </a:r>
            <a:br>
              <a:rPr lang="en-GB" dirty="0">
                <a:solidFill>
                  <a:srgbClr val="222222"/>
                </a:solidFill>
                <a:latin typeface="Comic Sans MS" panose="030F0702030302020204" pitchFamily="66" charset="0"/>
              </a:rPr>
            </a:br>
            <a:endParaRPr lang="en-GB" dirty="0">
              <a:solidFill>
                <a:srgbClr val="222222"/>
              </a:solidFill>
              <a:latin typeface="Comic Sans MS" panose="030F0702030302020204" pitchFamily="66" charset="0"/>
            </a:endParaRPr>
          </a:p>
          <a:p>
            <a:pPr algn="ctr"/>
            <a:r>
              <a:rPr lang="en-GB" dirty="0" smtClean="0">
                <a:solidFill>
                  <a:srgbClr val="222222"/>
                </a:solidFill>
                <a:latin typeface="Comic Sans MS" panose="030F0702030302020204" pitchFamily="66" charset="0"/>
              </a:rPr>
              <a:t>Watch: </a:t>
            </a:r>
            <a:r>
              <a:rPr lang="en-GB" i="1" dirty="0" smtClean="0">
                <a:solidFill>
                  <a:srgbClr val="222222"/>
                </a:solidFill>
                <a:latin typeface="Comic Sans MS" panose="030F0702030302020204" pitchFamily="66" charset="0"/>
              </a:rPr>
              <a:t>‘The </a:t>
            </a:r>
            <a:r>
              <a:rPr lang="en-GB" i="1" dirty="0">
                <a:solidFill>
                  <a:srgbClr val="222222"/>
                </a:solidFill>
                <a:latin typeface="Comic Sans MS" panose="030F0702030302020204" pitchFamily="66" charset="0"/>
              </a:rPr>
              <a:t>Most Beautiful Moment of Rio </a:t>
            </a:r>
            <a:r>
              <a:rPr lang="en-GB" i="1" dirty="0" smtClean="0">
                <a:solidFill>
                  <a:srgbClr val="222222"/>
                </a:solidFill>
                <a:latin typeface="Comic Sans MS" panose="030F0702030302020204" pitchFamily="66" charset="0"/>
              </a:rPr>
              <a:t>2016’: </a:t>
            </a:r>
            <a:r>
              <a:rPr lang="en-GB" dirty="0" smtClean="0">
                <a:solidFill>
                  <a:srgbClr val="227CA0"/>
                </a:solidFill>
                <a:latin typeface="Comic Sans MS" panose="030F0702030302020204" pitchFamily="66" charset="0"/>
                <a:hlinkClick r:id="rId2"/>
              </a:rPr>
              <a:t>https</a:t>
            </a:r>
            <a:r>
              <a:rPr lang="en-GB" dirty="0">
                <a:solidFill>
                  <a:srgbClr val="227CA0"/>
                </a:solidFill>
                <a:latin typeface="Comic Sans MS" panose="030F0702030302020204" pitchFamily="66" charset="0"/>
                <a:hlinkClick r:id="rId2"/>
              </a:rPr>
              <a:t>://www.youtube.com/watch?v=dCVlRFWOjgE</a:t>
            </a:r>
            <a:br>
              <a:rPr lang="en-GB" dirty="0">
                <a:solidFill>
                  <a:srgbClr val="227CA0"/>
                </a:solidFill>
                <a:latin typeface="Comic Sans MS" panose="030F0702030302020204" pitchFamily="66" charset="0"/>
                <a:hlinkClick r:id="rId2"/>
              </a:rPr>
            </a:br>
            <a:r>
              <a:rPr lang="en-GB" dirty="0">
                <a:solidFill>
                  <a:srgbClr val="227CA0"/>
                </a:solidFill>
                <a:latin typeface="Comic Sans MS" panose="030F0702030302020204" pitchFamily="66" charset="0"/>
                <a:hlinkClick r:id="rId2"/>
              </a:rPr>
              <a:t/>
            </a:r>
            <a:br>
              <a:rPr lang="en-GB" dirty="0">
                <a:solidFill>
                  <a:srgbClr val="227CA0"/>
                </a:solidFill>
                <a:latin typeface="Comic Sans MS" panose="030F0702030302020204" pitchFamily="66" charset="0"/>
                <a:hlinkClick r:id="rId2"/>
              </a:rPr>
            </a:br>
            <a:endParaRPr lang="en-GB" b="0" i="0" dirty="0">
              <a:solidFill>
                <a:srgbClr val="222222"/>
              </a:solidFill>
              <a:effectLst/>
              <a:latin typeface="Comic Sans MS" panose="030F0702030302020204" pitchFamily="66" charset="0"/>
            </a:endParaRPr>
          </a:p>
        </p:txBody>
      </p:sp>
      <p:pic>
        <p:nvPicPr>
          <p:cNvPr id="3074" name="Picture 2" descr="The Most Beautiful Moment of Rio 2016 | Fair Play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3383" y="2895057"/>
            <a:ext cx="7045234" cy="3962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50910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1429"/>
            <a:ext cx="12070080" cy="2554545"/>
          </a:xfrm>
          <a:prstGeom prst="rect">
            <a:avLst/>
          </a:prstGeom>
        </p:spPr>
        <p:txBody>
          <a:bodyPr wrap="square">
            <a:spAutoFit/>
          </a:bodyPr>
          <a:lstStyle/>
          <a:p>
            <a:pPr algn="ctr"/>
            <a:r>
              <a:rPr lang="en-GB" sz="2000" dirty="0">
                <a:solidFill>
                  <a:srgbClr val="222222"/>
                </a:solidFill>
                <a:latin typeface="Comic Sans MS" panose="030F0702030302020204" pitchFamily="66" charset="0"/>
              </a:rPr>
              <a:t>By demonstrating fair play, sportsmanship and compassion for one another during the race, the two athletes ended up being given an Olympic award.</a:t>
            </a:r>
            <a:br>
              <a:rPr lang="en-GB" sz="2000" dirty="0">
                <a:solidFill>
                  <a:srgbClr val="222222"/>
                </a:solidFill>
                <a:latin typeface="Comic Sans MS" panose="030F0702030302020204" pitchFamily="66" charset="0"/>
              </a:rPr>
            </a:br>
            <a:r>
              <a:rPr lang="en-GB" sz="2000" dirty="0">
                <a:solidFill>
                  <a:srgbClr val="222222"/>
                </a:solidFill>
                <a:latin typeface="Comic Sans MS" panose="030F0702030302020204" pitchFamily="66" charset="0"/>
              </a:rPr>
              <a:t/>
            </a:r>
            <a:br>
              <a:rPr lang="en-GB" sz="2000" dirty="0">
                <a:solidFill>
                  <a:srgbClr val="222222"/>
                </a:solidFill>
                <a:latin typeface="Comic Sans MS" panose="030F0702030302020204" pitchFamily="66" charset="0"/>
              </a:rPr>
            </a:br>
            <a:r>
              <a:rPr lang="en-GB" sz="2000" dirty="0" smtClean="0">
                <a:solidFill>
                  <a:srgbClr val="222222"/>
                </a:solidFill>
                <a:latin typeface="Comic Sans MS" panose="030F0702030302020204" pitchFamily="66" charset="0"/>
              </a:rPr>
              <a:t>Although </a:t>
            </a:r>
            <a:r>
              <a:rPr lang="en-GB" sz="2000" dirty="0">
                <a:solidFill>
                  <a:srgbClr val="222222"/>
                </a:solidFill>
                <a:latin typeface="Comic Sans MS" panose="030F0702030302020204" pitchFamily="66" charset="0"/>
              </a:rPr>
              <a:t>both athletes had injured themselves, they both wanted to finish their race well.</a:t>
            </a:r>
            <a:br>
              <a:rPr lang="en-GB" sz="2000" dirty="0">
                <a:solidFill>
                  <a:srgbClr val="222222"/>
                </a:solidFill>
                <a:latin typeface="Comic Sans MS" panose="030F0702030302020204" pitchFamily="66" charset="0"/>
              </a:rPr>
            </a:br>
            <a:r>
              <a:rPr lang="en-GB" sz="2000" dirty="0">
                <a:solidFill>
                  <a:srgbClr val="222222"/>
                </a:solidFill>
                <a:latin typeface="Comic Sans MS" panose="030F0702030302020204" pitchFamily="66" charset="0"/>
              </a:rPr>
              <a:t/>
            </a:r>
            <a:br>
              <a:rPr lang="en-GB" sz="2000" dirty="0">
                <a:solidFill>
                  <a:srgbClr val="222222"/>
                </a:solidFill>
                <a:latin typeface="Comic Sans MS" panose="030F0702030302020204" pitchFamily="66" charset="0"/>
              </a:rPr>
            </a:br>
            <a:r>
              <a:rPr lang="en-GB" sz="2000" dirty="0">
                <a:solidFill>
                  <a:srgbClr val="222222"/>
                </a:solidFill>
                <a:latin typeface="Comic Sans MS" panose="030F0702030302020204" pitchFamily="66" charset="0"/>
              </a:rPr>
              <a:t>Life is sometimes spoken about as a race. We can choose to live our lives well, thinking about other people and helping them. Alternatively, we can decide to live selfish lives that only consider our own needs.</a:t>
            </a:r>
          </a:p>
        </p:txBody>
      </p:sp>
      <p:pic>
        <p:nvPicPr>
          <p:cNvPr id="4098" name="Picture 2" descr="Rio 2016: Nikki Hamblin and Abbey D'Agostino given 'fair pla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12816" y="2660586"/>
            <a:ext cx="5966368" cy="4197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5687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7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222068" y="244240"/>
            <a:ext cx="11351623" cy="4708981"/>
          </a:xfrm>
          <a:prstGeom prst="rect">
            <a:avLst/>
          </a:prstGeom>
        </p:spPr>
        <p:txBody>
          <a:bodyPr wrap="square">
            <a:spAutoFit/>
          </a:bodyPr>
          <a:lstStyle/>
          <a:p>
            <a:pPr algn="ctr"/>
            <a:r>
              <a:rPr lang="en-GB" sz="2000" dirty="0">
                <a:solidFill>
                  <a:srgbClr val="222222"/>
                </a:solidFill>
                <a:latin typeface="Comic Sans MS" panose="030F0702030302020204" pitchFamily="66" charset="0"/>
              </a:rPr>
              <a:t>In the New Testament part of the Bible, there is a person called Paul. Paul wrote lots of letters that make up part of the New Testament, which covers the time after Jesus came to Earth. Just before Paul died, he wrote the words, </a:t>
            </a:r>
            <a:r>
              <a:rPr lang="en-GB" sz="2000" i="1" dirty="0">
                <a:solidFill>
                  <a:srgbClr val="222222"/>
                </a:solidFill>
                <a:latin typeface="Comic Sans MS" panose="030F0702030302020204" pitchFamily="66" charset="0"/>
              </a:rPr>
              <a:t>‘I have fought the good fight, I have finished the race, I have kept the faith.’ </a:t>
            </a:r>
            <a:r>
              <a:rPr lang="en-GB" sz="2000" dirty="0">
                <a:solidFill>
                  <a:srgbClr val="222222"/>
                </a:solidFill>
                <a:latin typeface="Comic Sans MS" panose="030F0702030302020204" pitchFamily="66" charset="0"/>
              </a:rPr>
              <a:t>(2 Timothy 4.7)</a:t>
            </a:r>
            <a:br>
              <a:rPr lang="en-GB" sz="2000" dirty="0">
                <a:solidFill>
                  <a:srgbClr val="222222"/>
                </a:solidFill>
                <a:latin typeface="Comic Sans MS" panose="030F0702030302020204" pitchFamily="66" charset="0"/>
              </a:rPr>
            </a:br>
            <a:r>
              <a:rPr lang="en-GB" sz="2000" dirty="0">
                <a:solidFill>
                  <a:srgbClr val="222222"/>
                </a:solidFill>
                <a:latin typeface="Comic Sans MS" panose="030F0702030302020204" pitchFamily="66" charset="0"/>
              </a:rPr>
              <a:t/>
            </a:r>
            <a:br>
              <a:rPr lang="en-GB" sz="2000" dirty="0">
                <a:solidFill>
                  <a:srgbClr val="222222"/>
                </a:solidFill>
                <a:latin typeface="Comic Sans MS" panose="030F0702030302020204" pitchFamily="66" charset="0"/>
              </a:rPr>
            </a:br>
            <a:r>
              <a:rPr lang="en-GB" sz="2000" dirty="0" smtClean="0">
                <a:solidFill>
                  <a:srgbClr val="222222"/>
                </a:solidFill>
                <a:latin typeface="Comic Sans MS" panose="030F0702030302020204" pitchFamily="66" charset="0"/>
              </a:rPr>
              <a:t>Christians </a:t>
            </a:r>
            <a:r>
              <a:rPr lang="en-GB" sz="2000" dirty="0">
                <a:solidFill>
                  <a:srgbClr val="222222"/>
                </a:solidFill>
                <a:latin typeface="Comic Sans MS" panose="030F0702030302020204" pitchFamily="66" charset="0"/>
              </a:rPr>
              <a:t>believe that what Paul meant by these words was that he had lived his life in the way that God wanted him to. Paul had travelled around the Roman Empire teaching people about God. The Olympic Games were taking place even when Paul was alive, so people would understand what it meant to run races and cross the finishing line.</a:t>
            </a:r>
            <a:br>
              <a:rPr lang="en-GB" sz="2000" dirty="0">
                <a:solidFill>
                  <a:srgbClr val="222222"/>
                </a:solidFill>
                <a:latin typeface="Comic Sans MS" panose="030F0702030302020204" pitchFamily="66" charset="0"/>
              </a:rPr>
            </a:br>
            <a:r>
              <a:rPr lang="en-GB" sz="2000" dirty="0">
                <a:solidFill>
                  <a:srgbClr val="222222"/>
                </a:solidFill>
                <a:latin typeface="Comic Sans MS" panose="030F0702030302020204" pitchFamily="66" charset="0"/>
              </a:rPr>
              <a:t/>
            </a:r>
            <a:br>
              <a:rPr lang="en-GB" sz="2000" dirty="0">
                <a:solidFill>
                  <a:srgbClr val="222222"/>
                </a:solidFill>
                <a:latin typeface="Comic Sans MS" panose="030F0702030302020204" pitchFamily="66" charset="0"/>
              </a:rPr>
            </a:br>
            <a:r>
              <a:rPr lang="en-GB" sz="2000" dirty="0" smtClean="0">
                <a:solidFill>
                  <a:srgbClr val="222222"/>
                </a:solidFill>
                <a:latin typeface="Comic Sans MS" panose="030F0702030302020204" pitchFamily="66" charset="0"/>
              </a:rPr>
              <a:t>Paul’s </a:t>
            </a:r>
            <a:r>
              <a:rPr lang="en-GB" sz="2000" dirty="0">
                <a:solidFill>
                  <a:srgbClr val="222222"/>
                </a:solidFill>
                <a:latin typeface="Comic Sans MS" panose="030F0702030302020204" pitchFamily="66" charset="0"/>
              </a:rPr>
              <a:t>‘race’ hadn’t been easy. He had been through some tough times in order to teach people about God. He’d been put in prison, shipwrecked, disliked by many people and sentenced to death. His race to teach people about God had been really difficult and there were many times when he could have been tempted to give up. However, just like the athletes in the YouTube video, Paul carried on with the race so that he could ‘finish well’.</a:t>
            </a:r>
            <a:endParaRPr lang="en-GB" sz="2000" b="0" i="0" dirty="0">
              <a:solidFill>
                <a:srgbClr val="222222"/>
              </a:solidFill>
              <a:effectLst/>
              <a:latin typeface="Comic Sans MS" panose="030F0702030302020204" pitchFamily="66" charset="0"/>
            </a:endParaRPr>
          </a:p>
        </p:txBody>
      </p:sp>
    </p:spTree>
    <p:extLst>
      <p:ext uri="{BB962C8B-B14F-4D97-AF65-F5344CB8AC3E}">
        <p14:creationId xmlns:p14="http://schemas.microsoft.com/office/powerpoint/2010/main" val="936690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Rectangle 1"/>
          <p:cNvSpPr/>
          <p:nvPr/>
        </p:nvSpPr>
        <p:spPr>
          <a:xfrm>
            <a:off x="239151" y="196172"/>
            <a:ext cx="11816861" cy="3170099"/>
          </a:xfrm>
          <a:prstGeom prst="rect">
            <a:avLst/>
          </a:prstGeom>
        </p:spPr>
        <p:txBody>
          <a:bodyPr wrap="square">
            <a:spAutoFit/>
          </a:bodyPr>
          <a:lstStyle/>
          <a:p>
            <a:pPr algn="ctr"/>
            <a:r>
              <a:rPr lang="en-GB" sz="2000" dirty="0">
                <a:solidFill>
                  <a:srgbClr val="222222"/>
                </a:solidFill>
                <a:latin typeface="Comic Sans MS" panose="030F0702030302020204" pitchFamily="66" charset="0"/>
              </a:rPr>
              <a:t>Sports day isn’t just about winning – it’s about taking part and the attitude with which we compete.</a:t>
            </a:r>
          </a:p>
          <a:p>
            <a:pPr algn="ctr"/>
            <a:r>
              <a:rPr lang="en-GB" sz="2000" dirty="0">
                <a:solidFill>
                  <a:srgbClr val="222222"/>
                </a:solidFill>
                <a:latin typeface="Comic Sans MS" panose="030F0702030302020204" pitchFamily="66" charset="0"/>
              </a:rPr>
              <a:t>Some of us love sport; some of us don’t. However, we can all try our best and we can all help, support and encourage each other as we take part. The two athletes didn’t win an Olympic medal in their event, but they did get a special award for fair play, sportsmanship and the compassion they showed for one another. Having these attitudes during a sports competition is far more important than winning a race.</a:t>
            </a:r>
          </a:p>
          <a:p>
            <a:pPr algn="ctr"/>
            <a:r>
              <a:rPr lang="en-GB" sz="2000" dirty="0">
                <a:solidFill>
                  <a:srgbClr val="222222"/>
                </a:solidFill>
                <a:latin typeface="Comic Sans MS" panose="030F0702030302020204" pitchFamily="66" charset="0"/>
              </a:rPr>
              <a:t>So, during sports day, let’s be like the two athletes and Paul from the Bible: let’s not give up if we’re not winning. Let’s keep going because the main thing is to finish the race well and feel proud of your achievements.</a:t>
            </a:r>
            <a:endParaRPr lang="en-GB" sz="2000" b="0" i="0" dirty="0">
              <a:solidFill>
                <a:srgbClr val="222222"/>
              </a:solidFill>
              <a:effectLst/>
              <a:latin typeface="Comic Sans MS" panose="030F0702030302020204" pitchFamily="66" charset="0"/>
            </a:endParaRPr>
          </a:p>
        </p:txBody>
      </p:sp>
    </p:spTree>
    <p:extLst>
      <p:ext uri="{BB962C8B-B14F-4D97-AF65-F5344CB8AC3E}">
        <p14:creationId xmlns:p14="http://schemas.microsoft.com/office/powerpoint/2010/main" val="168562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92258" y="688688"/>
            <a:ext cx="11638671" cy="4031873"/>
          </a:xfrm>
          <a:prstGeom prst="rect">
            <a:avLst/>
          </a:prstGeom>
        </p:spPr>
        <p:txBody>
          <a:bodyPr wrap="square">
            <a:spAutoFit/>
          </a:bodyPr>
          <a:lstStyle/>
          <a:p>
            <a:r>
              <a:rPr lang="en-GB" sz="3200" dirty="0" smtClean="0">
                <a:solidFill>
                  <a:srgbClr val="222222"/>
                </a:solidFill>
                <a:latin typeface="Comic Sans MS" panose="030F0702030302020204" pitchFamily="66" charset="0"/>
              </a:rPr>
              <a:t>Dear God,</a:t>
            </a:r>
            <a:r>
              <a:rPr lang="en-GB" sz="3200" dirty="0" smtClean="0">
                <a:latin typeface="Comic Sans MS" panose="030F0702030302020204" pitchFamily="66" charset="0"/>
              </a:rPr>
              <a:t/>
            </a:r>
            <a:br>
              <a:rPr lang="en-GB" sz="3200" dirty="0" smtClean="0">
                <a:latin typeface="Comic Sans MS" panose="030F0702030302020204" pitchFamily="66" charset="0"/>
              </a:rPr>
            </a:br>
            <a:r>
              <a:rPr lang="en-GB" sz="3200" dirty="0" smtClean="0">
                <a:solidFill>
                  <a:srgbClr val="222222"/>
                </a:solidFill>
                <a:latin typeface="Comic Sans MS" panose="030F0702030302020204" pitchFamily="66" charset="0"/>
              </a:rPr>
              <a:t>Thank you that we all have different abilities and talents.</a:t>
            </a:r>
            <a:br>
              <a:rPr lang="en-GB" sz="3200" dirty="0" smtClean="0">
                <a:solidFill>
                  <a:srgbClr val="222222"/>
                </a:solidFill>
                <a:latin typeface="Comic Sans MS" panose="030F0702030302020204" pitchFamily="66" charset="0"/>
              </a:rPr>
            </a:br>
            <a:r>
              <a:rPr lang="en-GB" sz="3200" dirty="0" smtClean="0">
                <a:solidFill>
                  <a:srgbClr val="222222"/>
                </a:solidFill>
                <a:latin typeface="Comic Sans MS" panose="030F0702030302020204" pitchFamily="66" charset="0"/>
              </a:rPr>
              <a:t>Help us to be grateful for what we have.</a:t>
            </a:r>
            <a:br>
              <a:rPr lang="en-GB" sz="3200" dirty="0" smtClean="0">
                <a:solidFill>
                  <a:srgbClr val="222222"/>
                </a:solidFill>
                <a:latin typeface="Comic Sans MS" panose="030F0702030302020204" pitchFamily="66" charset="0"/>
              </a:rPr>
            </a:br>
            <a:r>
              <a:rPr lang="en-GB" sz="3200" dirty="0" smtClean="0">
                <a:solidFill>
                  <a:srgbClr val="222222"/>
                </a:solidFill>
                <a:latin typeface="Comic Sans MS" panose="030F0702030302020204" pitchFamily="66" charset="0"/>
              </a:rPr>
              <a:t>Help us not to be jealous of others.</a:t>
            </a:r>
            <a:br>
              <a:rPr lang="en-GB" sz="3200" dirty="0" smtClean="0">
                <a:solidFill>
                  <a:srgbClr val="222222"/>
                </a:solidFill>
                <a:latin typeface="Comic Sans MS" panose="030F0702030302020204" pitchFamily="66" charset="0"/>
              </a:rPr>
            </a:br>
            <a:r>
              <a:rPr lang="en-GB" sz="3200" dirty="0" smtClean="0">
                <a:solidFill>
                  <a:srgbClr val="222222"/>
                </a:solidFill>
                <a:latin typeface="Comic Sans MS" panose="030F0702030302020204" pitchFamily="66" charset="0"/>
              </a:rPr>
              <a:t>Help us to keep trying when we find something difficult.</a:t>
            </a:r>
            <a:br>
              <a:rPr lang="en-GB" sz="3200" dirty="0" smtClean="0">
                <a:solidFill>
                  <a:srgbClr val="222222"/>
                </a:solidFill>
                <a:latin typeface="Comic Sans MS" panose="030F0702030302020204" pitchFamily="66" charset="0"/>
              </a:rPr>
            </a:br>
            <a:r>
              <a:rPr lang="en-GB" sz="3200" dirty="0" smtClean="0">
                <a:solidFill>
                  <a:srgbClr val="222222"/>
                </a:solidFill>
                <a:latin typeface="Comic Sans MS" panose="030F0702030302020204" pitchFamily="66" charset="0"/>
              </a:rPr>
              <a:t>Help us to encourage others.</a:t>
            </a:r>
            <a:br>
              <a:rPr lang="en-GB" sz="3200" dirty="0" smtClean="0">
                <a:solidFill>
                  <a:srgbClr val="222222"/>
                </a:solidFill>
                <a:latin typeface="Comic Sans MS" panose="030F0702030302020204" pitchFamily="66" charset="0"/>
              </a:rPr>
            </a:br>
            <a:r>
              <a:rPr lang="en-GB" sz="3200" dirty="0" smtClean="0">
                <a:solidFill>
                  <a:srgbClr val="222222"/>
                </a:solidFill>
                <a:latin typeface="Comic Sans MS" panose="030F0702030302020204" pitchFamily="66" charset="0"/>
              </a:rPr>
              <a:t>Help us to enjoy our sports days!</a:t>
            </a:r>
            <a:br>
              <a:rPr lang="en-GB" sz="3200" dirty="0" smtClean="0">
                <a:solidFill>
                  <a:srgbClr val="222222"/>
                </a:solidFill>
                <a:latin typeface="Comic Sans MS" panose="030F0702030302020204" pitchFamily="66" charset="0"/>
              </a:rPr>
            </a:br>
            <a:r>
              <a:rPr lang="en-GB" sz="3200" b="1" dirty="0" smtClean="0">
                <a:solidFill>
                  <a:srgbClr val="222222"/>
                </a:solidFill>
                <a:latin typeface="Comic Sans MS" panose="030F0702030302020204" pitchFamily="66" charset="0"/>
              </a:rPr>
              <a:t>Amen.</a:t>
            </a:r>
            <a:endParaRPr lang="en-GB" sz="3200" dirty="0">
              <a:latin typeface="Comic Sans MS" panose="030F0702030302020204" pitchFamily="66" charset="0"/>
            </a:endParaRPr>
          </a:p>
        </p:txBody>
      </p:sp>
    </p:spTree>
    <p:extLst>
      <p:ext uri="{BB962C8B-B14F-4D97-AF65-F5344CB8AC3E}">
        <p14:creationId xmlns:p14="http://schemas.microsoft.com/office/powerpoint/2010/main" val="33035337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3299" y="280406"/>
            <a:ext cx="10405403" cy="400110"/>
          </a:xfrm>
          <a:prstGeom prst="rect">
            <a:avLst/>
          </a:prstGeom>
        </p:spPr>
        <p:txBody>
          <a:bodyPr wrap="square">
            <a:spAutoFit/>
          </a:bodyPr>
          <a:lstStyle/>
          <a:p>
            <a:r>
              <a:rPr lang="en-GB" sz="2000" dirty="0">
                <a:solidFill>
                  <a:srgbClr val="222222"/>
                </a:solidFill>
                <a:latin typeface="Comic Sans MS" panose="030F0702030302020204" pitchFamily="66" charset="0"/>
              </a:rPr>
              <a:t>Our God is a great big </a:t>
            </a:r>
            <a:r>
              <a:rPr lang="en-GB" sz="2000" dirty="0" smtClean="0">
                <a:solidFill>
                  <a:srgbClr val="222222"/>
                </a:solidFill>
                <a:latin typeface="Comic Sans MS" panose="030F0702030302020204" pitchFamily="66" charset="0"/>
              </a:rPr>
              <a:t>God:’</a:t>
            </a:r>
            <a:r>
              <a:rPr lang="en-GB" sz="2000" dirty="0">
                <a:solidFill>
                  <a:srgbClr val="222222"/>
                </a:solidFill>
                <a:latin typeface="Comic Sans MS" panose="030F0702030302020204" pitchFamily="66" charset="0"/>
              </a:rPr>
              <a:t> </a:t>
            </a:r>
            <a:r>
              <a:rPr lang="en-GB" sz="2000" dirty="0">
                <a:solidFill>
                  <a:srgbClr val="227CA0"/>
                </a:solidFill>
                <a:latin typeface="Comic Sans MS" panose="030F0702030302020204" pitchFamily="66" charset="0"/>
                <a:hlinkClick r:id="rId2"/>
              </a:rPr>
              <a:t>https://www.youtube.com/watch?v=eaXPXWBcE3I</a:t>
            </a:r>
            <a:r>
              <a:rPr lang="en-GB" sz="2000" dirty="0">
                <a:solidFill>
                  <a:srgbClr val="222222"/>
                </a:solidFill>
                <a:latin typeface="Comic Sans MS" panose="030F0702030302020204" pitchFamily="66" charset="0"/>
              </a:rPr>
              <a:t> </a:t>
            </a:r>
            <a:endParaRPr lang="en-GB" sz="2000" dirty="0">
              <a:latin typeface="Comic Sans MS" panose="030F0702030302020204" pitchFamily="66" charset="0"/>
            </a:endParaRPr>
          </a:p>
        </p:txBody>
      </p:sp>
      <p:pic>
        <p:nvPicPr>
          <p:cNvPr id="6146" name="Picture 2" descr="Our God is a Great Big God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2631" y="1002944"/>
            <a:ext cx="7806739" cy="5855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52813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407</TotalTime>
  <Words>1482</Words>
  <Application>Microsoft Office PowerPoint</Application>
  <PresentationFormat>Widescreen</PresentationFormat>
  <Paragraphs>67</Paragraphs>
  <Slides>19</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Comic Sans MS</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10</cp:revision>
  <dcterms:created xsi:type="dcterms:W3CDTF">2020-06-09T08:25:45Z</dcterms:created>
  <dcterms:modified xsi:type="dcterms:W3CDTF">2020-06-26T08:03:49Z</dcterms:modified>
</cp:coreProperties>
</file>