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1" r:id="rId2"/>
    <p:sldId id="262" r:id="rId3"/>
    <p:sldId id="263" r:id="rId4"/>
    <p:sldId id="264" r:id="rId5"/>
    <p:sldId id="265" r:id="rId6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1" d="100"/>
          <a:sy n="61" d="100"/>
        </p:scale>
        <p:origin x="3168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10/14/2019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ru-RU" smtClean="0"/>
              <a:t>14.10.2019</a:t>
            </a:fld>
            <a:endParaRPr lang="ru-R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</a:t>
            </a:r>
            <a:endParaRPr lang="ru-RU" dirty="0"/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  <a:endParaRPr lang="ru-RU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MONTH</a:t>
            </a:r>
            <a:br>
              <a:rPr lang="en-US" dirty="0"/>
            </a:br>
            <a:r>
              <a:rPr lang="en-US" dirty="0"/>
              <a:t>20XX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Text Layout 1</a:t>
            </a:r>
            <a:endParaRPr lang="ru-RU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Text Layout 2</a:t>
            </a:r>
            <a:endParaRPr lang="ru-RU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Comparison</a:t>
            </a:r>
            <a:endParaRPr lang="ru-RU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Chart Slide</a:t>
            </a:r>
            <a:endParaRPr lang="ru-RU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chart</a:t>
            </a:r>
            <a:endParaRPr lang="ru-RU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Table Slide</a:t>
            </a:r>
            <a:endParaRPr lang="ru-RU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table</a:t>
            </a:r>
            <a:endParaRPr lang="ru-RU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dirty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Big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media</a:t>
            </a:r>
            <a:endParaRPr lang="ru-RU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You!</a:t>
            </a:r>
            <a:endParaRPr lang="ru-RU" dirty="0"/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  <a:endParaRPr lang="ru-RU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1</a:t>
            </a:r>
            <a:endParaRPr lang="ru-RU" dirty="0"/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</a:t>
            </a:r>
            <a:endParaRPr lang="ru-RU" dirty="0"/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3</a:t>
            </a:r>
            <a:endParaRPr lang="ru-RU" dirty="0"/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How to use this template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68" r:id="rId19"/>
    <p:sldLayoutId id="2147483660" r:id="rId2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06792">
            <a:off x="153159" y="912570"/>
            <a:ext cx="4759057" cy="1061509"/>
          </a:xfrm>
        </p:spPr>
        <p:txBody>
          <a:bodyPr>
            <a:normAutofit/>
          </a:bodyPr>
          <a:lstStyle/>
          <a:p>
            <a:r>
              <a:rPr lang="en-US" sz="4800" dirty="0" smtClean="0">
                <a:latin typeface="Segoe Script" panose="030B0504020000000003" pitchFamily="66" charset="0"/>
              </a:rPr>
              <a:t>Handwriting</a:t>
            </a:r>
            <a:endParaRPr lang="ru-RU" sz="4800" dirty="0">
              <a:latin typeface="Segoe Script" panose="030B0504020000000003" pitchFamily="66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1</a:t>
            </a:r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37093" y="2684136"/>
            <a:ext cx="3791188" cy="2242705"/>
          </a:xfrm>
        </p:spPr>
        <p:txBody>
          <a:bodyPr>
            <a:noAutofit/>
          </a:bodyPr>
          <a:lstStyle/>
          <a:p>
            <a:pPr algn="ctr"/>
            <a:r>
              <a:rPr lang="en-GB" sz="2800" dirty="0" smtClean="0">
                <a:latin typeface="Segoe Script" panose="030B0504020000000003" pitchFamily="66" charset="0"/>
              </a:rPr>
              <a:t>Check to ensure that all the following criteria are met…</a:t>
            </a:r>
            <a:endParaRPr lang="en-GB" sz="2800" dirty="0">
              <a:latin typeface="Segoe Script" panose="030B0504020000000003" pitchFamily="66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821409"/>
              </p:ext>
            </p:extLst>
          </p:nvPr>
        </p:nvGraphicFramePr>
        <p:xfrm>
          <a:off x="5241263" y="644461"/>
          <a:ext cx="6377439" cy="4564548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6377439">
                  <a:extLst>
                    <a:ext uri="{9D8B030D-6E8A-4147-A177-3AD203B41FA5}">
                      <a16:colId xmlns:a16="http://schemas.microsoft.com/office/drawing/2014/main" val="2418678938"/>
                    </a:ext>
                  </a:extLst>
                </a:gridCol>
              </a:tblGrid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all your letters sitting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on the line?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7035686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the spaces between letters and words even?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91390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your ascenders all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the same height?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4849913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your capital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letters all the same height?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0159792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all your descenders the same height?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167292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all your numbers the same height?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2595749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Is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all your writing joined?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146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06792">
            <a:off x="54247" y="1018953"/>
            <a:ext cx="4734201" cy="819282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Segoe Script" panose="030B0504020000000003" pitchFamily="66" charset="0"/>
              </a:rPr>
              <a:t>Spelling / Punctuation</a:t>
            </a:r>
            <a:endParaRPr lang="ru-RU" sz="2800" dirty="0">
              <a:latin typeface="Segoe Script" panose="030B0504020000000003" pitchFamily="66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2</a:t>
            </a:r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37093" y="2684136"/>
            <a:ext cx="3791188" cy="2242705"/>
          </a:xfrm>
        </p:spPr>
        <p:txBody>
          <a:bodyPr>
            <a:noAutofit/>
          </a:bodyPr>
          <a:lstStyle/>
          <a:p>
            <a:pPr algn="ctr"/>
            <a:r>
              <a:rPr lang="en-GB" sz="2800" dirty="0" smtClean="0">
                <a:latin typeface="Segoe Script" panose="030B0504020000000003" pitchFamily="66" charset="0"/>
              </a:rPr>
              <a:t>Check to ensure that all the following criteria are met…</a:t>
            </a:r>
            <a:endParaRPr lang="en-GB" sz="2800" dirty="0">
              <a:latin typeface="Segoe Script" panose="030B0504020000000003" pitchFamily="66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582524"/>
              </p:ext>
            </p:extLst>
          </p:nvPr>
        </p:nvGraphicFramePr>
        <p:xfrm>
          <a:off x="4995602" y="653100"/>
          <a:ext cx="6918893" cy="4892152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6918893">
                  <a:extLst>
                    <a:ext uri="{9D8B030D-6E8A-4147-A177-3AD203B41FA5}">
                      <a16:colId xmlns:a16="http://schemas.microsoft.com/office/drawing/2014/main" val="2418678938"/>
                    </a:ext>
                  </a:extLst>
                </a:gridCol>
              </a:tblGrid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all the Y5/6 spellings correct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?  Read your writing backwards to check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. Underline them!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7035686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Are all your sentences complete with capital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letters and full stops</a:t>
                      </a:r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91390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Do you have commas where they should go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? </a:t>
                      </a:r>
                      <a:r>
                        <a:rPr lang="en-GB" sz="1400" b="1" baseline="0" dirty="0" smtClean="0">
                          <a:latin typeface="Segoe Script" panose="030B0504020000000003" pitchFamily="66" charset="0"/>
                        </a:rPr>
                        <a:t>i.e. after fronted adverbials, separating clauses, items in a list…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4849913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used some higher-level punctuation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0159792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Check your homophones… </a:t>
                      </a:r>
                      <a:r>
                        <a:rPr lang="en-GB" sz="1400" b="1" dirty="0" smtClean="0">
                          <a:latin typeface="Segoe Script" panose="030B0504020000000003" pitchFamily="66" charset="0"/>
                        </a:rPr>
                        <a:t>i.e. there</a:t>
                      </a:r>
                      <a:r>
                        <a:rPr lang="en-GB" sz="1400" b="1" baseline="0" dirty="0" smtClean="0">
                          <a:latin typeface="Segoe Script" panose="030B0504020000000003" pitchFamily="66" charset="0"/>
                        </a:rPr>
                        <a:t> / their / they’re, where / were, witch / which etc.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167292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all question marks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got a question</a:t>
                      </a:r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? Have you used apostrophes correctly?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400" b="1" baseline="0" dirty="0" smtClean="0">
                          <a:latin typeface="Segoe Script" panose="030B0504020000000003" pitchFamily="66" charset="0"/>
                        </a:rPr>
                        <a:t>(contraction / possession)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2595749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used parenthesis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146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04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06792">
            <a:off x="153159" y="912570"/>
            <a:ext cx="4759057" cy="1061509"/>
          </a:xfrm>
        </p:spPr>
        <p:txBody>
          <a:bodyPr>
            <a:normAutofit/>
          </a:bodyPr>
          <a:lstStyle/>
          <a:p>
            <a:r>
              <a:rPr lang="en-US" sz="4800" dirty="0" smtClean="0">
                <a:latin typeface="Segoe Script" panose="030B0504020000000003" pitchFamily="66" charset="0"/>
              </a:rPr>
              <a:t>Word choice</a:t>
            </a:r>
            <a:endParaRPr lang="ru-RU" sz="4800" dirty="0">
              <a:latin typeface="Segoe Script" panose="030B0504020000000003" pitchFamily="66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3</a:t>
            </a:r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37093" y="2684136"/>
            <a:ext cx="3791188" cy="2242705"/>
          </a:xfrm>
        </p:spPr>
        <p:txBody>
          <a:bodyPr>
            <a:noAutofit/>
          </a:bodyPr>
          <a:lstStyle/>
          <a:p>
            <a:pPr algn="ctr"/>
            <a:r>
              <a:rPr lang="en-GB" sz="2800" dirty="0" smtClean="0">
                <a:latin typeface="Segoe Script" panose="030B0504020000000003" pitchFamily="66" charset="0"/>
              </a:rPr>
              <a:t>Check to ensure that all the following criteria are met…</a:t>
            </a:r>
            <a:endParaRPr lang="en-GB" sz="2800" dirty="0">
              <a:latin typeface="Segoe Script" panose="030B0504020000000003" pitchFamily="66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22600"/>
              </p:ext>
            </p:extLst>
          </p:nvPr>
        </p:nvGraphicFramePr>
        <p:xfrm>
          <a:off x="5083179" y="644461"/>
          <a:ext cx="6848756" cy="4621670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6848756">
                  <a:extLst>
                    <a:ext uri="{9D8B030D-6E8A-4147-A177-3AD203B41FA5}">
                      <a16:colId xmlns:a16="http://schemas.microsoft.com/office/drawing/2014/main" val="2418678938"/>
                    </a:ext>
                  </a:extLst>
                </a:gridCol>
              </a:tblGrid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used any ‘vanilla’ words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? </a:t>
                      </a:r>
                      <a:r>
                        <a:rPr lang="en-GB" sz="1400" b="1" baseline="0" dirty="0" smtClean="0">
                          <a:latin typeface="Segoe Script" panose="030B0504020000000003" pitchFamily="66" charset="0"/>
                        </a:rPr>
                        <a:t>i.e. nice, said, walked, went, got, big etc…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7035686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checked the descriptosaurus?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91390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repeated any words that you could replace with synonyms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4849913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Do your modal verbs match with the possibility?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0159792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linked your sentences / paragraphs?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167292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Can you include imagery? </a:t>
                      </a:r>
                      <a:r>
                        <a:rPr lang="en-GB" sz="1400" b="1" dirty="0" smtClean="0">
                          <a:latin typeface="Segoe Script" panose="030B0504020000000003" pitchFamily="66" charset="0"/>
                        </a:rPr>
                        <a:t>i.e. personification, similes,</a:t>
                      </a:r>
                      <a:r>
                        <a:rPr lang="en-GB" sz="1400" b="1" baseline="0" dirty="0" smtClean="0">
                          <a:latin typeface="Segoe Script" panose="030B0504020000000003" pitchFamily="66" charset="0"/>
                        </a:rPr>
                        <a:t> metaphors, onomatopoeia, alliteration etc…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2595749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Can you uplevel your conjunctions?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146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742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06792">
            <a:off x="547665" y="926593"/>
            <a:ext cx="4759057" cy="1061509"/>
          </a:xfrm>
        </p:spPr>
        <p:txBody>
          <a:bodyPr>
            <a:normAutofit/>
          </a:bodyPr>
          <a:lstStyle/>
          <a:p>
            <a:r>
              <a:rPr lang="en-US" sz="4800" dirty="0" smtClean="0">
                <a:latin typeface="Segoe Script" panose="030B0504020000000003" pitchFamily="66" charset="0"/>
              </a:rPr>
              <a:t>Sentences</a:t>
            </a:r>
            <a:endParaRPr lang="ru-RU" sz="4800" dirty="0">
              <a:latin typeface="Segoe Script" panose="030B0504020000000003" pitchFamily="66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4</a:t>
            </a:r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37093" y="2684136"/>
            <a:ext cx="3791188" cy="2242705"/>
          </a:xfrm>
        </p:spPr>
        <p:txBody>
          <a:bodyPr>
            <a:noAutofit/>
          </a:bodyPr>
          <a:lstStyle/>
          <a:p>
            <a:pPr algn="ctr"/>
            <a:r>
              <a:rPr lang="en-GB" sz="2800" dirty="0" smtClean="0">
                <a:latin typeface="Segoe Script" panose="030B0504020000000003" pitchFamily="66" charset="0"/>
              </a:rPr>
              <a:t>Check to ensure that all the following criteria are met…</a:t>
            </a:r>
            <a:endParaRPr lang="en-GB" sz="2800" dirty="0">
              <a:latin typeface="Segoe Script" panose="030B0504020000000003" pitchFamily="66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645618"/>
              </p:ext>
            </p:extLst>
          </p:nvPr>
        </p:nvGraphicFramePr>
        <p:xfrm>
          <a:off x="5213967" y="658484"/>
          <a:ext cx="6377439" cy="4743590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6377439">
                  <a:extLst>
                    <a:ext uri="{9D8B030D-6E8A-4147-A177-3AD203B41FA5}">
                      <a16:colId xmlns:a16="http://schemas.microsoft.com/office/drawing/2014/main" val="2418678938"/>
                    </a:ext>
                  </a:extLst>
                </a:gridCol>
              </a:tblGrid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Can you use the active and the passive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7035686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Can you include a relative clause? </a:t>
                      </a:r>
                      <a:r>
                        <a:rPr lang="en-GB" sz="1400" b="1" dirty="0" smtClean="0">
                          <a:latin typeface="Segoe Script" panose="030B0504020000000003" pitchFamily="66" charset="0"/>
                        </a:rPr>
                        <a:t>i.e. starting with who, which, that, where etc…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91390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used a variety of sentence openers? </a:t>
                      </a:r>
                      <a:r>
                        <a:rPr lang="en-GB" sz="1400" b="1" dirty="0" smtClean="0">
                          <a:latin typeface="Segoe Script" panose="030B0504020000000003" pitchFamily="66" charset="0"/>
                        </a:rPr>
                        <a:t>i.e. a feeling, an ‘ly’ word, a conjunction, an ‘ing’ clause, an ‘ed’ word, a simile…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4849913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Avoid sentences all starting with an article </a:t>
                      </a:r>
                      <a:r>
                        <a:rPr lang="en-GB" sz="1400" b="1" dirty="0" smtClean="0">
                          <a:latin typeface="Segoe Script" panose="030B0504020000000003" pitchFamily="66" charset="0"/>
                        </a:rPr>
                        <a:t>i.e. ‘a’, ‘the’, ‘an’ etc…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0159792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Can you include prepositional phrases?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167292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used a variety of simple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/ compound / complex sentences?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2595749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used all the Alan Peat sentences?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146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697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06792">
            <a:off x="494352" y="926594"/>
            <a:ext cx="4759057" cy="1061509"/>
          </a:xfrm>
        </p:spPr>
        <p:txBody>
          <a:bodyPr>
            <a:normAutofit/>
          </a:bodyPr>
          <a:lstStyle/>
          <a:p>
            <a:r>
              <a:rPr lang="en-US" sz="4800" dirty="0" smtClean="0">
                <a:latin typeface="Segoe Script" panose="030B0504020000000003" pitchFamily="66" charset="0"/>
              </a:rPr>
              <a:t>Formality</a:t>
            </a:r>
            <a:endParaRPr lang="ru-RU" sz="4800" dirty="0">
              <a:latin typeface="Segoe Script" panose="030B0504020000000003" pitchFamily="66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5</a:t>
            </a:r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37093" y="2684136"/>
            <a:ext cx="3791188" cy="2242705"/>
          </a:xfrm>
        </p:spPr>
        <p:txBody>
          <a:bodyPr>
            <a:noAutofit/>
          </a:bodyPr>
          <a:lstStyle/>
          <a:p>
            <a:pPr algn="ctr"/>
            <a:r>
              <a:rPr lang="en-GB" sz="2800" dirty="0" smtClean="0">
                <a:latin typeface="Segoe Script" panose="030B0504020000000003" pitchFamily="66" charset="0"/>
              </a:rPr>
              <a:t>Check to ensure that all the following criteria are met…</a:t>
            </a:r>
            <a:endParaRPr lang="en-GB" sz="2800" dirty="0">
              <a:latin typeface="Segoe Script" panose="030B0504020000000003" pitchFamily="66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26378"/>
              </p:ext>
            </p:extLst>
          </p:nvPr>
        </p:nvGraphicFramePr>
        <p:xfrm>
          <a:off x="5298436" y="658485"/>
          <a:ext cx="6377439" cy="4793036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6377439">
                  <a:extLst>
                    <a:ext uri="{9D8B030D-6E8A-4147-A177-3AD203B41FA5}">
                      <a16:colId xmlns:a16="http://schemas.microsoft.com/office/drawing/2014/main" val="2418678938"/>
                    </a:ext>
                  </a:extLst>
                </a:gridCol>
              </a:tblGrid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Have you used any slang?  Can you think of the formal way to say it?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7035686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Avoid writing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as if you’re talking to the reader </a:t>
                      </a:r>
                      <a:r>
                        <a:rPr lang="en-GB" sz="1400" b="1" baseline="0" dirty="0" smtClean="0">
                          <a:latin typeface="Segoe Script" panose="030B0504020000000003" pitchFamily="66" charset="0"/>
                        </a:rPr>
                        <a:t>i.e. ‘you’ll never guess what…!’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91390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Don’t use contractions – use the expanded version </a:t>
                      </a:r>
                      <a:r>
                        <a:rPr lang="en-GB" sz="1400" b="1" dirty="0" smtClean="0">
                          <a:latin typeface="Segoe Script" panose="030B0504020000000003" pitchFamily="66" charset="0"/>
                        </a:rPr>
                        <a:t>i.e. He will instead of he’ll.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4849913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Try not to use question tags </a:t>
                      </a:r>
                      <a:r>
                        <a:rPr lang="en-GB" sz="1400" b="1" dirty="0" smtClean="0">
                          <a:latin typeface="Segoe Script" panose="030B0504020000000003" pitchFamily="66" charset="0"/>
                        </a:rPr>
                        <a:t>i.e. ‘It’s cold, isn’t it?’, ‘That’s strange, isn’t it?’, ‘That shouldn’t happen, right?’</a:t>
                      </a:r>
                      <a:endParaRPr lang="en-GB" sz="14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0159792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Try to avoid too many rhetorical questions.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1672920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Don’t use the first</a:t>
                      </a:r>
                      <a:r>
                        <a:rPr lang="en-GB" sz="2000" b="1" baseline="0" dirty="0" smtClean="0">
                          <a:latin typeface="Segoe Script" panose="030B0504020000000003" pitchFamily="66" charset="0"/>
                        </a:rPr>
                        <a:t> or second person i.e. ‘I’ or ‘you’. Keep it impersonal.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2595749"/>
                  </a:ext>
                </a:extLst>
              </a:tr>
              <a:tr h="643918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latin typeface="Segoe Script" panose="030B0504020000000003" pitchFamily="66" charset="0"/>
                        </a:rPr>
                        <a:t>Include more polysyllabic (bigger, posher) words.</a:t>
                      </a:r>
                      <a:endParaRPr lang="en-GB" sz="2000" b="1" dirty="0">
                        <a:latin typeface="Segoe Script" panose="030B0504020000000003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1461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918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onBusiness Presentation Layout_Elementary_MO - v4.potx" id="{4DC39F4E-E9E8-4D22-BDE0-044CC575188F}" vid="{A1165295-B50A-4F62-B2CC-94F4F7BF07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Elementary school presentation</Template>
  <TotalTime>0</TotalTime>
  <Words>544</Words>
  <Application>Microsoft Office PowerPoint</Application>
  <PresentationFormat>Widescreen</PresentationFormat>
  <Paragraphs>50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Comic Sans MS</vt:lpstr>
      <vt:lpstr>Franklin Gothic Book</vt:lpstr>
      <vt:lpstr>Segoe Script</vt:lpstr>
      <vt:lpstr>Office Theme</vt:lpstr>
      <vt:lpstr>Handwriting</vt:lpstr>
      <vt:lpstr>Spelling / Punctuation</vt:lpstr>
      <vt:lpstr>Word choice</vt:lpstr>
      <vt:lpstr>Sentences</vt:lpstr>
      <vt:lpstr>Formality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2019-01-18T14:53:59Z</dcterms:created>
  <dcterms:modified xsi:type="dcterms:W3CDTF">2019-10-14T09:01:53Z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2018-08-01T18:51:16.8781335Z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