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31D922-D5EE-A4F6-5CA6-E1B7706C1A2A}" v="12" dt="2022-03-23T14:03:49.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FE8CCFFE-F514-423B-8BBC-1023CBC4D75A}" type="slidenum">
              <a:rPr lang="en-GB" smtClean="0"/>
              <a:t>‹#›</a:t>
            </a:fld>
            <a:endParaRPr lang="en-GB"/>
          </a:p>
        </p:txBody>
      </p:sp>
    </p:spTree>
    <p:extLst>
      <p:ext uri="{BB962C8B-B14F-4D97-AF65-F5344CB8AC3E}">
        <p14:creationId xmlns:p14="http://schemas.microsoft.com/office/powerpoint/2010/main" val="1145518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916990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24635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FED249-5773-4EE4-873D-8654D3F43DB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798288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FED249-5773-4EE4-873D-8654D3F43DB4}"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200253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FED249-5773-4EE4-873D-8654D3F43DB4}" type="datetimeFigureOut">
              <a:rPr lang="en-GB" smtClean="0"/>
              <a:t>23/03/2022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040379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FED249-5773-4EE4-873D-8654D3F43DB4}" type="datetimeFigureOut">
              <a:rPr lang="en-GB" smtClean="0"/>
              <a:t>23/03/2022</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667258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768774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492299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3FED249-5773-4EE4-873D-8654D3F43DB4}" type="datetimeFigureOut">
              <a:rPr lang="en-GB" smtClean="0"/>
              <a:t>23/03/2022</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44289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278234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3403125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660423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3FED249-5773-4EE4-873D-8654D3F43DB4}"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850384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3FED249-5773-4EE4-873D-8654D3F43DB4}" type="datetimeFigureOut">
              <a:rPr lang="en-GB" smtClean="0"/>
              <a:t>23/03/2022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4896675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17091888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FED249-5773-4EE4-873D-8654D3F43DB4}" type="datetimeFigureOut">
              <a:rPr lang="en-GB" smtClean="0"/>
              <a:t>23/03/2022</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E8CCFFE-F514-423B-8BBC-1023CBC4D75A}" type="slidenum">
              <a:rPr lang="en-GB" smtClean="0"/>
              <a:t>‹#›</a:t>
            </a:fld>
            <a:endParaRPr lang="en-GB"/>
          </a:p>
        </p:txBody>
      </p:sp>
    </p:spTree>
    <p:extLst>
      <p:ext uri="{BB962C8B-B14F-4D97-AF65-F5344CB8AC3E}">
        <p14:creationId xmlns:p14="http://schemas.microsoft.com/office/powerpoint/2010/main" val="806259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3FED249-5773-4EE4-873D-8654D3F43DB4}" type="datetimeFigureOut">
              <a:rPr lang="en-GB" smtClean="0"/>
              <a:t>23/03/2022</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E8CCFFE-F514-423B-8BBC-1023CBC4D75A}" type="slidenum">
              <a:rPr lang="en-GB" smtClean="0"/>
              <a:t>‹#›</a:t>
            </a:fld>
            <a:endParaRPr lang="en-GB"/>
          </a:p>
        </p:txBody>
      </p:sp>
    </p:spTree>
    <p:extLst>
      <p:ext uri="{BB962C8B-B14F-4D97-AF65-F5344CB8AC3E}">
        <p14:creationId xmlns:p14="http://schemas.microsoft.com/office/powerpoint/2010/main" val="421941109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0PlBNOCOAu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52DE0-58FF-4624-96ED-FCB9C4C4C5B1}"/>
              </a:ext>
            </a:extLst>
          </p:cNvPr>
          <p:cNvSpPr>
            <a:spLocks noGrp="1"/>
          </p:cNvSpPr>
          <p:nvPr>
            <p:ph type="ctrTitle"/>
          </p:nvPr>
        </p:nvSpPr>
        <p:spPr/>
        <p:txBody>
          <a:bodyPr/>
          <a:lstStyle/>
          <a:p>
            <a:r>
              <a:rPr lang="en-GB" dirty="0">
                <a:latin typeface="Comic Sans MS"/>
              </a:rPr>
              <a:t>Monday 30th March 2022</a:t>
            </a:r>
          </a:p>
        </p:txBody>
      </p:sp>
      <p:sp>
        <p:nvSpPr>
          <p:cNvPr id="3" name="Subtitle 2">
            <a:extLst>
              <a:ext uri="{FF2B5EF4-FFF2-40B4-BE49-F238E27FC236}">
                <a16:creationId xmlns:a16="http://schemas.microsoft.com/office/drawing/2014/main" id="{75FBC948-87B4-4BAB-9522-A45DB7D138C4}"/>
              </a:ext>
            </a:extLst>
          </p:cNvPr>
          <p:cNvSpPr>
            <a:spLocks noGrp="1"/>
          </p:cNvSpPr>
          <p:nvPr>
            <p:ph type="subTitle" idx="1"/>
          </p:nvPr>
        </p:nvSpPr>
        <p:spPr>
          <a:xfrm>
            <a:off x="1154954" y="4777380"/>
            <a:ext cx="9374785" cy="861420"/>
          </a:xfrm>
        </p:spPr>
        <p:txBody>
          <a:bodyPr>
            <a:noAutofit/>
          </a:bodyPr>
          <a:lstStyle/>
          <a:p>
            <a:r>
              <a:rPr lang="en-GB" sz="2000" cap="none" dirty="0">
                <a:latin typeface="Comic Sans MS" panose="030F0702030302020204" pitchFamily="66" charset="0"/>
              </a:rPr>
              <a:t>LO: to identify how sounds are made, associating some of them with something vibrating</a:t>
            </a:r>
            <a:br>
              <a:rPr lang="en-GB" sz="2000" cap="none" dirty="0">
                <a:latin typeface="Comic Sans MS" panose="030F0702030302020204" pitchFamily="66" charset="0"/>
              </a:rPr>
            </a:br>
            <a:r>
              <a:rPr lang="en-GB" sz="2000" cap="none" dirty="0">
                <a:latin typeface="Comic Sans MS" panose="030F0702030302020204" pitchFamily="66" charset="0"/>
              </a:rPr>
              <a:t>to recognise that vibrations from sounds travel through a medium to the ear</a:t>
            </a:r>
          </a:p>
          <a:p>
            <a:r>
              <a:rPr lang="en-GB" sz="2000" cap="none" dirty="0">
                <a:latin typeface="Comic Sans MS" panose="030F0702030302020204" pitchFamily="66" charset="0"/>
              </a:rPr>
              <a:t>C: sound</a:t>
            </a:r>
          </a:p>
        </p:txBody>
      </p:sp>
    </p:spTree>
    <p:extLst>
      <p:ext uri="{BB962C8B-B14F-4D97-AF65-F5344CB8AC3E}">
        <p14:creationId xmlns:p14="http://schemas.microsoft.com/office/powerpoint/2010/main" val="982268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E09B7-04C9-4480-BDBB-350BA30571D6}"/>
              </a:ext>
            </a:extLst>
          </p:cNvPr>
          <p:cNvSpPr>
            <a:spLocks noGrp="1"/>
          </p:cNvSpPr>
          <p:nvPr>
            <p:ph type="title"/>
          </p:nvPr>
        </p:nvSpPr>
        <p:spPr/>
        <p:txBody>
          <a:bodyPr/>
          <a:lstStyle/>
          <a:p>
            <a:r>
              <a:rPr lang="en-GB" sz="4000" dirty="0">
                <a:latin typeface="Comic Sans MS" panose="030F0702030302020204" pitchFamily="66" charset="0"/>
              </a:rPr>
              <a:t>Listen to the sounds I am making.</a:t>
            </a:r>
          </a:p>
        </p:txBody>
      </p:sp>
      <p:sp>
        <p:nvSpPr>
          <p:cNvPr id="3" name="Content Placeholder 2">
            <a:extLst>
              <a:ext uri="{FF2B5EF4-FFF2-40B4-BE49-F238E27FC236}">
                <a16:creationId xmlns:a16="http://schemas.microsoft.com/office/drawing/2014/main" id="{CEAA6336-E40F-4B7E-A28A-1D0C4CBA65AD}"/>
              </a:ext>
            </a:extLst>
          </p:cNvPr>
          <p:cNvSpPr>
            <a:spLocks noGrp="1"/>
          </p:cNvSpPr>
          <p:nvPr>
            <p:ph idx="1"/>
          </p:nvPr>
        </p:nvSpPr>
        <p:spPr/>
        <p:txBody>
          <a:bodyPr>
            <a:normAutofit/>
          </a:bodyPr>
          <a:lstStyle/>
          <a:p>
            <a:r>
              <a:rPr lang="en-GB" sz="2800" dirty="0">
                <a:latin typeface="Comic Sans MS" panose="030F0702030302020204" pitchFamily="66" charset="0"/>
              </a:rPr>
              <a:t>How can you hear the sounds?</a:t>
            </a:r>
          </a:p>
          <a:p>
            <a:r>
              <a:rPr lang="en-GB" sz="2800" dirty="0">
                <a:latin typeface="Comic Sans MS" panose="030F0702030302020204" pitchFamily="66" charset="0"/>
              </a:rPr>
              <a:t>We can hear the sounds because the soundwaves travelled through the air.</a:t>
            </a:r>
          </a:p>
        </p:txBody>
      </p:sp>
      <p:pic>
        <p:nvPicPr>
          <p:cNvPr id="1026" name="Picture 2" descr="Speed of Sound - Definition, Formula, &amp; Factors Affecting">
            <a:extLst>
              <a:ext uri="{FF2B5EF4-FFF2-40B4-BE49-F238E27FC236}">
                <a16:creationId xmlns:a16="http://schemas.microsoft.com/office/drawing/2014/main" id="{AF2571CD-10F9-49CB-A2FE-F8CDBB780E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3076"/>
          <a:stretch/>
        </p:blipFill>
        <p:spPr bwMode="auto">
          <a:xfrm>
            <a:off x="2275633" y="4289196"/>
            <a:ext cx="7315200" cy="256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400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4E586-3583-40F3-885D-5D09F08DE9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FB297C-FAB1-42C9-8923-6FB0A1A09745}"/>
              </a:ext>
            </a:extLst>
          </p:cNvPr>
          <p:cNvSpPr>
            <a:spLocks noGrp="1"/>
          </p:cNvSpPr>
          <p:nvPr>
            <p:ph idx="1"/>
          </p:nvPr>
        </p:nvSpPr>
        <p:spPr/>
        <p:txBody>
          <a:bodyPr>
            <a:normAutofit/>
          </a:bodyPr>
          <a:lstStyle/>
          <a:p>
            <a:r>
              <a:rPr lang="en-GB" sz="2800" dirty="0">
                <a:latin typeface="Comic Sans MS" panose="030F0702030302020204" pitchFamily="66" charset="0"/>
              </a:rPr>
              <a:t>Do you think sounds also travel through liquids and solids?</a:t>
            </a:r>
          </a:p>
          <a:p>
            <a:r>
              <a:rPr lang="en-GB" sz="2800" dirty="0">
                <a:latin typeface="Comic Sans MS" panose="030F0702030302020204" pitchFamily="66" charset="0"/>
              </a:rPr>
              <a:t>Put your ear to your desk and scratch the surface with your fingernail.</a:t>
            </a:r>
          </a:p>
          <a:p>
            <a:r>
              <a:rPr lang="en-GB" sz="2800" dirty="0">
                <a:latin typeface="Comic Sans MS" panose="030F0702030302020204" pitchFamily="66" charset="0"/>
              </a:rPr>
              <a:t>Now, sit up and scratch the desk surface.</a:t>
            </a:r>
          </a:p>
          <a:p>
            <a:r>
              <a:rPr lang="en-GB" sz="2800" dirty="0">
                <a:latin typeface="Comic Sans MS" panose="030F0702030302020204" pitchFamily="66" charset="0"/>
              </a:rPr>
              <a:t>Is there a difference?</a:t>
            </a:r>
          </a:p>
        </p:txBody>
      </p:sp>
      <p:pic>
        <p:nvPicPr>
          <p:cNvPr id="2050" name="Picture 2" descr="Intro to tapping prayer - Tapping Into Prayer Now">
            <a:extLst>
              <a:ext uri="{FF2B5EF4-FFF2-40B4-BE49-F238E27FC236}">
                <a16:creationId xmlns:a16="http://schemas.microsoft.com/office/drawing/2014/main" id="{1AC7CAF4-77E1-47D1-B4C2-6CB1D37446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176" y="4553146"/>
            <a:ext cx="3608823" cy="2304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53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95E92-EA21-4DC5-8B69-E8906E91D69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F6D633E-968D-48D5-858C-D9BA4601AC84}"/>
              </a:ext>
            </a:extLst>
          </p:cNvPr>
          <p:cNvSpPr>
            <a:spLocks noGrp="1"/>
          </p:cNvSpPr>
          <p:nvPr>
            <p:ph idx="1"/>
          </p:nvPr>
        </p:nvSpPr>
        <p:spPr/>
        <p:txBody>
          <a:bodyPr>
            <a:normAutofit/>
          </a:bodyPr>
          <a:lstStyle/>
          <a:p>
            <a:r>
              <a:rPr lang="en-GB" sz="2800" dirty="0">
                <a:latin typeface="Comic Sans MS" panose="030F0702030302020204" pitchFamily="66" charset="0"/>
              </a:rPr>
              <a:t>The sound is louder with your ear to the desk.</a:t>
            </a:r>
          </a:p>
          <a:p>
            <a:r>
              <a:rPr lang="en-GB" sz="2800" dirty="0">
                <a:latin typeface="Comic Sans MS" panose="030F0702030302020204" pitchFamily="66" charset="0"/>
              </a:rPr>
              <a:t>If you can hear a sound through your desk, does that mean your desk is moving?</a:t>
            </a:r>
          </a:p>
          <a:p>
            <a:endParaRPr lang="en-GB" sz="2800" dirty="0">
              <a:latin typeface="Comic Sans MS" panose="030F0702030302020204" pitchFamily="66" charset="0"/>
            </a:endParaRPr>
          </a:p>
        </p:txBody>
      </p:sp>
      <p:pic>
        <p:nvPicPr>
          <p:cNvPr id="3074" name="Picture 2" descr="Think-Pair-Share - Teaching Reading Comprehension Strategies">
            <a:extLst>
              <a:ext uri="{FF2B5EF4-FFF2-40B4-BE49-F238E27FC236}">
                <a16:creationId xmlns:a16="http://schemas.microsoft.com/office/drawing/2014/main" id="{AAF64EC3-0665-4B7E-97DA-6A6883EB00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675" y="4311650"/>
            <a:ext cx="29146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275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AD103-54E8-49EF-BEF2-0223286A6D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7BCD03D-C817-471A-82FE-70CF9C07C7EE}"/>
              </a:ext>
            </a:extLst>
          </p:cNvPr>
          <p:cNvSpPr>
            <a:spLocks noGrp="1"/>
          </p:cNvSpPr>
          <p:nvPr>
            <p:ph idx="1"/>
          </p:nvPr>
        </p:nvSpPr>
        <p:spPr>
          <a:xfrm>
            <a:off x="1154954" y="2603500"/>
            <a:ext cx="9893260" cy="3655898"/>
          </a:xfrm>
        </p:spPr>
        <p:txBody>
          <a:bodyPr vert="horz" lIns="91440" tIns="45720" rIns="91440" bIns="45720" rtlCol="0" anchor="t">
            <a:normAutofit fontScale="92500" lnSpcReduction="10000"/>
          </a:bodyPr>
          <a:lstStyle/>
          <a:p>
            <a:r>
              <a:rPr lang="en-GB" sz="2400" dirty="0">
                <a:latin typeface="Comic Sans MS" panose="030F0702030302020204" pitchFamily="66" charset="0"/>
              </a:rPr>
              <a:t>Yes!</a:t>
            </a:r>
          </a:p>
          <a:p>
            <a:r>
              <a:rPr lang="en-GB" sz="2400" dirty="0">
                <a:latin typeface="Comic Sans MS"/>
              </a:rPr>
              <a:t>Tiny parts (particles) of the desk are moving with the sound wave.</a:t>
            </a:r>
          </a:p>
          <a:p>
            <a:r>
              <a:rPr lang="en-GB" sz="2400" dirty="0">
                <a:latin typeface="Comic Sans MS"/>
              </a:rPr>
              <a:t>When sound travels through a solid, it travels the same way as it does through air; in a sound wave.</a:t>
            </a:r>
          </a:p>
          <a:p>
            <a:r>
              <a:rPr lang="en-GB" sz="2400" dirty="0">
                <a:latin typeface="Comic Sans MS"/>
              </a:rPr>
              <a:t>The sound wave actually moves the tiny particles, or molecules, that make up the solid.</a:t>
            </a:r>
          </a:p>
          <a:p>
            <a:r>
              <a:rPr lang="en-GB" sz="2400" dirty="0">
                <a:latin typeface="Comic Sans MS"/>
              </a:rPr>
              <a:t>We now know from experiences, that these sound waves sound louder when we hear them through solids.</a:t>
            </a:r>
          </a:p>
          <a:p>
            <a:r>
              <a:rPr lang="en-US" sz="2400" dirty="0">
                <a:ea typeface="+mn-lt"/>
                <a:cs typeface="+mn-lt"/>
                <a:hlinkClick r:id="rId2"/>
              </a:rPr>
              <a:t>https://www.youtube.com/watch?v=0PlBNOCOAuk</a:t>
            </a:r>
            <a:endParaRPr lang="en-US" sz="2400" u="sng" dirty="0">
              <a:ea typeface="+mn-lt"/>
              <a:cs typeface="+mn-lt"/>
            </a:endParaRPr>
          </a:p>
          <a:p>
            <a:endParaRPr lang="en-US" sz="2400" dirty="0">
              <a:ea typeface="+mn-lt"/>
              <a:cs typeface="+mn-lt"/>
            </a:endParaRPr>
          </a:p>
        </p:txBody>
      </p:sp>
      <p:pic>
        <p:nvPicPr>
          <p:cNvPr id="4098" name="Picture 2" descr="Sound(Part-1) | Propagation of sound waves in different mediums | Science |  Grade-4,5 |TutWay | - YouTube">
            <a:extLst>
              <a:ext uri="{FF2B5EF4-FFF2-40B4-BE49-F238E27FC236}">
                <a16:creationId xmlns:a16="http://schemas.microsoft.com/office/drawing/2014/main" id="{B551CAAB-99DD-463F-9EF0-B6BE5E4473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9751" y="0"/>
            <a:ext cx="5262250" cy="2960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4233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E2C68-F62A-40A9-A5E3-2FF9C8C465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45CA77-AFF1-44FE-84BD-B07BBD291565}"/>
              </a:ext>
            </a:extLst>
          </p:cNvPr>
          <p:cNvSpPr>
            <a:spLocks noGrp="1"/>
          </p:cNvSpPr>
          <p:nvPr>
            <p:ph idx="1"/>
          </p:nvPr>
        </p:nvSpPr>
        <p:spPr>
          <a:xfrm>
            <a:off x="395926" y="2603499"/>
            <a:ext cx="11170763" cy="4042397"/>
          </a:xfrm>
        </p:spPr>
        <p:txBody>
          <a:bodyPr>
            <a:normAutofit/>
          </a:bodyPr>
          <a:lstStyle/>
          <a:p>
            <a:r>
              <a:rPr lang="en-GB" sz="2000" dirty="0">
                <a:latin typeface="Comic Sans MS" panose="030F0702030302020204" pitchFamily="66" charset="0"/>
              </a:rPr>
              <a:t>Can you think why sound waves sound louder when we hear them through solids?</a:t>
            </a:r>
          </a:p>
          <a:p>
            <a:r>
              <a:rPr lang="en-GB" sz="2000" dirty="0">
                <a:latin typeface="Comic Sans MS" panose="030F0702030302020204" pitchFamily="66" charset="0"/>
              </a:rPr>
              <a:t>Liquids are not packed as tightly as solids, and gases are very loosely packed.</a:t>
            </a:r>
          </a:p>
          <a:p>
            <a:r>
              <a:rPr lang="en-GB" sz="2000" dirty="0">
                <a:latin typeface="Comic Sans MS" panose="030F0702030302020204" pitchFamily="66" charset="0"/>
              </a:rPr>
              <a:t>The spacing of the particles allows sound to travel much faster through a solid than a gas.</a:t>
            </a:r>
          </a:p>
          <a:p>
            <a:r>
              <a:rPr lang="en-GB" sz="2000" dirty="0">
                <a:latin typeface="Comic Sans MS" panose="030F0702030302020204" pitchFamily="66" charset="0"/>
              </a:rPr>
              <a:t>Sound travels about 4 times faster and farther in water than it does in air.</a:t>
            </a:r>
          </a:p>
          <a:p>
            <a:r>
              <a:rPr lang="en-GB" sz="2000" dirty="0">
                <a:latin typeface="Comic Sans MS" panose="030F0702030302020204" pitchFamily="66" charset="0"/>
              </a:rPr>
              <a:t>Sound travels as a wave of vibrations through a medium.</a:t>
            </a:r>
          </a:p>
          <a:p>
            <a:r>
              <a:rPr lang="en-GB" sz="2000" dirty="0">
                <a:latin typeface="Comic Sans MS" panose="030F0702030302020204" pitchFamily="66" charset="0"/>
              </a:rPr>
              <a:t>Particles in solids are closer to each other compared to liquid, so the sound vibration (wave) can transfer from one molecule to the next more easily.</a:t>
            </a:r>
          </a:p>
          <a:p>
            <a:r>
              <a:rPr lang="en-GB" sz="2000" dirty="0">
                <a:latin typeface="Comic Sans MS" panose="030F0702030302020204" pitchFamily="66" charset="0"/>
              </a:rPr>
              <a:t>The same way, as liquid particles are closer to each other compared to gas, sound travels better through liquid than through gas.</a:t>
            </a:r>
          </a:p>
        </p:txBody>
      </p:sp>
    </p:spTree>
    <p:extLst>
      <p:ext uri="{BB962C8B-B14F-4D97-AF65-F5344CB8AC3E}">
        <p14:creationId xmlns:p14="http://schemas.microsoft.com/office/powerpoint/2010/main" val="635690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45DE454-3703-4DF7-AAA8-EDED89322C4A}"/>
              </a:ext>
            </a:extLst>
          </p:cNvPr>
          <p:cNvSpPr>
            <a:spLocks noGrp="1"/>
          </p:cNvSpPr>
          <p:nvPr>
            <p:ph type="title"/>
          </p:nvPr>
        </p:nvSpPr>
        <p:spPr/>
        <p:txBody>
          <a:bodyPr/>
          <a:lstStyle/>
          <a:p>
            <a:endParaRPr lang="en-GB"/>
          </a:p>
        </p:txBody>
      </p:sp>
      <p:pic>
        <p:nvPicPr>
          <p:cNvPr id="5122" name="Picture 2" descr="States of matter — Science Learning Hub">
            <a:extLst>
              <a:ext uri="{FF2B5EF4-FFF2-40B4-BE49-F238E27FC236}">
                <a16:creationId xmlns:a16="http://schemas.microsoft.com/office/drawing/2014/main" id="{32BA8596-7778-421D-9010-8A5DAA0570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6906"/>
          <a:stretch/>
        </p:blipFill>
        <p:spPr bwMode="auto">
          <a:xfrm>
            <a:off x="669666" y="2413410"/>
            <a:ext cx="10852668" cy="4198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274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420BE-D208-4F65-85BE-5054F651C21B}"/>
              </a:ext>
            </a:extLst>
          </p:cNvPr>
          <p:cNvSpPr>
            <a:spLocks noGrp="1"/>
          </p:cNvSpPr>
          <p:nvPr>
            <p:ph type="title"/>
          </p:nvPr>
        </p:nvSpPr>
        <p:spPr/>
        <p:txBody>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18A8307B-37F9-4DD9-9533-DD22AD68D89F}"/>
              </a:ext>
            </a:extLst>
          </p:cNvPr>
          <p:cNvSpPr>
            <a:spLocks noGrp="1"/>
          </p:cNvSpPr>
          <p:nvPr>
            <p:ph idx="1"/>
          </p:nvPr>
        </p:nvSpPr>
        <p:spPr/>
        <p:txBody>
          <a:bodyPr>
            <a:normAutofit fontScale="92500"/>
          </a:bodyPr>
          <a:lstStyle/>
          <a:p>
            <a:r>
              <a:rPr lang="en-GB" sz="2800" dirty="0">
                <a:latin typeface="Comic Sans MS" panose="030F0702030302020204" pitchFamily="66" charset="0"/>
              </a:rPr>
              <a:t>In pairs:</a:t>
            </a:r>
          </a:p>
          <a:p>
            <a:r>
              <a:rPr lang="en-GB" sz="2800" dirty="0">
                <a:latin typeface="Comic Sans MS" panose="030F0702030302020204" pitchFamily="66" charset="0"/>
              </a:rPr>
              <a:t>Create a poster explaining why sound travels faster through solids than liquids or gases.</a:t>
            </a:r>
          </a:p>
          <a:p>
            <a:r>
              <a:rPr lang="en-GB" sz="2800" dirty="0">
                <a:latin typeface="Comic Sans MS" panose="030F0702030302020204" pitchFamily="66" charset="0"/>
              </a:rPr>
              <a:t>You should use diagrams to help illustrate your explanation and give examples of when sound might travel through solids, liquids and gases. You may wish to draw pictures of this too and annotate them.</a:t>
            </a:r>
          </a:p>
        </p:txBody>
      </p:sp>
    </p:spTree>
    <p:extLst>
      <p:ext uri="{BB962C8B-B14F-4D97-AF65-F5344CB8AC3E}">
        <p14:creationId xmlns:p14="http://schemas.microsoft.com/office/powerpoint/2010/main" val="4081989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FF2DC-B883-4C50-8327-70902DFD4DE5}"/>
              </a:ext>
            </a:extLst>
          </p:cNvPr>
          <p:cNvSpPr>
            <a:spLocks noGrp="1"/>
          </p:cNvSpPr>
          <p:nvPr>
            <p:ph type="title"/>
          </p:nvPr>
        </p:nvSpPr>
        <p:spPr/>
        <p:txBody>
          <a:bodyPr/>
          <a:lstStyle/>
          <a:p>
            <a:r>
              <a:rPr lang="en-GB" sz="5400" dirty="0">
                <a:latin typeface="Comic Sans MS" panose="030F0702030302020204" pitchFamily="66" charset="0"/>
              </a:rPr>
              <a:t>Red Pen</a:t>
            </a:r>
          </a:p>
        </p:txBody>
      </p:sp>
      <p:graphicFrame>
        <p:nvGraphicFramePr>
          <p:cNvPr id="4" name="Content Placeholder 3">
            <a:extLst>
              <a:ext uri="{FF2B5EF4-FFF2-40B4-BE49-F238E27FC236}">
                <a16:creationId xmlns:a16="http://schemas.microsoft.com/office/drawing/2014/main" id="{CF73AAE2-EF88-44D9-A08A-7E7717635C14}"/>
              </a:ext>
            </a:extLst>
          </p:cNvPr>
          <p:cNvGraphicFramePr>
            <a:graphicFrameLocks noGrp="1"/>
          </p:cNvGraphicFramePr>
          <p:nvPr>
            <p:ph idx="1"/>
            <p:extLst>
              <p:ext uri="{D42A27DB-BD31-4B8C-83A1-F6EECF244321}">
                <p14:modId xmlns:p14="http://schemas.microsoft.com/office/powerpoint/2010/main" val="2438312820"/>
              </p:ext>
            </p:extLst>
          </p:nvPr>
        </p:nvGraphicFramePr>
        <p:xfrm>
          <a:off x="494580" y="2369637"/>
          <a:ext cx="11202840" cy="4145280"/>
        </p:xfrm>
        <a:graphic>
          <a:graphicData uri="http://schemas.openxmlformats.org/drawingml/2006/table">
            <a:tbl>
              <a:tblPr firstRow="1" bandRow="1">
                <a:tableStyleId>{5C22544A-7EE6-4342-B048-85BDC9FD1C3A}</a:tableStyleId>
              </a:tblPr>
              <a:tblGrid>
                <a:gridCol w="3734280">
                  <a:extLst>
                    <a:ext uri="{9D8B030D-6E8A-4147-A177-3AD203B41FA5}">
                      <a16:colId xmlns:a16="http://schemas.microsoft.com/office/drawing/2014/main" val="2861928411"/>
                    </a:ext>
                  </a:extLst>
                </a:gridCol>
                <a:gridCol w="3734280">
                  <a:extLst>
                    <a:ext uri="{9D8B030D-6E8A-4147-A177-3AD203B41FA5}">
                      <a16:colId xmlns:a16="http://schemas.microsoft.com/office/drawing/2014/main" val="3204410975"/>
                    </a:ext>
                  </a:extLst>
                </a:gridCol>
                <a:gridCol w="3734280">
                  <a:extLst>
                    <a:ext uri="{9D8B030D-6E8A-4147-A177-3AD203B41FA5}">
                      <a16:colId xmlns:a16="http://schemas.microsoft.com/office/drawing/2014/main" val="1144177596"/>
                    </a:ext>
                  </a:extLst>
                </a:gridCol>
              </a:tblGrid>
              <a:tr h="378248">
                <a:tc>
                  <a:txBody>
                    <a:bodyPr/>
                    <a:lstStyle/>
                    <a:p>
                      <a:r>
                        <a:rPr lang="en-GB" sz="2000" dirty="0">
                          <a:solidFill>
                            <a:srgbClr val="FF0000"/>
                          </a:solidFill>
                          <a:latin typeface="Comic Sans MS" panose="030F0702030302020204" pitchFamily="66" charset="0"/>
                        </a:rPr>
                        <a:t>Paddling</a:t>
                      </a:r>
                    </a:p>
                  </a:txBody>
                  <a:tcPr/>
                </a:tc>
                <a:tc>
                  <a:txBody>
                    <a:bodyPr/>
                    <a:lstStyle/>
                    <a:p>
                      <a:r>
                        <a:rPr lang="en-GB" sz="2000" dirty="0">
                          <a:solidFill>
                            <a:srgbClr val="FF0000"/>
                          </a:solidFill>
                          <a:latin typeface="Comic Sans MS" panose="030F0702030302020204" pitchFamily="66" charset="0"/>
                        </a:rPr>
                        <a:t>Snorkelling </a:t>
                      </a:r>
                    </a:p>
                  </a:txBody>
                  <a:tcPr/>
                </a:tc>
                <a:tc>
                  <a:txBody>
                    <a:bodyPr/>
                    <a:lstStyle/>
                    <a:p>
                      <a:r>
                        <a:rPr lang="en-GB" sz="2000" dirty="0">
                          <a:solidFill>
                            <a:srgbClr val="FF0000"/>
                          </a:solidFill>
                          <a:latin typeface="Comic Sans MS" panose="030F0702030302020204" pitchFamily="66" charset="0"/>
                        </a:rPr>
                        <a:t>Diving </a:t>
                      </a:r>
                    </a:p>
                  </a:txBody>
                  <a:tcPr/>
                </a:tc>
                <a:extLst>
                  <a:ext uri="{0D108BD9-81ED-4DB2-BD59-A6C34878D82A}">
                    <a16:rowId xmlns:a16="http://schemas.microsoft.com/office/drawing/2014/main" val="695789558"/>
                  </a:ext>
                </a:extLst>
              </a:tr>
              <a:tr h="3578810">
                <a:tc>
                  <a:txBody>
                    <a:bodyPr/>
                    <a:lstStyle/>
                    <a:p>
                      <a:r>
                        <a:rPr lang="en-GB" sz="2000" dirty="0">
                          <a:solidFill>
                            <a:srgbClr val="FF0000"/>
                          </a:solidFill>
                          <a:latin typeface="Comic Sans MS" panose="030F0702030302020204" pitchFamily="66" charset="0"/>
                        </a:rPr>
                        <a:t>Divers hear better underwater.</a:t>
                      </a:r>
                    </a:p>
                    <a:p>
                      <a:r>
                        <a:rPr lang="en-GB" sz="2000" dirty="0">
                          <a:solidFill>
                            <a:srgbClr val="FF0000"/>
                          </a:solidFill>
                          <a:latin typeface="Comic Sans MS" panose="030F0702030302020204" pitchFamily="66" charset="0"/>
                        </a:rPr>
                        <a:t>Native Americans put an ear to the ground to hear the enemy.</a:t>
                      </a:r>
                    </a:p>
                    <a:p>
                      <a:r>
                        <a:rPr lang="en-GB" sz="2000" dirty="0">
                          <a:solidFill>
                            <a:srgbClr val="FF0000"/>
                          </a:solidFill>
                          <a:latin typeface="Comic Sans MS" panose="030F0702030302020204" pitchFamily="66" charset="0"/>
                        </a:rPr>
                        <a:t>Whales don’t have ears; they absorb sound through their skin.</a:t>
                      </a:r>
                    </a:p>
                    <a:p>
                      <a:r>
                        <a:rPr lang="en-GB" sz="2000" dirty="0">
                          <a:solidFill>
                            <a:srgbClr val="FF0000"/>
                          </a:solidFill>
                          <a:latin typeface="Comic Sans MS" panose="030F0702030302020204" pitchFamily="66" charset="0"/>
                        </a:rPr>
                        <a:t>In space there is no sound because there is no air.</a:t>
                      </a:r>
                    </a:p>
                    <a:p>
                      <a:r>
                        <a:rPr lang="en-GB" sz="2000" dirty="0">
                          <a:solidFill>
                            <a:srgbClr val="FF0000"/>
                          </a:solidFill>
                          <a:latin typeface="Comic Sans MS" panose="030F0702030302020204" pitchFamily="66" charset="0"/>
                        </a:rPr>
                        <a:t>Draw a picture to illustrate these facts about sound. </a:t>
                      </a:r>
                    </a:p>
                  </a:txBody>
                  <a:tcPr/>
                </a:tc>
                <a:tc>
                  <a:txBody>
                    <a:bodyPr/>
                    <a:lstStyle/>
                    <a:p>
                      <a:r>
                        <a:rPr lang="en-GB" sz="2000" dirty="0">
                          <a:solidFill>
                            <a:srgbClr val="FF0000"/>
                          </a:solidFill>
                          <a:latin typeface="Comic Sans MS" panose="030F0702030302020204" pitchFamily="66" charset="0"/>
                        </a:rPr>
                        <a:t>The windows were closed.</a:t>
                      </a:r>
                    </a:p>
                    <a:p>
                      <a:r>
                        <a:rPr lang="en-GB" sz="2000" dirty="0">
                          <a:solidFill>
                            <a:srgbClr val="FF0000"/>
                          </a:solidFill>
                          <a:latin typeface="Comic Sans MS" panose="030F0702030302020204" pitchFamily="66" charset="0"/>
                        </a:rPr>
                        <a:t>The children working outside could still hear the sound of the drums.</a:t>
                      </a:r>
                    </a:p>
                    <a:p>
                      <a:r>
                        <a:rPr lang="en-GB" sz="2000" dirty="0">
                          <a:solidFill>
                            <a:srgbClr val="FF0000"/>
                          </a:solidFill>
                          <a:latin typeface="Comic Sans MS" panose="030F0702030302020204" pitchFamily="66" charset="0"/>
                        </a:rPr>
                        <a:t>How is this possible?</a:t>
                      </a:r>
                    </a:p>
                    <a:p>
                      <a:endParaRPr lang="en-GB" sz="2000" dirty="0">
                        <a:solidFill>
                          <a:srgbClr val="FF0000"/>
                        </a:solidFill>
                        <a:latin typeface="Comic Sans MS" panose="030F0702030302020204" pitchFamily="66" charset="0"/>
                      </a:endParaRPr>
                    </a:p>
                  </a:txBody>
                  <a:tcPr/>
                </a:tc>
                <a:tc>
                  <a:txBody>
                    <a:bodyPr/>
                    <a:lstStyle/>
                    <a:p>
                      <a:endParaRPr lang="en-GB" sz="2000" dirty="0">
                        <a:solidFill>
                          <a:srgbClr val="FF0000"/>
                        </a:solidFill>
                        <a:latin typeface="Comic Sans MS" panose="030F0702030302020204" pitchFamily="66" charset="0"/>
                      </a:endParaRPr>
                    </a:p>
                  </a:txBody>
                  <a:tcPr/>
                </a:tc>
                <a:extLst>
                  <a:ext uri="{0D108BD9-81ED-4DB2-BD59-A6C34878D82A}">
                    <a16:rowId xmlns:a16="http://schemas.microsoft.com/office/drawing/2014/main" val="1915960396"/>
                  </a:ext>
                </a:extLst>
              </a:tr>
            </a:tbl>
          </a:graphicData>
        </a:graphic>
      </p:graphicFrame>
      <p:pic>
        <p:nvPicPr>
          <p:cNvPr id="5" name="Picture 4">
            <a:extLst>
              <a:ext uri="{FF2B5EF4-FFF2-40B4-BE49-F238E27FC236}">
                <a16:creationId xmlns:a16="http://schemas.microsoft.com/office/drawing/2014/main" id="{A8C48A68-B24C-416A-93C9-C0FACAF985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355877" y="4442277"/>
            <a:ext cx="3490029" cy="1666292"/>
          </a:xfrm>
          <a:prstGeom prst="rect">
            <a:avLst/>
          </a:prstGeom>
          <a:noFill/>
          <a:ln>
            <a:noFill/>
          </a:ln>
        </p:spPr>
      </p:pic>
      <p:pic>
        <p:nvPicPr>
          <p:cNvPr id="6" name="Picture 5" descr="Image result for sound travelling through different mediums concept cartoon">
            <a:extLst>
              <a:ext uri="{FF2B5EF4-FFF2-40B4-BE49-F238E27FC236}">
                <a16:creationId xmlns:a16="http://schemas.microsoft.com/office/drawing/2014/main" id="{BA3AF720-CAA2-4BB7-9697-0C775DDF2D64}"/>
              </a:ext>
            </a:extLst>
          </p:cNvPr>
          <p:cNvPicPr/>
          <p:nvPr/>
        </p:nvPicPr>
        <p:blipFill rotWithShape="1">
          <a:blip r:embed="rId3" cstate="print">
            <a:extLst>
              <a:ext uri="{28A0092B-C50C-407E-A947-70E740481C1C}">
                <a14:useLocalDpi xmlns:a14="http://schemas.microsoft.com/office/drawing/2010/main" val="0"/>
              </a:ext>
            </a:extLst>
          </a:blip>
          <a:srcRect l="3722" t="8096" r="4080" b="9693"/>
          <a:stretch/>
        </p:blipFill>
        <p:spPr bwMode="auto">
          <a:xfrm>
            <a:off x="8017591" y="2815407"/>
            <a:ext cx="3596232" cy="209595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96031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6854CAB-79CE-4E50-87EC-8DDAF96909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802D2A8-FD21-43A1-8DA8-8F83A0F455E6}">
  <ds:schemaRefs>
    <ds:schemaRef ds:uri="http://schemas.microsoft.com/sharepoint/v3/contenttype/forms"/>
  </ds:schemaRefs>
</ds:datastoreItem>
</file>

<file path=customXml/itemProps3.xml><?xml version="1.0" encoding="utf-8"?>
<ds:datastoreItem xmlns:ds="http://schemas.openxmlformats.org/officeDocument/2006/customXml" ds:itemID="{9346A4C2-79EF-4121-BD13-35007B2F9924}">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 Boardroom</Template>
  <TotalTime>26</TotalTime>
  <Words>463</Words>
  <Application>Microsoft Office PowerPoint</Application>
  <PresentationFormat>Widescreen</PresentationFormat>
  <Paragraphs>41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Century Gothic</vt:lpstr>
      <vt:lpstr>Comic Sans MS</vt:lpstr>
      <vt:lpstr>Wingdings 3</vt:lpstr>
      <vt:lpstr>Ion Boardroom</vt:lpstr>
      <vt:lpstr>Monday 30th March 2022</vt:lpstr>
      <vt:lpstr>Listen to the sounds I am making.</vt:lpstr>
      <vt:lpstr>PowerPoint Presentation</vt:lpstr>
      <vt:lpstr>PowerPoint Presentation</vt:lpstr>
      <vt:lpstr>PowerPoint Presentation</vt:lpstr>
      <vt:lpstr>PowerPoint Presentation</vt:lpstr>
      <vt:lpstr>PowerPoint Presentation</vt:lpstr>
      <vt:lpstr>Activity:</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Rachael Norman</cp:lastModifiedBy>
  <cp:revision>8</cp:revision>
  <dcterms:created xsi:type="dcterms:W3CDTF">2021-03-04T08:10:26Z</dcterms:created>
  <dcterms:modified xsi:type="dcterms:W3CDTF">2022-03-23T14:08:29Z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