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53"/>
  </p:notesMasterIdLst>
  <p:sldIdLst>
    <p:sldId id="256" r:id="rId2"/>
    <p:sldId id="257" r:id="rId3"/>
    <p:sldId id="258" r:id="rId4"/>
    <p:sldId id="259" r:id="rId5"/>
    <p:sldId id="305" r:id="rId6"/>
    <p:sldId id="306" r:id="rId7"/>
    <p:sldId id="307" r:id="rId8"/>
    <p:sldId id="308" r:id="rId9"/>
    <p:sldId id="261" r:id="rId10"/>
    <p:sldId id="260" r:id="rId11"/>
    <p:sldId id="262" r:id="rId12"/>
    <p:sldId id="263" r:id="rId13"/>
    <p:sldId id="264" r:id="rId14"/>
    <p:sldId id="265" r:id="rId15"/>
    <p:sldId id="266" r:id="rId16"/>
    <p:sldId id="296" r:id="rId17"/>
    <p:sldId id="267" r:id="rId18"/>
    <p:sldId id="268" r:id="rId19"/>
    <p:sldId id="269" r:id="rId20"/>
    <p:sldId id="297" r:id="rId21"/>
    <p:sldId id="270" r:id="rId22"/>
    <p:sldId id="271" r:id="rId23"/>
    <p:sldId id="272" r:id="rId24"/>
    <p:sldId id="274" r:id="rId25"/>
    <p:sldId id="277" r:id="rId26"/>
    <p:sldId id="278" r:id="rId27"/>
    <p:sldId id="279" r:id="rId28"/>
    <p:sldId id="298" r:id="rId29"/>
    <p:sldId id="299" r:id="rId30"/>
    <p:sldId id="300" r:id="rId31"/>
    <p:sldId id="280" r:id="rId32"/>
    <p:sldId id="281" r:id="rId33"/>
    <p:sldId id="309" r:id="rId34"/>
    <p:sldId id="310" r:id="rId35"/>
    <p:sldId id="311" r:id="rId36"/>
    <p:sldId id="283" r:id="rId37"/>
    <p:sldId id="301" r:id="rId38"/>
    <p:sldId id="284" r:id="rId39"/>
    <p:sldId id="285" r:id="rId40"/>
    <p:sldId id="286" r:id="rId41"/>
    <p:sldId id="287" r:id="rId42"/>
    <p:sldId id="288" r:id="rId43"/>
    <p:sldId id="290" r:id="rId44"/>
    <p:sldId id="291" r:id="rId45"/>
    <p:sldId id="302" r:id="rId46"/>
    <p:sldId id="303" r:id="rId47"/>
    <p:sldId id="304" r:id="rId48"/>
    <p:sldId id="292" r:id="rId49"/>
    <p:sldId id="293" r:id="rId50"/>
    <p:sldId id="294" r:id="rId51"/>
    <p:sldId id="295" r:id="rId5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mily Fenner" initials="EF" lastIdx="2" clrIdx="0">
    <p:extLst>
      <p:ext uri="{19B8F6BF-5375-455C-9EA6-DF929625EA0E}">
        <p15:presenceInfo xmlns:p15="http://schemas.microsoft.com/office/powerpoint/2012/main" userId="S-1-5-21-445685737-710781008-2806010839-610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E0E4C1-9874-4CA0-A0BC-6E9FE8DDA94E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B8135B-C707-42D3-BE8E-B1A0C0439C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0906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8101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55676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58192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21567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0715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77114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33223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784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79496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664218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597569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091143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89158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93563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27470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4BAB3C-E88D-4D0E-BB55-52AAF1F69B0C}" type="datetimeFigureOut">
              <a:rPr lang="en-GB" smtClean="0"/>
              <a:t>27/05/2021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72FA4C6-A85E-4A10-8478-279C82260BB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380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David_Attenborough" TargetMode="External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kids.britannica.com/students/article/David-Attenborough/316711" TargetMode="External"/><Relationship Id="rId4" Type="http://schemas.openxmlformats.org/officeDocument/2006/relationships/hyperlink" Target="https://www.activityvillage.co.uk/david-attenborough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hyperlink" Target="https://www.bbc.co.uk/bitesize/topics/zvwwxnb/articles/zx9ydxs" TargetMode="Externa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hyperlink" Target="https://wordwall.net/resource/16697787/biography-sentence-starters" TargetMode="Externa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3CDCA-A72A-40E3-8D23-49EED11E4E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Monday 7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C59EB6-64AD-4625-855A-7DE6C72D8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737225"/>
          </a:xfrm>
        </p:spPr>
        <p:txBody>
          <a:bodyPr>
            <a:normAutofit/>
          </a:bodyPr>
          <a:lstStyle/>
          <a:p>
            <a:pPr algn="l"/>
            <a:r>
              <a:rPr lang="en-GB" sz="24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400" dirty="0">
                <a:latin typeface="Comic Sans MS" panose="030F0702030302020204" pitchFamily="66" charset="0"/>
              </a:rPr>
              <a:t>C: Biographies</a:t>
            </a:r>
          </a:p>
        </p:txBody>
      </p:sp>
    </p:spTree>
    <p:extLst>
      <p:ext uri="{BB962C8B-B14F-4D97-AF65-F5344CB8AC3E}">
        <p14:creationId xmlns:p14="http://schemas.microsoft.com/office/powerpoint/2010/main" val="415063049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0AC8D7-851E-4F2C-8FF5-BF55A4FFBF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4795" y="609600"/>
            <a:ext cx="6174557" cy="1320800"/>
          </a:xfrm>
        </p:spPr>
        <p:txBody>
          <a:bodyPr>
            <a:normAutofit fontScale="90000"/>
          </a:bodyPr>
          <a:lstStyle/>
          <a:p>
            <a:r>
              <a:rPr lang="en-GB" sz="4800" dirty="0">
                <a:latin typeface="Comic Sans MS" panose="030F0702030302020204" pitchFamily="66" charset="0"/>
              </a:rPr>
              <a:t>What is a biography?</a:t>
            </a:r>
          </a:p>
        </p:txBody>
      </p:sp>
      <p:pic>
        <p:nvPicPr>
          <p:cNvPr id="1030" name="Picture 6" descr="Think About It Clip Art">
            <a:extLst>
              <a:ext uri="{FF2B5EF4-FFF2-40B4-BE49-F238E27FC236}">
                <a16:creationId xmlns:a16="http://schemas.microsoft.com/office/drawing/2014/main" id="{DF8FC5DB-8F6B-4F42-A6E9-A273B2D173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55"/>
          <a:stretch/>
        </p:blipFill>
        <p:spPr bwMode="auto">
          <a:xfrm>
            <a:off x="4647414" y="1376312"/>
            <a:ext cx="4096536" cy="54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2770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F0BBC0-17C4-4E09-BD74-A9EAE0974C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Biographies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7A82CB-6A09-4764-A638-193F5B28811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60968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Biographical writing is about someone else’s life. It is about a real person, but written by someone else.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biography highlights the key events that have happened in their life, sometimes talking about their childhood.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A biography can be written about someone who is dead or alive. </a:t>
            </a:r>
          </a:p>
        </p:txBody>
      </p:sp>
      <p:pic>
        <p:nvPicPr>
          <p:cNvPr id="2050" name="Picture 2" descr="Biography - Lessons - Blendspace">
            <a:extLst>
              <a:ext uri="{FF2B5EF4-FFF2-40B4-BE49-F238E27FC236}">
                <a16:creationId xmlns:a16="http://schemas.microsoft.com/office/drawing/2014/main" id="{D8D0BD20-14CA-4577-9009-0DE33FB647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7631" y="3744275"/>
            <a:ext cx="3916738" cy="30214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64408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A3D7BC-D1DB-4AF9-ACBB-C42AD693A6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Read through the examples and think about what the features of biographies are.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 of the features you have found!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find an example of the features in the texts? </a:t>
            </a: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0913711B-F781-4EF0-92E9-9A018F25E5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1506" name="Picture 2" descr="Eyeball Clipart Look And Listen - Look Clipart Hd Png, Transparent Png - vhv">
            <a:extLst>
              <a:ext uri="{FF2B5EF4-FFF2-40B4-BE49-F238E27FC236}">
                <a16:creationId xmlns:a16="http://schemas.microsoft.com/office/drawing/2014/main" id="{6C9DF4A4-4670-4CD0-B6CA-955E022540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2676" y="3714160"/>
            <a:ext cx="2728299" cy="3143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9190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445B9556-F6D3-4D68-8B0F-19DCE61839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409" t="26392" r="40066" b="27312"/>
          <a:stretch/>
        </p:blipFill>
        <p:spPr>
          <a:xfrm>
            <a:off x="0" y="0"/>
            <a:ext cx="5668472" cy="6858000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2E01269-C60A-4013-B4F4-8B34C541236D}"/>
              </a:ext>
            </a:extLst>
          </p:cNvPr>
          <p:cNvGrpSpPr/>
          <p:nvPr/>
        </p:nvGrpSpPr>
        <p:grpSpPr>
          <a:xfrm>
            <a:off x="5713050" y="954175"/>
            <a:ext cx="5736789" cy="4949650"/>
            <a:chOff x="5713050" y="954175"/>
            <a:chExt cx="5736789" cy="4949650"/>
          </a:xfrm>
        </p:grpSpPr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62886E58-B2F6-4798-A5D2-AB921073E52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l="38629" t="22652" r="40322" b="45063"/>
            <a:stretch/>
          </p:blipFill>
          <p:spPr>
            <a:xfrm>
              <a:off x="5713050" y="954175"/>
              <a:ext cx="5736789" cy="4949650"/>
            </a:xfrm>
            <a:prstGeom prst="rect">
              <a:avLst/>
            </a:prstGeom>
          </p:spPr>
        </p:pic>
        <p:sp>
          <p:nvSpPr>
            <p:cNvPr id="6" name="Rectangle: Rounded Corners 5">
              <a:extLst>
                <a:ext uri="{FF2B5EF4-FFF2-40B4-BE49-F238E27FC236}">
                  <a16:creationId xmlns:a16="http://schemas.microsoft.com/office/drawing/2014/main" id="{20327DCB-0AAE-41A2-B3A5-4F837E61BED8}"/>
                </a:ext>
              </a:extLst>
            </p:cNvPr>
            <p:cNvSpPr/>
            <p:nvPr/>
          </p:nvSpPr>
          <p:spPr>
            <a:xfrm>
              <a:off x="9714271" y="5643716"/>
              <a:ext cx="983226" cy="260109"/>
            </a:xfrm>
            <a:prstGeom prst="round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</p:spTree>
    <p:extLst>
      <p:ext uri="{BB962C8B-B14F-4D97-AF65-F5344CB8AC3E}">
        <p14:creationId xmlns:p14="http://schemas.microsoft.com/office/powerpoint/2010/main" val="17395667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2A0D3E8-47E8-4772-87FC-DB30E06DAA5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026" t="22681" r="36443" b="17388"/>
          <a:stretch/>
        </p:blipFill>
        <p:spPr>
          <a:xfrm>
            <a:off x="0" y="1"/>
            <a:ext cx="5804133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7C0F836-D8AE-41DF-93C1-C1DB2FD0F83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180" t="33814" r="36443" b="30996"/>
          <a:stretch/>
        </p:blipFill>
        <p:spPr>
          <a:xfrm>
            <a:off x="5767870" y="1272617"/>
            <a:ext cx="6378707" cy="4449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15946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D28E9D3-87FC-466D-A17B-1A3579F636A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5103" t="18831" r="36675" b="14090"/>
          <a:stretch/>
        </p:blipFill>
        <p:spPr>
          <a:xfrm>
            <a:off x="0" y="0"/>
            <a:ext cx="5129448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618DCD8-4360-4ED9-8B4B-5DA44D0785F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5180" t="23093" r="36598" b="12027"/>
          <a:stretch/>
        </p:blipFill>
        <p:spPr>
          <a:xfrm>
            <a:off x="5129448" y="-10494"/>
            <a:ext cx="5319553" cy="68789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75124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0C7925-5591-4398-9153-7FECB6EE43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250" t="27282" r="23760" b="21512"/>
          <a:stretch/>
        </p:blipFill>
        <p:spPr>
          <a:xfrm>
            <a:off x="1238865" y="410092"/>
            <a:ext cx="7334864" cy="6037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32208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1F8D57-E21F-4A4B-9EC1-638D95BD85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8E98C-2D71-4237-85C9-77E1D27479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44098" y="2160589"/>
            <a:ext cx="5458121" cy="4513588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are going to create your own biography poster today!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You should include a definition of biographies, the purpose of biographies/what biographies tell us and the different features of biographies.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look at these the books in your house. Do you have any biographies? Can you explain why it is a biography?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Picture 3" descr="https://1.bp.blogspot.com/-7MDnUt0f51E/WOGtVIeBD6I/AAAAAAAAF0M/ohaWfMwsAdAN4pquudVc3Z-0mUZwTTlogCLcB/s640/Slide3.PNG">
            <a:extLst>
              <a:ext uri="{FF2B5EF4-FFF2-40B4-BE49-F238E27FC236}">
                <a16:creationId xmlns:a16="http://schemas.microsoft.com/office/drawing/2014/main" id="{94B2CF08-1EB0-4B10-9746-A302AC5B2F72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68" y="2160589"/>
            <a:ext cx="3469663" cy="462874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7447651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7AC42E8-3DDA-4799-A3E3-D2C19BC6F7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037029" cy="53827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865578-A8A8-4893-9809-8705971A914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4" t="10035" r="3243" b="5980"/>
          <a:stretch/>
        </p:blipFill>
        <p:spPr>
          <a:xfrm>
            <a:off x="7896640" y="1781666"/>
            <a:ext cx="4295360" cy="50763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76CE923-4201-42BD-9A39-7A5848D409B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021" t="20069" r="35231" b="8591"/>
          <a:stretch/>
        </p:blipFill>
        <p:spPr>
          <a:xfrm>
            <a:off x="4037029" y="1231756"/>
            <a:ext cx="3859611" cy="503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63684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3CDCA-A72A-40E3-8D23-49EED11E4E4A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Tuesday 8</a:t>
            </a:r>
            <a:r>
              <a:rPr lang="en-GB" baseline="30000" dirty="0">
                <a:latin typeface="Comic Sans MS" panose="030F0702030302020204" pitchFamily="66" charset="0"/>
              </a:rPr>
              <a:t>th</a:t>
            </a:r>
            <a:r>
              <a:rPr lang="en-GB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3C59EB6-64AD-4625-855A-7DE6C72D854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430178"/>
          </a:xfrm>
        </p:spPr>
        <p:txBody>
          <a:bodyPr>
            <a:norm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organise writing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paragraphs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Biographies</a:t>
            </a:r>
          </a:p>
        </p:txBody>
      </p:sp>
    </p:spTree>
    <p:extLst>
      <p:ext uri="{BB962C8B-B14F-4D97-AF65-F5344CB8AC3E}">
        <p14:creationId xmlns:p14="http://schemas.microsoft.com/office/powerpoint/2010/main" val="9390672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D144D7-D6E1-4243-ABDF-5A9972F3C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4AD2759-DE17-4F01-B428-7D35170254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376192" cy="3880773"/>
          </a:xfrm>
        </p:spPr>
        <p:txBody>
          <a:bodyPr>
            <a:normAutofit/>
          </a:bodyPr>
          <a:lstStyle/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Do you know who this man is? </a:t>
            </a:r>
          </a:p>
        </p:txBody>
      </p:sp>
      <p:pic>
        <p:nvPicPr>
          <p:cNvPr id="5122" name="Picture 2" descr="Don't look away now: are viewers finally ready for the truth about nature?  | David Attenborough | The Guardian">
            <a:extLst>
              <a:ext uri="{FF2B5EF4-FFF2-40B4-BE49-F238E27FC236}">
                <a16:creationId xmlns:a16="http://schemas.microsoft.com/office/drawing/2014/main" id="{AE327A05-F33C-47D3-ACD5-82D92B20B3E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4398" y="1687398"/>
            <a:ext cx="4704761" cy="4704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720650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2BB56F-80A1-4091-ACFC-088DAFE8F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David Attenborough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39AF84-CB87-4FDE-936C-B591B5B5B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668423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This is David Attenborough and he is an English broadcaster, writer and naturalist known for his innovative educational television programmes. </a:t>
            </a:r>
          </a:p>
        </p:txBody>
      </p:sp>
      <p:pic>
        <p:nvPicPr>
          <p:cNvPr id="3076" name="Picture 4" descr="Don't look away now: are viewers finally ready for the truth about nature?  | David Attenborough | The Guardian">
            <a:extLst>
              <a:ext uri="{FF2B5EF4-FFF2-40B4-BE49-F238E27FC236}">
                <a16:creationId xmlns:a16="http://schemas.microsoft.com/office/drawing/2014/main" id="{65C7DEBC-2B5D-4C0E-8F13-3C2D1D4F5C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520" y="1800520"/>
            <a:ext cx="4657626" cy="4657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834061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8EED9E-4FDB-4252-93F1-560220D1E0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648932"/>
            <a:ext cx="8596668" cy="3392430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questions do you have about David Attenborough?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would you like to find out about him?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Create a bubble map of your questions!</a:t>
            </a:r>
          </a:p>
        </p:txBody>
      </p:sp>
    </p:spTree>
    <p:extLst>
      <p:ext uri="{BB962C8B-B14F-4D97-AF65-F5344CB8AC3E}">
        <p14:creationId xmlns:p14="http://schemas.microsoft.com/office/powerpoint/2010/main" val="384150976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D08A77-661D-4AF0-AA46-3ED14F0F34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32267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As biographies are about people’s lives, they need to be written in a particular order.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order do you think this might be? </a:t>
            </a:r>
          </a:p>
        </p:txBody>
      </p:sp>
      <p:pic>
        <p:nvPicPr>
          <p:cNvPr id="4" name="Picture 6" descr="Think About It Clip Art">
            <a:extLst>
              <a:ext uri="{FF2B5EF4-FFF2-40B4-BE49-F238E27FC236}">
                <a16:creationId xmlns:a16="http://schemas.microsoft.com/office/drawing/2014/main" id="{A2A6C3F6-3D71-4CF3-926E-E12CBA7F411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"/>
          <a:stretch/>
        </p:blipFill>
        <p:spPr bwMode="auto">
          <a:xfrm>
            <a:off x="4628561" y="1376312"/>
            <a:ext cx="4115389" cy="54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29822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What does chronological order. mean? It stands for Arranged in sequence by time of occurrence.">
            <a:extLst>
              <a:ext uri="{FF2B5EF4-FFF2-40B4-BE49-F238E27FC236}">
                <a16:creationId xmlns:a16="http://schemas.microsoft.com/office/drawing/2014/main" id="{5B1C4B5B-0330-4088-AAD3-77EE1778CF8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048" y="935257"/>
            <a:ext cx="8312477" cy="4987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309288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65DABD-1CC5-4271-A5BB-D763226617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29434C-998B-49B8-B1A5-B4F3D6CA26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885239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What sub-headings might be used in biographies?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6" descr="Think About It Clip Art">
            <a:extLst>
              <a:ext uri="{FF2B5EF4-FFF2-40B4-BE49-F238E27FC236}">
                <a16:creationId xmlns:a16="http://schemas.microsoft.com/office/drawing/2014/main" id="{BACA7A9F-66B4-4931-9C21-9D1FF5E6351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"/>
          <a:stretch/>
        </p:blipFill>
        <p:spPr bwMode="auto">
          <a:xfrm>
            <a:off x="4628561" y="1376312"/>
            <a:ext cx="4115389" cy="54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015548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01DE8-6A66-4987-B0FE-F921C7B23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11643C-7BFC-4D8D-8A89-7029D9C9AF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3951227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Over the next week, you are going to be writing David Attenborough's biography!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Before we start writing his biography, what might we need to do?</a:t>
            </a:r>
          </a:p>
        </p:txBody>
      </p:sp>
      <p:pic>
        <p:nvPicPr>
          <p:cNvPr id="4" name="Picture 6" descr="Think About It Clip Art">
            <a:extLst>
              <a:ext uri="{FF2B5EF4-FFF2-40B4-BE49-F238E27FC236}">
                <a16:creationId xmlns:a16="http://schemas.microsoft.com/office/drawing/2014/main" id="{7464D7FE-A937-4790-B767-C9C79977A5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9"/>
          <a:stretch/>
        </p:blipFill>
        <p:spPr bwMode="auto">
          <a:xfrm>
            <a:off x="4628561" y="1376312"/>
            <a:ext cx="4115389" cy="5481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02575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9CFFED-62BC-4540-A6F3-EB9CBC4FB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We need to do some research first!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FD39CE9-27E1-4397-9FFD-1DDBB65407B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Read the information about David Attenborough and write down any important information you find and want to include in your biographies.</a:t>
            </a:r>
          </a:p>
        </p:txBody>
      </p:sp>
      <p:pic>
        <p:nvPicPr>
          <p:cNvPr id="8194" name="Picture 2" descr="Research Clipart Png, Vector, PSD, and Clipart With Transparent Background  for Free Download | Pngtree">
            <a:extLst>
              <a:ext uri="{FF2B5EF4-FFF2-40B4-BE49-F238E27FC236}">
                <a16:creationId xmlns:a16="http://schemas.microsoft.com/office/drawing/2014/main" id="{DFC96749-8654-403F-B34E-860DC003AAD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131" y="3053106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725209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76F2CED-975C-448F-A310-82DA77B880F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0541" t="14845" r="13711" b="10653"/>
          <a:stretch/>
        </p:blipFill>
        <p:spPr>
          <a:xfrm>
            <a:off x="2036188" y="109650"/>
            <a:ext cx="6796725" cy="510932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C563141-7928-4424-AEF2-79AB688D0377}"/>
              </a:ext>
            </a:extLst>
          </p:cNvPr>
          <p:cNvSpPr txBox="1"/>
          <p:nvPr/>
        </p:nvSpPr>
        <p:spPr>
          <a:xfrm>
            <a:off x="556178" y="5276978"/>
            <a:ext cx="975674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3"/>
              </a:rPr>
              <a:t>https://kids.kiddle.co/David_Attenborough</a:t>
            </a:r>
            <a:endParaRPr lang="en-GB" dirty="0"/>
          </a:p>
          <a:p>
            <a:endParaRPr lang="en-GB" dirty="0"/>
          </a:p>
          <a:p>
            <a:r>
              <a:rPr lang="en-GB" dirty="0">
                <a:hlinkClick r:id="rId4"/>
              </a:rPr>
              <a:t>https://www.activityvillage.co.uk/david-attenborough</a:t>
            </a:r>
            <a:r>
              <a:rPr lang="en-GB" dirty="0"/>
              <a:t> </a:t>
            </a:r>
          </a:p>
          <a:p>
            <a:endParaRPr lang="en-GB" dirty="0"/>
          </a:p>
          <a:p>
            <a:r>
              <a:rPr lang="en-GB" dirty="0">
                <a:hlinkClick r:id="rId5"/>
              </a:rPr>
              <a:t>https://kids.britannica.com/students/article/David-Attenborough/316711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25147144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D70F18-D600-470B-AC22-97D378EDF7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619012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You will be filling this template in.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Remember: you need to be writing facts under the correct sub-heading!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D6565E3-A23A-415F-B9AE-3C2E3C8EA7D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36" t="21879" r="30180" b="14227"/>
          <a:stretch/>
        </p:blipFill>
        <p:spPr>
          <a:xfrm>
            <a:off x="7367547" y="0"/>
            <a:ext cx="482445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178837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FCB006-2698-4BCC-A574-243684893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AFE01F-9B65-4AD4-BE38-AB82F13C52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Read the information sheets about David Attenborough and fill in the template with facts you think are important and you would like to include in your own work next week.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Make sure you record your facts under the relevant sub-heading.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David Attenborough reflection!</a:t>
            </a:r>
          </a:p>
          <a:p>
            <a:r>
              <a:rPr lang="en-GB" sz="2100" i="1" dirty="0">
                <a:solidFill>
                  <a:srgbClr val="FF0000"/>
                </a:solidFill>
                <a:latin typeface="Comic Sans MS" panose="030F0702030302020204" pitchFamily="66" charset="0"/>
              </a:rPr>
              <a:t>One interesting thing I read was…</a:t>
            </a:r>
          </a:p>
          <a:p>
            <a:r>
              <a:rPr lang="en-GB" sz="2100" i="1" dirty="0">
                <a:solidFill>
                  <a:srgbClr val="FF0000"/>
                </a:solidFill>
                <a:latin typeface="Comic Sans MS" panose="030F0702030302020204" pitchFamily="66" charset="0"/>
              </a:rPr>
              <a:t>The hardest part of David’s life was…</a:t>
            </a:r>
          </a:p>
          <a:p>
            <a:r>
              <a:rPr lang="en-GB" sz="2100" i="1" dirty="0">
                <a:solidFill>
                  <a:srgbClr val="FF0000"/>
                </a:solidFill>
                <a:latin typeface="Comic Sans MS" panose="030F0702030302020204" pitchFamily="66" charset="0"/>
              </a:rPr>
              <a:t>The best part of his life was…</a:t>
            </a:r>
          </a:p>
          <a:p>
            <a:r>
              <a:rPr lang="en-GB" sz="2100" i="1" dirty="0">
                <a:solidFill>
                  <a:srgbClr val="FF0000"/>
                </a:solidFill>
                <a:latin typeface="Comic Sans MS" panose="030F0702030302020204" pitchFamily="66" charset="0"/>
              </a:rPr>
              <a:t>One thing that surprised me was…</a:t>
            </a:r>
          </a:p>
        </p:txBody>
      </p:sp>
    </p:spTree>
    <p:extLst>
      <p:ext uri="{BB962C8B-B14F-4D97-AF65-F5344CB8AC3E}">
        <p14:creationId xmlns:p14="http://schemas.microsoft.com/office/powerpoint/2010/main" val="99843299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9CBF6106-AB0C-450F-98D9-BADEA6865B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Wednesday 9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F30E980-0B69-4CFB-BB75-71A6A66AA45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654767"/>
          </a:xfrm>
        </p:spPr>
        <p:txBody>
          <a:bodyPr>
            <a:norm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use sentence appropriately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 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analyse writing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Biographies </a:t>
            </a:r>
          </a:p>
        </p:txBody>
      </p:sp>
    </p:spTree>
    <p:extLst>
      <p:ext uri="{BB962C8B-B14F-4D97-AF65-F5344CB8AC3E}">
        <p14:creationId xmlns:p14="http://schemas.microsoft.com/office/powerpoint/2010/main" val="882574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561AF2-979E-4C51-95C3-D5F8213A4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1F1620-5E81-4B7A-B227-156E43A35C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440024"/>
            <a:ext cx="8596668" cy="1601337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Can you remember what this word means?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give some examples?</a:t>
            </a:r>
          </a:p>
        </p:txBody>
      </p:sp>
      <p:pic>
        <p:nvPicPr>
          <p:cNvPr id="11266" name="Picture 2" descr="34+] Nouns Background on WallpaperSafari">
            <a:extLst>
              <a:ext uri="{FF2B5EF4-FFF2-40B4-BE49-F238E27FC236}">
                <a16:creationId xmlns:a16="http://schemas.microsoft.com/office/drawing/2014/main" id="{8DBB2741-BE2F-41FD-9A64-54F130B9A05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48" t="31505" r="8550" b="41580"/>
          <a:stretch/>
        </p:blipFill>
        <p:spPr bwMode="auto">
          <a:xfrm>
            <a:off x="606344" y="2024545"/>
            <a:ext cx="8738648" cy="184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812902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38817C-47C5-4763-8864-3187F2A344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762054"/>
            <a:ext cx="8596668" cy="3279308"/>
          </a:xfrm>
        </p:spPr>
        <p:txBody>
          <a:bodyPr/>
          <a:lstStyle/>
          <a:p>
            <a:r>
              <a:rPr lang="en-GB" dirty="0"/>
              <a:t>What do you think these might be?</a:t>
            </a:r>
          </a:p>
        </p:txBody>
      </p:sp>
      <p:pic>
        <p:nvPicPr>
          <p:cNvPr id="13316" name="Picture 4" descr="https://ecdn.teacherspayteachers.com/thumbitem/Possessive-Pronouns-PowerPoint-and-Worksheets-for-1st-2nd-and-3rd-grade-4148416-1570589326/original-4148416-1.jpg">
            <a:extLst>
              <a:ext uri="{FF2B5EF4-FFF2-40B4-BE49-F238E27FC236}">
                <a16:creationId xmlns:a16="http://schemas.microsoft.com/office/drawing/2014/main" id="{23559F9B-FC45-4C02-8EFE-BAB89F55583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0289"/>
          <a:stretch/>
        </p:blipFill>
        <p:spPr bwMode="auto">
          <a:xfrm>
            <a:off x="1548541" y="224600"/>
            <a:ext cx="6515992" cy="19359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71861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273476D-4941-4CD4-A82C-5752E014690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62" t="18694" r="21211" b="7629"/>
          <a:stretch/>
        </p:blipFill>
        <p:spPr>
          <a:xfrm>
            <a:off x="0" y="177023"/>
            <a:ext cx="9294829" cy="6503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74520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189A5F9-B864-4410-B4DE-9E1B1CB371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61" t="32577" r="17577" b="44192"/>
          <a:stretch/>
        </p:blipFill>
        <p:spPr>
          <a:xfrm>
            <a:off x="421064" y="2043259"/>
            <a:ext cx="9282001" cy="2771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8867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505D4E3-EBED-42D9-8002-36718F71AE3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582" t="35601" r="24382" b="31409"/>
          <a:stretch/>
        </p:blipFill>
        <p:spPr>
          <a:xfrm>
            <a:off x="829558" y="1331880"/>
            <a:ext cx="8371003" cy="4194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27461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A0DCB62-CED6-430B-B9D9-EDBD17831B9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273" t="34639" r="13712" b="24536"/>
          <a:stretch/>
        </p:blipFill>
        <p:spPr>
          <a:xfrm>
            <a:off x="263951" y="582105"/>
            <a:ext cx="9303398" cy="444945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4162876-7F42-41EF-A834-16F7C4B2FD01}"/>
              </a:ext>
            </a:extLst>
          </p:cNvPr>
          <p:cNvSpPr txBox="1"/>
          <p:nvPr/>
        </p:nvSpPr>
        <p:spPr>
          <a:xfrm>
            <a:off x="348791" y="5109328"/>
            <a:ext cx="881320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These video games belong to me and my brother. These games are _________________.</a:t>
            </a:r>
          </a:p>
        </p:txBody>
      </p:sp>
    </p:spTree>
    <p:extLst>
      <p:ext uri="{BB962C8B-B14F-4D97-AF65-F5344CB8AC3E}">
        <p14:creationId xmlns:p14="http://schemas.microsoft.com/office/powerpoint/2010/main" val="401461943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F2EF136-A031-4126-9142-D201A4AE9C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660" t="36014" r="20825" b="51478"/>
          <a:stretch/>
        </p:blipFill>
        <p:spPr>
          <a:xfrm>
            <a:off x="318549" y="2594727"/>
            <a:ext cx="9607876" cy="1668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2245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28AEEB-9E9C-4943-A25C-7C1ABDB5FC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NFERs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A41545-F66F-4A01-BEB0-EC50A2EAEF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689248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found this question hard on our NFERs!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answer it correctly now?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594B06E-C52A-4527-BC86-1722569EDDD2}"/>
              </a:ext>
            </a:extLst>
          </p:cNvPr>
          <p:cNvSpPr txBox="1"/>
          <p:nvPr/>
        </p:nvSpPr>
        <p:spPr>
          <a:xfrm>
            <a:off x="677334" y="2742829"/>
            <a:ext cx="8596668" cy="2677656"/>
          </a:xfrm>
          <a:prstGeom prst="rect">
            <a:avLst/>
          </a:prstGeom>
          <a:noFill/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Replace each underlined group of words below with a </a:t>
            </a:r>
            <a:br>
              <a:rPr lang="en-GB" sz="2100" dirty="0">
                <a:latin typeface="Comic Sans MS" panose="030F0702030302020204" pitchFamily="66" charset="0"/>
              </a:rPr>
            </a:br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latin typeface="Comic Sans MS" panose="030F0702030302020204" pitchFamily="66" charset="0"/>
              </a:rPr>
              <a:t>possessive pronoun</a:t>
            </a:r>
            <a:r>
              <a:rPr lang="en-GB" sz="2100" dirty="0">
                <a:latin typeface="Comic Sans MS" panose="030F0702030302020204" pitchFamily="66" charset="0"/>
              </a:rPr>
              <a:t>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The meaning must stay the same.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	Jill and I raced our paper boats across the pond.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	In the end, </a:t>
            </a:r>
            <a:r>
              <a:rPr lang="en-GB" sz="2100" u="sng" dirty="0">
                <a:latin typeface="Comic Sans MS" panose="030F0702030302020204" pitchFamily="66" charset="0"/>
              </a:rPr>
              <a:t>Jill’s paper boat</a:t>
            </a:r>
            <a:r>
              <a:rPr lang="en-GB" sz="2100" dirty="0">
                <a:latin typeface="Comic Sans MS" panose="030F0702030302020204" pitchFamily="66" charset="0"/>
              </a:rPr>
              <a:t> won, because </a:t>
            </a:r>
            <a:r>
              <a:rPr lang="en-GB" sz="2100" u="sng" dirty="0">
                <a:latin typeface="Comic Sans MS" panose="030F0702030302020204" pitchFamily="66" charset="0"/>
              </a:rPr>
              <a:t>my paper boat</a:t>
            </a:r>
            <a:r>
              <a:rPr lang="en-GB" sz="2100" dirty="0">
                <a:latin typeface="Comic Sans MS" panose="030F0702030302020204" pitchFamily="66" charset="0"/>
              </a:rPr>
              <a:t> sank.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DACC6C99-759F-47E8-951C-A199912A1946}"/>
              </a:ext>
            </a:extLst>
          </p:cNvPr>
          <p:cNvSpPr/>
          <p:nvPr/>
        </p:nvSpPr>
        <p:spPr>
          <a:xfrm>
            <a:off x="2554664" y="5901179"/>
            <a:ext cx="1951348" cy="74849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88B3238-2F44-41CE-8BF2-E2196A4802C6}"/>
              </a:ext>
            </a:extLst>
          </p:cNvPr>
          <p:cNvSpPr/>
          <p:nvPr/>
        </p:nvSpPr>
        <p:spPr>
          <a:xfrm>
            <a:off x="6402371" y="5901179"/>
            <a:ext cx="1951348" cy="748490"/>
          </a:xfrm>
          <a:prstGeom prst="rect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849B4BAF-811B-4DBD-9970-4F3CAC80281D}"/>
              </a:ext>
            </a:extLst>
          </p:cNvPr>
          <p:cNvCxnSpPr>
            <a:cxnSpLocks/>
            <a:stCxn id="6" idx="0"/>
          </p:cNvCxnSpPr>
          <p:nvPr/>
        </p:nvCxnSpPr>
        <p:spPr>
          <a:xfrm flipV="1">
            <a:off x="3530338" y="5420485"/>
            <a:ext cx="0" cy="480694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D539D0ED-A2CB-4FB0-A89D-92284ED0B88C}"/>
              </a:ext>
            </a:extLst>
          </p:cNvPr>
          <p:cNvCxnSpPr>
            <a:cxnSpLocks/>
          </p:cNvCxnSpPr>
          <p:nvPr/>
        </p:nvCxnSpPr>
        <p:spPr>
          <a:xfrm flipV="1">
            <a:off x="7378045" y="5417379"/>
            <a:ext cx="0" cy="480694"/>
          </a:xfrm>
          <a:prstGeom prst="straightConnector1">
            <a:avLst/>
          </a:prstGeom>
          <a:ln w="38100">
            <a:solidFill>
              <a:srgbClr val="0070C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424884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75C02D-D347-49FB-BA1B-27B889671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0EBC53-EE6B-4BCD-B7ED-CA3776B393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going to practise writing some sentences for our biographies over the next two days.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u="sng" dirty="0">
                <a:latin typeface="Comic Sans MS" panose="030F0702030302020204" pitchFamily="66" charset="0"/>
              </a:rPr>
              <a:t>The focus today will be on:</a:t>
            </a:r>
            <a:r>
              <a:rPr lang="en-GB" sz="2100" b="1" dirty="0">
                <a:latin typeface="Comic Sans MS" panose="030F0702030302020204" pitchFamily="66" charset="0"/>
              </a:rPr>
              <a:t> writing simple, compound and complex sentences about David Attenborough using possessive pronouns.</a:t>
            </a:r>
          </a:p>
        </p:txBody>
      </p:sp>
      <p:pic>
        <p:nvPicPr>
          <p:cNvPr id="14338" name="Picture 2" descr="Practise Makes Perfect -">
            <a:extLst>
              <a:ext uri="{FF2B5EF4-FFF2-40B4-BE49-F238E27FC236}">
                <a16:creationId xmlns:a16="http://schemas.microsoft.com/office/drawing/2014/main" id="{F87B62DD-8795-4D40-8483-5592D66F6C9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8"/>
          <a:stretch/>
        </p:blipFill>
        <p:spPr bwMode="auto">
          <a:xfrm>
            <a:off x="2373027" y="4400195"/>
            <a:ext cx="5205281" cy="223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39333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2BAAB926-FC50-4F06-925C-257A6ACE0D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959" t="18144" r="23454" b="6804"/>
          <a:stretch/>
        </p:blipFill>
        <p:spPr>
          <a:xfrm>
            <a:off x="-1" y="0"/>
            <a:ext cx="12192001" cy="6845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800180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EFA64EA-698E-49F2-8A02-77408F5DB8E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650" t="18420" r="23299" b="6804"/>
          <a:stretch/>
        </p:blipFill>
        <p:spPr>
          <a:xfrm>
            <a:off x="0" y="0"/>
            <a:ext cx="12192000" cy="6856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739169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9A72F5E-040E-4194-B716-2C69AACEA45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727" t="18419" r="23221" b="6667"/>
          <a:stretch/>
        </p:blipFill>
        <p:spPr>
          <a:xfrm>
            <a:off x="0" y="-1"/>
            <a:ext cx="12192000" cy="6869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641680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oordinating Conjunctions Made Simple with FANBOYS!">
            <a:extLst>
              <a:ext uri="{FF2B5EF4-FFF2-40B4-BE49-F238E27FC236}">
                <a16:creationId xmlns:a16="http://schemas.microsoft.com/office/drawing/2014/main" id="{BF42B3F9-C922-45D4-BD17-C138CF4E83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6" b="10190"/>
          <a:stretch/>
        </p:blipFill>
        <p:spPr bwMode="auto">
          <a:xfrm>
            <a:off x="480767" y="245098"/>
            <a:ext cx="9115719" cy="5804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29301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6C3061E-8FC0-4E64-917D-208D14639B02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0413" t="19107" r="20361" b="7217"/>
          <a:stretch/>
        </p:blipFill>
        <p:spPr>
          <a:xfrm>
            <a:off x="490193" y="341931"/>
            <a:ext cx="8823489" cy="6174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9925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593B07-0D06-4EEE-AEBE-8FE095D370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56238"/>
            <a:ext cx="8596667" cy="1320800"/>
          </a:xfrm>
        </p:spPr>
        <p:txBody>
          <a:bodyPr>
            <a:no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Create some different types of sentences about David Attenborough with possessive pronouns.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1F9E3-8617-4D0A-8F95-27E6A63483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545237"/>
            <a:ext cx="8596668" cy="3496125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Remember to use the facts from last lesson to help you!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dirty="0">
                <a:latin typeface="Comic Sans MS" panose="030F0702030302020204" pitchFamily="66" charset="0"/>
              </a:rPr>
              <a:t>Make sure your facts are correct!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Have you used a possessive pronoun in your sentence?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Can you improve your sentences, for example with expanded noun phrases?</a:t>
            </a:r>
          </a:p>
        </p:txBody>
      </p:sp>
    </p:spTree>
    <p:extLst>
      <p:ext uri="{BB962C8B-B14F-4D97-AF65-F5344CB8AC3E}">
        <p14:creationId xmlns:p14="http://schemas.microsoft.com/office/powerpoint/2010/main" val="8352871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E0564-75BC-434B-9A94-F14FD8972F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033C11-A123-4427-A55A-D8FCE4CA1D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simple, compound and complex sentences about David Attenborough using possessive pronouns.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Use the facts from last lesson to help you.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Biographies should be written in formal language. Check your sentences – have you used formal language? How could you make your writing more formal?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6880583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60A8E5D1-553E-4A57-945E-5ECB2369A1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sz="4800" dirty="0">
                <a:latin typeface="Comic Sans MS" panose="030F0702030302020204" pitchFamily="66" charset="0"/>
              </a:rPr>
              <a:t>Thursday 10</a:t>
            </a:r>
            <a:r>
              <a:rPr lang="en-GB" sz="4800" baseline="30000" dirty="0">
                <a:latin typeface="Comic Sans MS" panose="030F0702030302020204" pitchFamily="66" charset="0"/>
              </a:rPr>
              <a:t>th</a:t>
            </a:r>
            <a:r>
              <a:rPr lang="en-GB" sz="4800" dirty="0">
                <a:latin typeface="Comic Sans MS" panose="030F0702030302020204" pitchFamily="66" charset="0"/>
              </a:rPr>
              <a:t> June 2021</a:t>
            </a:r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95A081FD-CF4B-4F7B-90F7-C54DE2721C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2077251"/>
          </a:xfrm>
        </p:spPr>
        <p:txBody>
          <a:bodyPr>
            <a:normAutofit/>
          </a:bodyPr>
          <a:lstStyle/>
          <a:p>
            <a:pPr algn="l"/>
            <a:r>
              <a:rPr lang="en-GB" sz="2100" dirty="0">
                <a:latin typeface="Comic Sans MS" panose="030F0702030302020204" pitchFamily="66" charset="0"/>
              </a:rPr>
              <a:t>LO: to write with purpose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spell correctly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	to punctuate accurately</a:t>
            </a:r>
          </a:p>
          <a:p>
            <a:pPr algn="l"/>
            <a:r>
              <a:rPr lang="en-GB" sz="2100" dirty="0">
                <a:latin typeface="Comic Sans MS" panose="030F0702030302020204" pitchFamily="66" charset="0"/>
              </a:rPr>
              <a:t>C: Biographies</a:t>
            </a:r>
          </a:p>
        </p:txBody>
      </p:sp>
    </p:spTree>
    <p:extLst>
      <p:ext uri="{BB962C8B-B14F-4D97-AF65-F5344CB8AC3E}">
        <p14:creationId xmlns:p14="http://schemas.microsoft.com/office/powerpoint/2010/main" val="152200650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236259-943F-4260-9590-FB8CFE224D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130A08-CAB5-4E69-AE95-C3507BA5DC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2160589"/>
            <a:ext cx="7495705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Do you know what this punctuation mark is?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What is it used for?</a:t>
            </a:r>
          </a:p>
        </p:txBody>
      </p:sp>
      <p:pic>
        <p:nvPicPr>
          <p:cNvPr id="18434" name="Picture 2" descr="A4 - Unpunched | Education &amp; Learning | Products | YPO">
            <a:extLst>
              <a:ext uri="{FF2B5EF4-FFF2-40B4-BE49-F238E27FC236}">
                <a16:creationId xmlns:a16="http://schemas.microsoft.com/office/drawing/2014/main" id="{279FEF4B-CDC2-4501-8539-7495D4C7905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32" r="26826" b="89510"/>
          <a:stretch/>
        </p:blipFill>
        <p:spPr bwMode="auto">
          <a:xfrm>
            <a:off x="1405543" y="4436448"/>
            <a:ext cx="6921911" cy="1604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436" name="Picture 4" descr="Apostrophe Png Transparent Picture - Apostrophe Logo Png , Free Transparent  Clipart - ClipartKey">
            <a:extLst>
              <a:ext uri="{FF2B5EF4-FFF2-40B4-BE49-F238E27FC236}">
                <a16:creationId xmlns:a16="http://schemas.microsoft.com/office/drawing/2014/main" id="{36DB216A-D90A-479B-9DB2-B9F569B117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1077" y="4586121"/>
            <a:ext cx="802034" cy="5856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218385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Apostrophes - Lessons - Blendspace">
            <a:extLst>
              <a:ext uri="{FF2B5EF4-FFF2-40B4-BE49-F238E27FC236}">
                <a16:creationId xmlns:a16="http://schemas.microsoft.com/office/drawing/2014/main" id="{3BEC0783-3713-4753-97BF-28580CAF28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967" y="516193"/>
            <a:ext cx="9199999" cy="55896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844658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05EDC3-45BA-4D8B-ABCE-88005CE44A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EA4360-40FB-4FF6-BAD3-A7FBE635CF5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30400"/>
            <a:ext cx="8596668" cy="3880773"/>
          </a:xfrm>
        </p:spPr>
        <p:txBody>
          <a:bodyPr/>
          <a:lstStyle/>
          <a:p>
            <a:r>
              <a:rPr lang="en-GB" dirty="0">
                <a:solidFill>
                  <a:srgbClr val="FF0000"/>
                </a:solidFill>
                <a:hlinkClick r:id="rId2"/>
              </a:rPr>
              <a:t>https://www.bbc.co.uk/bitesize/topics/zvwwxnb/articles/zx9ydxs</a:t>
            </a:r>
            <a:r>
              <a:rPr lang="en-GB" dirty="0">
                <a:solidFill>
                  <a:srgbClr val="FF0000"/>
                </a:solidFill>
              </a:rPr>
              <a:t> </a:t>
            </a:r>
          </a:p>
        </p:txBody>
      </p:sp>
      <p:pic>
        <p:nvPicPr>
          <p:cNvPr id="24578" name="Picture 2" descr="Poster - Possessive Apostrophes by School by Danette | TpT">
            <a:extLst>
              <a:ext uri="{FF2B5EF4-FFF2-40B4-BE49-F238E27FC236}">
                <a16:creationId xmlns:a16="http://schemas.microsoft.com/office/drawing/2014/main" id="{24B58878-54FE-4C7D-8914-977D7A2CDE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93129" y="2308094"/>
            <a:ext cx="5898026" cy="4549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692590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C83CDCD-B5DA-4AF8-83BB-8BF10B06F4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7346" t="35189" r="8686" b="12853"/>
          <a:stretch/>
        </p:blipFill>
        <p:spPr>
          <a:xfrm>
            <a:off x="565608" y="1300898"/>
            <a:ext cx="8710367" cy="471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769818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C49C7F2-2A41-444D-A5EE-276DED5F00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598" t="32440" r="13866" b="39656"/>
          <a:stretch/>
        </p:blipFill>
        <p:spPr>
          <a:xfrm>
            <a:off x="801278" y="1952527"/>
            <a:ext cx="8378805" cy="295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566746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DCC24AE-F000-4EC0-A45E-E2615B5B82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753" t="37252" r="7681" b="26460"/>
          <a:stretch/>
        </p:blipFill>
        <p:spPr>
          <a:xfrm>
            <a:off x="480767" y="1581346"/>
            <a:ext cx="9154284" cy="36953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95363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3A90A2E-D9FA-4374-AFC1-FD524BE6BA5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30" t="43435" r="10077" b="23987"/>
          <a:stretch/>
        </p:blipFill>
        <p:spPr>
          <a:xfrm>
            <a:off x="509047" y="1722748"/>
            <a:ext cx="8956023" cy="3412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54136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A744D-97A5-449B-9BB0-1CB5577F2D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AF6392-BC8A-471C-960C-0D8689C652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3" y="1930400"/>
            <a:ext cx="8596668" cy="3880773"/>
          </a:xfrm>
        </p:spPr>
        <p:txBody>
          <a:bodyPr>
            <a:norm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We are going to continue practising writing some sentences for our biographies.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u="sng" dirty="0">
                <a:latin typeface="Comic Sans MS" panose="030F0702030302020204" pitchFamily="66" charset="0"/>
              </a:rPr>
              <a:t>Our focus today will be on:</a:t>
            </a:r>
            <a:r>
              <a:rPr lang="en-GB" sz="2100" b="1" dirty="0">
                <a:latin typeface="Comic Sans MS" panose="030F0702030302020204" pitchFamily="66" charset="0"/>
              </a:rPr>
              <a:t> writing sentences about David Attenborough using biography sentence starters and possessive apostrophes.</a:t>
            </a:r>
          </a:p>
        </p:txBody>
      </p:sp>
      <p:pic>
        <p:nvPicPr>
          <p:cNvPr id="4" name="Picture 2" descr="Practise Makes Perfect -">
            <a:extLst>
              <a:ext uri="{FF2B5EF4-FFF2-40B4-BE49-F238E27FC236}">
                <a16:creationId xmlns:a16="http://schemas.microsoft.com/office/drawing/2014/main" id="{FF91C455-4BC7-44DC-B7B2-F027550DFEA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88"/>
          <a:stretch/>
        </p:blipFill>
        <p:spPr bwMode="auto">
          <a:xfrm>
            <a:off x="2373027" y="4400195"/>
            <a:ext cx="5205281" cy="2230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3466016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4719CA-49F8-4583-BB1B-889B9B5305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20202"/>
            <a:ext cx="8608068" cy="3880773"/>
          </a:xfrm>
        </p:spPr>
        <p:txBody>
          <a:bodyPr>
            <a:noAutofit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Not all of these sentence starters will need a comma straight after! </a:t>
            </a:r>
          </a:p>
          <a:p>
            <a:r>
              <a:rPr lang="en-GB" sz="2100" dirty="0">
                <a:latin typeface="Comic Sans MS" panose="030F0702030302020204" pitchFamily="66" charset="0"/>
              </a:rPr>
              <a:t>Think carefully about where commas should go in your sentence, e.g. after a subordinate clause, after a fronted adverbial/time connective etc.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1CB67B-E4DA-4020-B936-32DEA2370E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2185622" y="2160588"/>
            <a:ext cx="5976251" cy="4455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0055459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5BA0F2-CE3D-4746-B8E6-5B15A7C7B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205584"/>
            <a:ext cx="8824885" cy="1320800"/>
          </a:xfrm>
        </p:spPr>
        <p:txBody>
          <a:bodyPr>
            <a:noAutofit/>
          </a:bodyPr>
          <a:lstStyle/>
          <a:p>
            <a:pPr algn="ctr"/>
            <a:r>
              <a:rPr lang="en-GB" sz="2600" dirty="0">
                <a:latin typeface="Comic Sans MS" panose="030F0702030302020204" pitchFamily="66" charset="0"/>
              </a:rPr>
              <a:t>Create sentences about David Attenborough with possessive apostrophes and biography sentence starters.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808519-A66D-456B-8696-AAF908E486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6223087" cy="3880773"/>
          </a:xfrm>
        </p:spPr>
        <p:txBody>
          <a:bodyPr>
            <a:noAutofit/>
          </a:bodyPr>
          <a:lstStyle/>
          <a:p>
            <a:r>
              <a:rPr lang="en-GB" sz="1900" dirty="0">
                <a:latin typeface="Comic Sans MS" panose="030F0702030302020204" pitchFamily="66" charset="0"/>
              </a:rPr>
              <a:t>Use your facts from Tuesday’s lesson to help you!</a:t>
            </a:r>
          </a:p>
          <a:p>
            <a:r>
              <a:rPr lang="en-GB" sz="1900" u="sng" dirty="0">
                <a:latin typeface="Comic Sans MS" panose="030F0702030302020204" pitchFamily="66" charset="0"/>
                <a:hlinkClick r:id="rId2"/>
              </a:rPr>
              <a:t>https://wordwall.net/resource/16697787/biography-sentence-starters</a:t>
            </a:r>
            <a:endParaRPr lang="en-GB" sz="1900" u="sng" dirty="0">
              <a:latin typeface="Comic Sans MS" panose="030F0702030302020204" pitchFamily="66" charset="0"/>
            </a:endParaRPr>
          </a:p>
          <a:p>
            <a:r>
              <a:rPr lang="en-GB" sz="1900" dirty="0">
                <a:latin typeface="Comic Sans MS" panose="030F0702030302020204" pitchFamily="66" charset="0"/>
              </a:rPr>
              <a:t>Can you create a sentence about David Attenborough using the given sentence starter? </a:t>
            </a:r>
          </a:p>
          <a:p>
            <a:endParaRPr lang="en-GB" sz="1900" dirty="0">
              <a:latin typeface="Comic Sans MS" panose="030F0702030302020204" pitchFamily="66" charset="0"/>
            </a:endParaRPr>
          </a:p>
          <a:p>
            <a:r>
              <a:rPr lang="en-GB" sz="1900" dirty="0">
                <a:latin typeface="Comic Sans MS" panose="030F0702030302020204" pitchFamily="66" charset="0"/>
              </a:rPr>
              <a:t>Make sure your facts are correct!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Have you used a possessive apostrophe in your sentence?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Where should the possessive apostrophe go? </a:t>
            </a:r>
          </a:p>
          <a:p>
            <a:r>
              <a:rPr lang="en-GB" sz="1900" dirty="0">
                <a:latin typeface="Comic Sans MS" panose="030F0702030302020204" pitchFamily="66" charset="0"/>
              </a:rPr>
              <a:t>Can you improve your sentences, for example with expanded noun phrases or conjunctions?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21787B6-0891-4684-8A98-A8851BB35FD4}"/>
              </a:ext>
            </a:extLst>
          </p:cNvPr>
          <p:cNvPicPr/>
          <p:nvPr/>
        </p:nvPicPr>
        <p:blipFill>
          <a:blip r:embed="rId3"/>
          <a:stretch>
            <a:fillRect/>
          </a:stretch>
        </p:blipFill>
        <p:spPr>
          <a:xfrm>
            <a:off x="6971933" y="2903040"/>
            <a:ext cx="5060572" cy="377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48403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88425A9-7868-4398-BDA0-040DE39739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Activity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586C5C-DD8D-415D-AEC6-CABFA29108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802370"/>
            <a:ext cx="4196479" cy="4589003"/>
          </a:xfrm>
        </p:spPr>
        <p:txBody>
          <a:bodyPr>
            <a:normAutofit lnSpcReduction="10000"/>
          </a:bodyPr>
          <a:lstStyle/>
          <a:p>
            <a:r>
              <a:rPr lang="en-GB" sz="2100" dirty="0">
                <a:latin typeface="Comic Sans MS" panose="030F0702030302020204" pitchFamily="66" charset="0"/>
              </a:rPr>
              <a:t>Write sentences about David Attenborough using possessive apostrophes and biography sentence starters. </a:t>
            </a:r>
          </a:p>
          <a:p>
            <a:endParaRPr lang="en-GB" sz="2100" dirty="0">
              <a:latin typeface="Comic Sans MS" panose="030F0702030302020204" pitchFamily="66" charset="0"/>
            </a:endParaRPr>
          </a:p>
          <a:p>
            <a:r>
              <a:rPr lang="en-GB" sz="2100" b="1" dirty="0">
                <a:solidFill>
                  <a:srgbClr val="FF0000"/>
                </a:solidFill>
                <a:latin typeface="Comic Sans MS" panose="030F0702030302020204" pitchFamily="66" charset="0"/>
              </a:rPr>
              <a:t>Red Pen: </a:t>
            </a:r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look carefully at the commas in your writing. Have you used commas correctly? Have you used commas after fronted adverbials? After time connectives? Etc.</a:t>
            </a:r>
            <a:endParaRPr lang="en-GB" sz="2100" b="1"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r>
              <a:rPr lang="en-GB" sz="2100" dirty="0">
                <a:solidFill>
                  <a:srgbClr val="FF0000"/>
                </a:solidFill>
                <a:latin typeface="Comic Sans MS" panose="030F0702030302020204" pitchFamily="66" charset="0"/>
              </a:rPr>
              <a:t>Correct any missing or incorrectly placed commas.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45CC68A-A84C-45FC-9BC9-690CC64BBF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4873813" y="2020297"/>
            <a:ext cx="5294441" cy="3946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5772943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1619</TotalTime>
  <Words>1033</Words>
  <Application>Microsoft Office PowerPoint</Application>
  <PresentationFormat>Widescreen</PresentationFormat>
  <Paragraphs>118</Paragraphs>
  <Slides>51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Calibri</vt:lpstr>
      <vt:lpstr>Comic Sans MS</vt:lpstr>
      <vt:lpstr>Trebuchet MS</vt:lpstr>
      <vt:lpstr>Wingdings 3</vt:lpstr>
      <vt:lpstr>Facet</vt:lpstr>
      <vt:lpstr>Monday 7th June 2021</vt:lpstr>
      <vt:lpstr>What is a biography?</vt:lpstr>
      <vt:lpstr>Biographies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Activity </vt:lpstr>
      <vt:lpstr>PowerPoint Presentation</vt:lpstr>
      <vt:lpstr>Tuesday 8th June 2021</vt:lpstr>
      <vt:lpstr>Starter </vt:lpstr>
      <vt:lpstr>David Attenborough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We need to do some research first!</vt:lpstr>
      <vt:lpstr>PowerPoint Presentation</vt:lpstr>
      <vt:lpstr>PowerPoint Presentation</vt:lpstr>
      <vt:lpstr>Activity</vt:lpstr>
      <vt:lpstr>Wednesday 9th June 2021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NFERs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Create some different types of sentences about David Attenborough with possessive pronouns.</vt:lpstr>
      <vt:lpstr>Activity </vt:lpstr>
      <vt:lpstr>Thursday 10th June 2021</vt:lpstr>
      <vt:lpstr>Starter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Create sentences about David Attenborough with possessive apostrophes and biography sentence starters.</vt:lpstr>
      <vt:lpstr>Activity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7th June 2021</dc:title>
  <dc:creator>Emily Fenner</dc:creator>
  <cp:lastModifiedBy>Emily Fenner</cp:lastModifiedBy>
  <cp:revision>11</cp:revision>
  <dcterms:created xsi:type="dcterms:W3CDTF">2021-05-24T07:00:28Z</dcterms:created>
  <dcterms:modified xsi:type="dcterms:W3CDTF">2021-05-27T13:24:44Z</dcterms:modified>
</cp:coreProperties>
</file>