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8" r:id="rId5"/>
    <p:sldId id="259" r:id="rId6"/>
    <p:sldId id="260" r:id="rId7"/>
    <p:sldId id="261" r:id="rId8"/>
    <p:sldId id="262" r:id="rId9"/>
    <p:sldId id="279" r:id="rId10"/>
    <p:sldId id="278" r:id="rId11"/>
    <p:sldId id="280" r:id="rId12"/>
    <p:sldId id="263" r:id="rId13"/>
    <p:sldId id="264" r:id="rId14"/>
    <p:sldId id="281" r:id="rId15"/>
    <p:sldId id="287" r:id="rId16"/>
    <p:sldId id="282" r:id="rId17"/>
    <p:sldId id="283" r:id="rId18"/>
    <p:sldId id="299" r:id="rId19"/>
    <p:sldId id="286" r:id="rId20"/>
    <p:sldId id="288" r:id="rId21"/>
    <p:sldId id="290" r:id="rId22"/>
    <p:sldId id="289" r:id="rId23"/>
    <p:sldId id="292" r:id="rId24"/>
    <p:sldId id="300" r:id="rId25"/>
    <p:sldId id="291" r:id="rId26"/>
    <p:sldId id="293" r:id="rId27"/>
    <p:sldId id="294" r:id="rId28"/>
    <p:sldId id="295" r:id="rId29"/>
    <p:sldId id="296" r:id="rId30"/>
    <p:sldId id="297" r:id="rId31"/>
    <p:sldId id="298" r:id="rId32"/>
    <p:sldId id="271" r:id="rId33"/>
    <p:sldId id="275" r:id="rId34"/>
    <p:sldId id="276"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44" autoAdjust="0"/>
    <p:restoredTop sz="94660"/>
  </p:normalViewPr>
  <p:slideViewPr>
    <p:cSldViewPr snapToGrid="0">
      <p:cViewPr varScale="1">
        <p:scale>
          <a:sx n="73" d="100"/>
          <a:sy n="73"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3691007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3677409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839342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D4E3845-E652-444C-BA44-F5F021E0935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2038499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D4E3845-E652-444C-BA44-F5F021E09354}" type="datetimeFigureOut">
              <a:rPr lang="en-GB" smtClean="0"/>
              <a:t>23/03/2022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278246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D4E3845-E652-444C-BA44-F5F021E09354}" type="datetimeFigureOut">
              <a:rPr lang="en-GB" smtClean="0"/>
              <a:t>23/03/2022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411571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E3845-E652-444C-BA44-F5F021E09354}" type="datetimeFigureOut">
              <a:rPr lang="en-GB" smtClean="0"/>
              <a:t>23/03/2022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3618562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4E3845-E652-444C-BA44-F5F021E0935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199260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982D35-52B5-4827-AF20-BA5945C61CB3}" type="slidenum">
              <a:rPr lang="en-GB" smtClean="0"/>
              <a:t>‹#›</a:t>
            </a:fld>
            <a:endParaRPr lang="en-GB"/>
          </a:p>
        </p:txBody>
      </p:sp>
      <p:sp>
        <p:nvSpPr>
          <p:cNvPr id="5" name="Date Placeholder 4"/>
          <p:cNvSpPr>
            <a:spLocks noGrp="1"/>
          </p:cNvSpPr>
          <p:nvPr>
            <p:ph type="dt" sz="half" idx="10"/>
          </p:nvPr>
        </p:nvSpPr>
        <p:spPr/>
        <p:txBody>
          <a:bodyPr/>
          <a:lstStyle/>
          <a:p>
            <a:fld id="{5D4E3845-E652-444C-BA44-F5F021E09354}" type="datetimeFigureOut">
              <a:rPr lang="en-GB" smtClean="0"/>
              <a:t>23/03/2022</a:t>
            </a:fld>
            <a:endParaRPr lang="en-GB"/>
          </a:p>
        </p:txBody>
      </p:sp>
    </p:spTree>
    <p:extLst>
      <p:ext uri="{BB962C8B-B14F-4D97-AF65-F5344CB8AC3E}">
        <p14:creationId xmlns:p14="http://schemas.microsoft.com/office/powerpoint/2010/main" val="3289299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2801103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23061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2223515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045045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3904026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825575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D4E3845-E652-444C-BA44-F5F021E0935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982D35-52B5-4827-AF20-BA5945C61CB3}" type="slidenum">
              <a:rPr lang="en-GB" smtClean="0"/>
              <a:t>‹#›</a:t>
            </a:fld>
            <a:endParaRPr lang="en-GB"/>
          </a:p>
        </p:txBody>
      </p:sp>
    </p:spTree>
    <p:extLst>
      <p:ext uri="{BB962C8B-B14F-4D97-AF65-F5344CB8AC3E}">
        <p14:creationId xmlns:p14="http://schemas.microsoft.com/office/powerpoint/2010/main" val="1991488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D4E3845-E652-444C-BA44-F5F021E09354}" type="datetimeFigureOut">
              <a:rPr lang="en-GB" smtClean="0"/>
              <a:t>23/03/2022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9982D35-52B5-4827-AF20-BA5945C61CB3}" type="slidenum">
              <a:rPr lang="en-GB" smtClean="0"/>
              <a:t>‹#›</a:t>
            </a:fld>
            <a:endParaRPr lang="en-GB"/>
          </a:p>
        </p:txBody>
      </p:sp>
    </p:spTree>
    <p:extLst>
      <p:ext uri="{BB962C8B-B14F-4D97-AF65-F5344CB8AC3E}">
        <p14:creationId xmlns:p14="http://schemas.microsoft.com/office/powerpoint/2010/main" val="112882114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xeM1AYoSsYQ"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BT1HhMcB8aw"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app.century.tech/learn/my-courses/study-groups/b39ca666-7eae-4231-bc9a-d5b9cad4da5b/nuggets/5923229f-12a9-4208-a2cf-52ccc6e526bb"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SrMTRgcHBI4"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7GAjEdOiNaI"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2514" y="2404534"/>
            <a:ext cx="8751489" cy="1646302"/>
          </a:xfrm>
        </p:spPr>
        <p:txBody>
          <a:bodyPr/>
          <a:lstStyle/>
          <a:p>
            <a:r>
              <a:rPr lang="en-GB" sz="4800" dirty="0" smtClean="0">
                <a:latin typeface="Comic Sans MS" panose="030F0702030302020204" pitchFamily="66" charset="0"/>
              </a:rPr>
              <a:t>Monday 28</a:t>
            </a:r>
            <a:r>
              <a:rPr lang="en-GB" sz="4800" baseline="30000" dirty="0" smtClean="0">
                <a:latin typeface="Comic Sans MS" panose="030F0702030302020204" pitchFamily="66" charset="0"/>
              </a:rPr>
              <a:t>th</a:t>
            </a:r>
            <a:r>
              <a:rPr lang="en-GB" sz="4800" dirty="0" smtClean="0">
                <a:latin typeface="Comic Sans MS" panose="030F0702030302020204" pitchFamily="66" charset="0"/>
              </a:rPr>
              <a:t> March 2022</a:t>
            </a:r>
            <a:endParaRPr lang="en-GB" sz="48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smtClean="0">
                <a:latin typeface="Comic Sans MS" panose="030F0702030302020204" pitchFamily="66" charset="0"/>
              </a:rPr>
              <a:t>LO: to write with purpose</a:t>
            </a:r>
          </a:p>
          <a:p>
            <a:r>
              <a:rPr lang="en-GB" sz="2800" dirty="0" smtClean="0">
                <a:latin typeface="Comic Sans MS" panose="030F0702030302020204" pitchFamily="66" charset="0"/>
              </a:rPr>
              <a:t>C: Discussion Text</a:t>
            </a:r>
            <a:endParaRPr lang="en-GB" sz="2800" dirty="0">
              <a:latin typeface="Comic Sans MS" panose="030F0702030302020204" pitchFamily="66" charset="0"/>
            </a:endParaRPr>
          </a:p>
        </p:txBody>
      </p:sp>
    </p:spTree>
    <p:extLst>
      <p:ext uri="{BB962C8B-B14F-4D97-AF65-F5344CB8AC3E}">
        <p14:creationId xmlns:p14="http://schemas.microsoft.com/office/powerpoint/2010/main" val="796919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1092" y="609600"/>
            <a:ext cx="6337420" cy="1320800"/>
          </a:xfrm>
        </p:spPr>
        <p:txBody>
          <a:bodyPr>
            <a:noAutofit/>
          </a:bodyPr>
          <a:lstStyle/>
          <a:p>
            <a:r>
              <a:rPr lang="en-GB" sz="4200" dirty="0" smtClean="0">
                <a:latin typeface="Comic Sans MS" panose="030F0702030302020204" pitchFamily="66" charset="0"/>
              </a:rPr>
              <a:t>Read the </a:t>
            </a:r>
            <a:r>
              <a:rPr lang="en-GB" sz="4200" dirty="0" smtClean="0">
                <a:latin typeface="Comic Sans MS" panose="030F0702030302020204" pitchFamily="66" charset="0"/>
              </a:rPr>
              <a:t>text</a:t>
            </a:r>
            <a:endParaRPr lang="en-GB" sz="4200" dirty="0">
              <a:latin typeface="Comic Sans MS" panose="030F0702030302020204" pitchFamily="66" charset="0"/>
            </a:endParaRPr>
          </a:p>
        </p:txBody>
      </p:sp>
      <p:sp>
        <p:nvSpPr>
          <p:cNvPr id="5" name="Content Placeholder 4"/>
          <p:cNvSpPr>
            <a:spLocks noGrp="1"/>
          </p:cNvSpPr>
          <p:nvPr>
            <p:ph sz="half" idx="1"/>
          </p:nvPr>
        </p:nvSpPr>
        <p:spPr>
          <a:xfrm>
            <a:off x="361092" y="2458244"/>
            <a:ext cx="6337420" cy="3880772"/>
          </a:xfrm>
        </p:spPr>
        <p:txBody>
          <a:bodyPr>
            <a:noAutofit/>
          </a:bodyPr>
          <a:lstStyle/>
          <a:p>
            <a:r>
              <a:rPr lang="en-GB" sz="2800" dirty="0" smtClean="0">
                <a:latin typeface="Comic Sans MS" panose="030F0702030302020204" pitchFamily="66" charset="0"/>
              </a:rPr>
              <a:t>What kind of text is this?</a:t>
            </a:r>
          </a:p>
          <a:p>
            <a:r>
              <a:rPr lang="en-GB" sz="2800" dirty="0" smtClean="0">
                <a:latin typeface="Comic Sans MS" panose="030F0702030302020204" pitchFamily="66" charset="0"/>
              </a:rPr>
              <a:t>What is the main idea of the text?</a:t>
            </a:r>
          </a:p>
          <a:p>
            <a:r>
              <a:rPr lang="en-GB" sz="2800" dirty="0" smtClean="0">
                <a:latin typeface="Comic Sans MS" panose="030F0702030302020204" pitchFamily="66" charset="0"/>
              </a:rPr>
              <a:t>What kind of argument is this?</a:t>
            </a:r>
          </a:p>
          <a:p>
            <a:r>
              <a:rPr lang="en-GB" sz="2800" dirty="0" smtClean="0">
                <a:latin typeface="Comic Sans MS" panose="030F0702030302020204" pitchFamily="66" charset="0"/>
              </a:rPr>
              <a:t>Does it support school uniform?</a:t>
            </a:r>
            <a:endParaRPr lang="en-GB" sz="2800" dirty="0">
              <a:latin typeface="Comic Sans MS" panose="030F0702030302020204" pitchFamily="66" charset="0"/>
            </a:endParaRPr>
          </a:p>
        </p:txBody>
      </p:sp>
      <p:pic>
        <p:nvPicPr>
          <p:cNvPr id="7" name="Picture 6"/>
          <p:cNvPicPr>
            <a:picLocks noChangeAspect="1"/>
          </p:cNvPicPr>
          <p:nvPr/>
        </p:nvPicPr>
        <p:blipFill rotWithShape="1">
          <a:blip r:embed="rId2"/>
          <a:srcRect l="32893" t="17079" r="33112" b="7341"/>
          <a:stretch/>
        </p:blipFill>
        <p:spPr>
          <a:xfrm>
            <a:off x="6698512" y="0"/>
            <a:ext cx="5493488" cy="6866860"/>
          </a:xfrm>
          <a:prstGeom prst="rect">
            <a:avLst/>
          </a:prstGeom>
        </p:spPr>
      </p:pic>
    </p:spTree>
    <p:extLst>
      <p:ext uri="{BB962C8B-B14F-4D97-AF65-F5344CB8AC3E}">
        <p14:creationId xmlns:p14="http://schemas.microsoft.com/office/powerpoint/2010/main" val="2966159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15827" y="489099"/>
            <a:ext cx="8596668" cy="3125972"/>
          </a:xfrm>
        </p:spPr>
        <p:txBody>
          <a:bodyPr>
            <a:normAutofit/>
          </a:bodyPr>
          <a:lstStyle/>
          <a:p>
            <a:r>
              <a:rPr lang="en-GB" sz="2600" dirty="0" smtClean="0">
                <a:latin typeface="Comic Sans MS" panose="030F0702030302020204" pitchFamily="66" charset="0"/>
              </a:rPr>
              <a:t>The text is a discussion text – a balanced argument.</a:t>
            </a:r>
          </a:p>
          <a:p>
            <a:endParaRPr lang="en-GB" sz="2600" dirty="0">
              <a:latin typeface="Comic Sans MS" panose="030F0702030302020204" pitchFamily="66" charset="0"/>
            </a:endParaRPr>
          </a:p>
          <a:p>
            <a:r>
              <a:rPr lang="en-GB" sz="2600" dirty="0" smtClean="0">
                <a:latin typeface="Comic Sans MS" panose="030F0702030302020204" pitchFamily="66" charset="0"/>
              </a:rPr>
              <a:t>What do you think a balanced argument is?</a:t>
            </a:r>
          </a:p>
          <a:p>
            <a:endParaRPr lang="en-GB" sz="2600" dirty="0">
              <a:latin typeface="Comic Sans MS" panose="030F0702030302020204" pitchFamily="66" charset="0"/>
            </a:endParaRPr>
          </a:p>
          <a:p>
            <a:pPr marL="0" indent="0">
              <a:buNone/>
            </a:pPr>
            <a:r>
              <a:rPr lang="en-GB" sz="2600" dirty="0">
                <a:latin typeface="Comic Sans MS" panose="030F0702030302020204" pitchFamily="66" charset="0"/>
                <a:hlinkClick r:id="rId2"/>
              </a:rPr>
              <a:t>https://</a:t>
            </a:r>
            <a:r>
              <a:rPr lang="en-GB" sz="2600" dirty="0" smtClean="0">
                <a:latin typeface="Comic Sans MS" panose="030F0702030302020204" pitchFamily="66" charset="0"/>
                <a:hlinkClick r:id="rId2"/>
              </a:rPr>
              <a:t>www.youtube.com/watch?v=xeM1AYoSsYQ</a:t>
            </a:r>
            <a:endParaRPr lang="en-GB" sz="2600" dirty="0" smtClean="0">
              <a:latin typeface="Comic Sans MS" panose="030F0702030302020204" pitchFamily="66" charset="0"/>
            </a:endParaRPr>
          </a:p>
          <a:p>
            <a:pPr marL="0" indent="0">
              <a:buNone/>
            </a:pPr>
            <a:endParaRPr lang="en-GB" sz="2600" dirty="0">
              <a:latin typeface="Comic Sans MS" panose="030F0702030302020204" pitchFamily="66" charset="0"/>
            </a:endParaRPr>
          </a:p>
        </p:txBody>
      </p:sp>
      <p:pic>
        <p:nvPicPr>
          <p:cNvPr id="1026" name="Picture 2" descr="Image result for balanced argu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2361" y="3392143"/>
            <a:ext cx="5943600"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378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6705" y="253412"/>
            <a:ext cx="8596668" cy="3880773"/>
          </a:xfrm>
        </p:spPr>
        <p:txBody>
          <a:bodyPr>
            <a:normAutofit/>
          </a:bodyPr>
          <a:lstStyle/>
          <a:p>
            <a:r>
              <a:rPr lang="en-GB" sz="2800" b="1" i="1" dirty="0" smtClean="0">
                <a:latin typeface="Comic Sans MS" panose="030F0702030302020204" pitchFamily="66" charset="0"/>
              </a:rPr>
              <a:t>A balanced argument or discussion text is a discussion where you consider both sides of an issue.</a:t>
            </a:r>
          </a:p>
          <a:p>
            <a:endParaRPr lang="en-GB" sz="2800" dirty="0">
              <a:latin typeface="Comic Sans MS" panose="030F0702030302020204" pitchFamily="66" charset="0"/>
            </a:endParaRPr>
          </a:p>
          <a:p>
            <a:r>
              <a:rPr lang="en-GB" sz="2800" dirty="0" smtClean="0">
                <a:latin typeface="Comic Sans MS" panose="030F0702030302020204" pitchFamily="66" charset="0"/>
              </a:rPr>
              <a:t>Look at the school uniform text again – what do you think the features of balanced arguments are?</a:t>
            </a:r>
            <a:endParaRPr lang="en-GB" sz="2800" dirty="0">
              <a:latin typeface="Comic Sans MS" panose="030F0702030302020204" pitchFamily="66" charset="0"/>
            </a:endParaRPr>
          </a:p>
        </p:txBody>
      </p:sp>
      <p:pic>
        <p:nvPicPr>
          <p:cNvPr id="3074" name="Picture 2" descr="Image result for balanced argu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4011" y="3155166"/>
            <a:ext cx="4524138" cy="3702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839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56903"/>
            <a:ext cx="8596668" cy="1320800"/>
          </a:xfrm>
        </p:spPr>
        <p:txBody>
          <a:bodyPr>
            <a:noAutofit/>
          </a:bodyPr>
          <a:lstStyle/>
          <a:p>
            <a:r>
              <a:rPr lang="en-GB" sz="4200" dirty="0" smtClean="0">
                <a:latin typeface="Comic Sans MS" panose="030F0702030302020204" pitchFamily="66" charset="0"/>
              </a:rPr>
              <a:t>Features of a discussion text:</a:t>
            </a:r>
            <a:endParaRPr lang="en-GB" sz="4200" dirty="0">
              <a:latin typeface="Comic Sans MS" panose="030F0702030302020204" pitchFamily="66" charset="0"/>
            </a:endParaRPr>
          </a:p>
        </p:txBody>
      </p:sp>
      <p:sp>
        <p:nvSpPr>
          <p:cNvPr id="3" name="Content Placeholder 2"/>
          <p:cNvSpPr>
            <a:spLocks noGrp="1"/>
          </p:cNvSpPr>
          <p:nvPr>
            <p:ph idx="1"/>
          </p:nvPr>
        </p:nvSpPr>
        <p:spPr>
          <a:xfrm>
            <a:off x="677334" y="1429070"/>
            <a:ext cx="8596668" cy="4378756"/>
          </a:xfrm>
        </p:spPr>
        <p:txBody>
          <a:bodyPr>
            <a:noAutofit/>
          </a:bodyPr>
          <a:lstStyle/>
          <a:p>
            <a:r>
              <a:rPr lang="en-GB" sz="2400" dirty="0" smtClean="0">
                <a:latin typeface="Comic Sans MS" panose="030F0702030302020204" pitchFamily="66" charset="0"/>
              </a:rPr>
              <a:t>Introduction: statement of issue to be discussed</a:t>
            </a:r>
          </a:p>
          <a:p>
            <a:r>
              <a:rPr lang="en-GB" sz="2400" dirty="0" smtClean="0">
                <a:latin typeface="Comic Sans MS" panose="030F0702030302020204" pitchFamily="66" charset="0"/>
              </a:rPr>
              <a:t>Clearly presented arguments</a:t>
            </a:r>
          </a:p>
          <a:p>
            <a:r>
              <a:rPr lang="en-GB" sz="2400" dirty="0" smtClean="0">
                <a:latin typeface="Comic Sans MS" panose="030F0702030302020204" pitchFamily="66" charset="0"/>
              </a:rPr>
              <a:t>Third person</a:t>
            </a:r>
          </a:p>
          <a:p>
            <a:r>
              <a:rPr lang="en-GB" sz="2400" dirty="0" smtClean="0">
                <a:latin typeface="Comic Sans MS" panose="030F0702030302020204" pitchFamily="66" charset="0"/>
              </a:rPr>
              <a:t>Present and present perfect tense</a:t>
            </a:r>
          </a:p>
          <a:p>
            <a:r>
              <a:rPr lang="en-GB" sz="2400" dirty="0" smtClean="0">
                <a:latin typeface="Comic Sans MS" panose="030F0702030302020204" pitchFamily="66" charset="0"/>
              </a:rPr>
              <a:t>Formal tone</a:t>
            </a:r>
          </a:p>
          <a:p>
            <a:r>
              <a:rPr lang="en-GB" sz="2400" dirty="0" smtClean="0">
                <a:latin typeface="Comic Sans MS" panose="030F0702030302020204" pitchFamily="66" charset="0"/>
              </a:rPr>
              <a:t>Range of Conjunctions</a:t>
            </a:r>
          </a:p>
          <a:p>
            <a:r>
              <a:rPr lang="en-GB" sz="2400" dirty="0" smtClean="0">
                <a:latin typeface="Comic Sans MS" panose="030F0702030302020204" pitchFamily="66" charset="0"/>
              </a:rPr>
              <a:t>Balanced arguments</a:t>
            </a:r>
          </a:p>
          <a:p>
            <a:r>
              <a:rPr lang="en-GB" sz="2400" dirty="0" smtClean="0">
                <a:latin typeface="Comic Sans MS" panose="030F0702030302020204" pitchFamily="66" charset="0"/>
              </a:rPr>
              <a:t>Facts to back up your argument</a:t>
            </a:r>
          </a:p>
          <a:p>
            <a:r>
              <a:rPr lang="en-GB" sz="2400" dirty="0" smtClean="0">
                <a:latin typeface="Comic Sans MS" panose="030F0702030302020204" pitchFamily="66" charset="0"/>
              </a:rPr>
              <a:t>Conclusion</a:t>
            </a:r>
          </a:p>
          <a:p>
            <a:endParaRPr lang="en-GB" sz="2400" dirty="0">
              <a:latin typeface="Comic Sans MS" panose="030F0702030302020204" pitchFamily="66" charset="0"/>
            </a:endParaRPr>
          </a:p>
          <a:p>
            <a:r>
              <a:rPr lang="en-GB" sz="2400" i="1" dirty="0" smtClean="0">
                <a:latin typeface="Comic Sans MS" panose="030F0702030302020204" pitchFamily="66" charset="0"/>
              </a:rPr>
              <a:t>Can you find these features in the school uniform text?</a:t>
            </a:r>
            <a:endParaRPr lang="en-GB" sz="2400" i="1" dirty="0">
              <a:latin typeface="Comic Sans MS" panose="030F0702030302020204" pitchFamily="66" charset="0"/>
            </a:endParaRPr>
          </a:p>
        </p:txBody>
      </p:sp>
    </p:spTree>
    <p:extLst>
      <p:ext uri="{BB962C8B-B14F-4D97-AF65-F5344CB8AC3E}">
        <p14:creationId xmlns:p14="http://schemas.microsoft.com/office/powerpoint/2010/main" val="419335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Comic Sans MS" panose="030F0702030302020204" pitchFamily="66" charset="0"/>
              </a:rPr>
              <a:t>Activity 1:</a:t>
            </a:r>
            <a:endParaRPr lang="en-GB" sz="2000"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677334" y="1651138"/>
            <a:ext cx="8596668" cy="3880773"/>
          </a:xfrm>
        </p:spPr>
        <p:txBody>
          <a:bodyPr>
            <a:noAutofit/>
          </a:bodyPr>
          <a:lstStyle/>
          <a:p>
            <a:r>
              <a:rPr lang="en-GB" sz="2600" dirty="0" smtClean="0">
                <a:latin typeface="Comic Sans MS" panose="030F0702030302020204" pitchFamily="66" charset="0"/>
              </a:rPr>
              <a:t>Find, </a:t>
            </a:r>
            <a:r>
              <a:rPr lang="en-GB" sz="2600" dirty="0" smtClean="0">
                <a:latin typeface="Comic Sans MS" panose="030F0702030302020204" pitchFamily="66" charset="0"/>
              </a:rPr>
              <a:t>highlight and annotate what each of the features of a discussion text </a:t>
            </a:r>
            <a:r>
              <a:rPr lang="en-GB" sz="2600" dirty="0" smtClean="0">
                <a:latin typeface="Comic Sans MS" panose="030F0702030302020204" pitchFamily="66" charset="0"/>
              </a:rPr>
              <a:t>are</a:t>
            </a:r>
            <a:r>
              <a:rPr lang="en-GB" sz="2600" dirty="0">
                <a:latin typeface="Comic Sans MS" panose="030F0702030302020204" pitchFamily="66" charset="0"/>
              </a:rPr>
              <a:t> </a:t>
            </a:r>
            <a:r>
              <a:rPr lang="en-GB" sz="2600" dirty="0" smtClean="0">
                <a:latin typeface="Comic Sans MS" panose="030F0702030302020204" pitchFamily="66" charset="0"/>
              </a:rPr>
              <a:t>in the school uniform text. </a:t>
            </a:r>
            <a:endParaRPr lang="en-GB" sz="2600" dirty="0" smtClean="0">
              <a:latin typeface="Comic Sans MS" panose="030F0702030302020204" pitchFamily="66" charset="0"/>
            </a:endParaRPr>
          </a:p>
          <a:p>
            <a:pPr marL="0" indent="0">
              <a:buNone/>
            </a:pPr>
            <a:endParaRPr lang="en-GB" sz="2600" dirty="0">
              <a:latin typeface="Comic Sans MS" panose="030F0702030302020204" pitchFamily="66" charset="0"/>
            </a:endParaRPr>
          </a:p>
        </p:txBody>
      </p:sp>
    </p:spTree>
    <p:extLst>
      <p:ext uri="{BB962C8B-B14F-4D97-AF65-F5344CB8AC3E}">
        <p14:creationId xmlns:p14="http://schemas.microsoft.com/office/powerpoint/2010/main" val="4192955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noAutofit/>
          </a:bodyPr>
          <a:lstStyle/>
          <a:p>
            <a:r>
              <a:rPr lang="en-GB" sz="4200" dirty="0" smtClean="0">
                <a:latin typeface="Comic Sans MS" panose="030F0702030302020204" pitchFamily="66" charset="0"/>
              </a:rPr>
              <a:t>Features of a </a:t>
            </a:r>
            <a:r>
              <a:rPr lang="en-GB" sz="4200" dirty="0">
                <a:latin typeface="Comic Sans MS" panose="030F0702030302020204" pitchFamily="66" charset="0"/>
              </a:rPr>
              <a:t>discussion text :</a:t>
            </a:r>
            <a:r>
              <a:rPr lang="en-GB" sz="4200" dirty="0" smtClean="0">
                <a:latin typeface="Comic Sans MS" panose="030F0702030302020204" pitchFamily="66" charset="0"/>
              </a:rPr>
              <a:t/>
            </a:r>
            <a:br>
              <a:rPr lang="en-GB" sz="4200" dirty="0" smtClean="0">
                <a:latin typeface="Comic Sans MS" panose="030F0702030302020204" pitchFamily="66" charset="0"/>
              </a:rPr>
            </a:br>
            <a:r>
              <a:rPr lang="en-GB" sz="4200" dirty="0" smtClean="0">
                <a:solidFill>
                  <a:srgbClr val="FF0000"/>
                </a:solidFill>
                <a:latin typeface="Comic Sans MS" panose="030F0702030302020204" pitchFamily="66" charset="0"/>
              </a:rPr>
              <a:t>What are these though? </a:t>
            </a:r>
            <a:endParaRPr lang="en-GB" sz="4200" dirty="0">
              <a:solidFill>
                <a:srgbClr val="FF0000"/>
              </a:solidFill>
              <a:latin typeface="Comic Sans MS" panose="030F0702030302020204" pitchFamily="66" charset="0"/>
            </a:endParaRPr>
          </a:p>
        </p:txBody>
      </p:sp>
      <p:sp>
        <p:nvSpPr>
          <p:cNvPr id="3" name="Content Placeholder 2"/>
          <p:cNvSpPr>
            <a:spLocks noGrp="1"/>
          </p:cNvSpPr>
          <p:nvPr>
            <p:ph idx="1"/>
          </p:nvPr>
        </p:nvSpPr>
        <p:spPr>
          <a:xfrm>
            <a:off x="585894" y="1320800"/>
            <a:ext cx="8596668" cy="4378756"/>
          </a:xfrm>
        </p:spPr>
        <p:txBody>
          <a:bodyPr>
            <a:noAutofit/>
          </a:bodyPr>
          <a:lstStyle/>
          <a:p>
            <a:r>
              <a:rPr lang="en-GB" sz="2400" dirty="0" smtClean="0">
                <a:latin typeface="Comic Sans MS" panose="030F0702030302020204" pitchFamily="66" charset="0"/>
              </a:rPr>
              <a:t>Introduction: statement of issue to be discussed – </a:t>
            </a:r>
            <a:r>
              <a:rPr lang="en-GB" dirty="0" smtClean="0">
                <a:solidFill>
                  <a:srgbClr val="FF0000"/>
                </a:solidFill>
                <a:latin typeface="Comic Sans MS" panose="030F0702030302020204" pitchFamily="66" charset="0"/>
              </a:rPr>
              <a:t>This is a paragraph that tells us what we’re about to read about. It’s the 1</a:t>
            </a:r>
            <a:r>
              <a:rPr lang="en-GB" baseline="30000" dirty="0" smtClean="0">
                <a:solidFill>
                  <a:srgbClr val="FF0000"/>
                </a:solidFill>
                <a:latin typeface="Comic Sans MS" panose="030F0702030302020204" pitchFamily="66" charset="0"/>
              </a:rPr>
              <a:t>st</a:t>
            </a:r>
            <a:r>
              <a:rPr lang="en-GB" dirty="0" smtClean="0">
                <a:solidFill>
                  <a:srgbClr val="FF0000"/>
                </a:solidFill>
                <a:latin typeface="Comic Sans MS" panose="030F0702030302020204" pitchFamily="66" charset="0"/>
              </a:rPr>
              <a:t> part of our balanced argument.</a:t>
            </a:r>
            <a:r>
              <a:rPr lang="en-GB" sz="2400" dirty="0" smtClean="0">
                <a:latin typeface="Comic Sans MS" panose="030F0702030302020204" pitchFamily="66" charset="0"/>
              </a:rPr>
              <a:t> </a:t>
            </a:r>
          </a:p>
          <a:p>
            <a:r>
              <a:rPr lang="en-GB" sz="2400" dirty="0" smtClean="0">
                <a:latin typeface="Comic Sans MS" panose="030F0702030302020204" pitchFamily="66" charset="0"/>
              </a:rPr>
              <a:t>Clearly presented arguments – </a:t>
            </a:r>
            <a:r>
              <a:rPr lang="en-GB" dirty="0" smtClean="0">
                <a:solidFill>
                  <a:srgbClr val="FF0000"/>
                </a:solidFill>
                <a:latin typeface="Comic Sans MS" panose="030F0702030302020204" pitchFamily="66" charset="0"/>
              </a:rPr>
              <a:t>For and against. There should be clear paragraphs for each. </a:t>
            </a:r>
            <a:endParaRPr lang="en-GB" sz="2400" dirty="0" smtClean="0">
              <a:solidFill>
                <a:srgbClr val="FF0000"/>
              </a:solidFill>
              <a:latin typeface="Comic Sans MS" panose="030F0702030302020204" pitchFamily="66" charset="0"/>
            </a:endParaRPr>
          </a:p>
          <a:p>
            <a:r>
              <a:rPr lang="en-GB" sz="2400" dirty="0" smtClean="0">
                <a:latin typeface="Comic Sans MS" panose="030F0702030302020204" pitchFamily="66" charset="0"/>
              </a:rPr>
              <a:t>Third person – </a:t>
            </a:r>
            <a:r>
              <a:rPr lang="en-GB" dirty="0" smtClean="0">
                <a:solidFill>
                  <a:srgbClr val="FF0000"/>
                </a:solidFill>
                <a:latin typeface="Comic Sans MS" panose="030F0702030302020204" pitchFamily="66" charset="0"/>
              </a:rPr>
              <a:t>They, Them, She, He, It, School uniform (no using I or Me or You!)</a:t>
            </a:r>
          </a:p>
          <a:p>
            <a:r>
              <a:rPr lang="en-GB" sz="2400" dirty="0" smtClean="0">
                <a:latin typeface="Comic Sans MS" panose="030F0702030302020204" pitchFamily="66" charset="0"/>
              </a:rPr>
              <a:t>Present and present perfect tense – </a:t>
            </a:r>
            <a:r>
              <a:rPr lang="en-GB" dirty="0" smtClean="0">
                <a:solidFill>
                  <a:srgbClr val="FF0000"/>
                </a:solidFill>
                <a:latin typeface="Comic Sans MS" panose="030F0702030302020204" pitchFamily="66" charset="0"/>
              </a:rPr>
              <a:t>It’s happening now or continuing to happen. No past tense!</a:t>
            </a:r>
          </a:p>
          <a:p>
            <a:r>
              <a:rPr lang="en-GB" sz="2400" dirty="0" smtClean="0">
                <a:solidFill>
                  <a:schemeClr val="tx1"/>
                </a:solidFill>
                <a:latin typeface="Comic Sans MS" panose="030F0702030302020204" pitchFamily="66" charset="0"/>
              </a:rPr>
              <a:t>Formal tone – </a:t>
            </a:r>
            <a:r>
              <a:rPr lang="en-GB" dirty="0" smtClean="0">
                <a:solidFill>
                  <a:srgbClr val="FF0000"/>
                </a:solidFill>
                <a:latin typeface="Comic Sans MS" panose="030F0702030302020204" pitchFamily="66" charset="0"/>
              </a:rPr>
              <a:t>No contractions – using our ‘posh’ words.</a:t>
            </a:r>
          </a:p>
          <a:p>
            <a:pPr marL="0" indent="0">
              <a:buNone/>
            </a:pPr>
            <a:endParaRPr lang="en-GB" sz="2400" dirty="0">
              <a:latin typeface="Comic Sans MS" panose="030F0702030302020204" pitchFamily="66" charset="0"/>
            </a:endParaRPr>
          </a:p>
        </p:txBody>
      </p:sp>
    </p:spTree>
    <p:extLst>
      <p:ext uri="{BB962C8B-B14F-4D97-AF65-F5344CB8AC3E}">
        <p14:creationId xmlns:p14="http://schemas.microsoft.com/office/powerpoint/2010/main" val="1702963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noAutofit/>
          </a:bodyPr>
          <a:lstStyle/>
          <a:p>
            <a:r>
              <a:rPr lang="en-GB" sz="4200" dirty="0" smtClean="0">
                <a:latin typeface="Comic Sans MS" panose="030F0702030302020204" pitchFamily="66" charset="0"/>
              </a:rPr>
              <a:t>Features of a </a:t>
            </a:r>
            <a:r>
              <a:rPr lang="en-GB" sz="4200" dirty="0">
                <a:latin typeface="Comic Sans MS" panose="030F0702030302020204" pitchFamily="66" charset="0"/>
              </a:rPr>
              <a:t>discussion text :</a:t>
            </a:r>
            <a:r>
              <a:rPr lang="en-GB" sz="4200" dirty="0" smtClean="0">
                <a:latin typeface="Comic Sans MS" panose="030F0702030302020204" pitchFamily="66" charset="0"/>
              </a:rPr>
              <a:t/>
            </a:r>
            <a:br>
              <a:rPr lang="en-GB" sz="4200" dirty="0" smtClean="0">
                <a:latin typeface="Comic Sans MS" panose="030F0702030302020204" pitchFamily="66" charset="0"/>
              </a:rPr>
            </a:br>
            <a:r>
              <a:rPr lang="en-GB" sz="4200" dirty="0" smtClean="0">
                <a:solidFill>
                  <a:srgbClr val="FF0000"/>
                </a:solidFill>
                <a:latin typeface="Comic Sans MS" panose="030F0702030302020204" pitchFamily="66" charset="0"/>
              </a:rPr>
              <a:t>What are these though? </a:t>
            </a:r>
            <a:endParaRPr lang="en-GB" sz="4200" dirty="0">
              <a:solidFill>
                <a:srgbClr val="FF0000"/>
              </a:solidFill>
              <a:latin typeface="Comic Sans MS" panose="030F0702030302020204" pitchFamily="66" charset="0"/>
            </a:endParaRPr>
          </a:p>
        </p:txBody>
      </p:sp>
      <p:sp>
        <p:nvSpPr>
          <p:cNvPr id="3" name="Content Placeholder 2"/>
          <p:cNvSpPr>
            <a:spLocks noGrp="1"/>
          </p:cNvSpPr>
          <p:nvPr>
            <p:ph idx="1"/>
          </p:nvPr>
        </p:nvSpPr>
        <p:spPr>
          <a:xfrm>
            <a:off x="677334" y="1738811"/>
            <a:ext cx="8596668" cy="4378756"/>
          </a:xfrm>
        </p:spPr>
        <p:txBody>
          <a:bodyPr>
            <a:noAutofit/>
          </a:bodyPr>
          <a:lstStyle/>
          <a:p>
            <a:r>
              <a:rPr lang="en-GB" sz="2400" dirty="0" smtClean="0">
                <a:latin typeface="Comic Sans MS" panose="030F0702030302020204" pitchFamily="66" charset="0"/>
              </a:rPr>
              <a:t>Range of conjunctions – </a:t>
            </a:r>
            <a:r>
              <a:rPr lang="en-GB" dirty="0" smtClean="0">
                <a:solidFill>
                  <a:srgbClr val="FF0000"/>
                </a:solidFill>
                <a:latin typeface="Comic Sans MS" panose="030F0702030302020204" pitchFamily="66" charset="0"/>
              </a:rPr>
              <a:t>As a result, consequently, alternatively… Connecting ideas or looking at contrasting ideas. </a:t>
            </a:r>
          </a:p>
          <a:p>
            <a:r>
              <a:rPr lang="en-GB" sz="2400" dirty="0" smtClean="0">
                <a:latin typeface="Comic Sans MS" panose="030F0702030302020204" pitchFamily="66" charset="0"/>
              </a:rPr>
              <a:t>Balanced arguments – </a:t>
            </a:r>
            <a:r>
              <a:rPr lang="en-GB" dirty="0" smtClean="0">
                <a:solidFill>
                  <a:srgbClr val="FF0000"/>
                </a:solidFill>
                <a:latin typeface="Comic Sans MS" panose="030F0702030302020204" pitchFamily="66" charset="0"/>
              </a:rPr>
              <a:t>2 clear paragraphs detailing both sides of the argument</a:t>
            </a:r>
            <a:r>
              <a:rPr lang="en-GB" sz="2000" dirty="0" smtClean="0">
                <a:solidFill>
                  <a:srgbClr val="FF0000"/>
                </a:solidFill>
                <a:latin typeface="Comic Sans MS" panose="030F0702030302020204" pitchFamily="66" charset="0"/>
              </a:rPr>
              <a:t>. </a:t>
            </a:r>
          </a:p>
          <a:p>
            <a:r>
              <a:rPr lang="en-GB" sz="2400" dirty="0">
                <a:latin typeface="Comic Sans MS" panose="030F0702030302020204" pitchFamily="66" charset="0"/>
              </a:rPr>
              <a:t>Facts to back up your </a:t>
            </a:r>
            <a:r>
              <a:rPr lang="en-GB" sz="2400" dirty="0" smtClean="0">
                <a:latin typeface="Comic Sans MS" panose="030F0702030302020204" pitchFamily="66" charset="0"/>
              </a:rPr>
              <a:t>argument - </a:t>
            </a:r>
            <a:r>
              <a:rPr lang="en-GB" dirty="0" smtClean="0">
                <a:solidFill>
                  <a:srgbClr val="FF0000"/>
                </a:solidFill>
                <a:latin typeface="Comic Sans MS" panose="030F0702030302020204" pitchFamily="66" charset="0"/>
              </a:rPr>
              <a:t>numbers and percentages! What facts support the argument?  </a:t>
            </a:r>
          </a:p>
          <a:p>
            <a:r>
              <a:rPr lang="en-GB" sz="2400" dirty="0" smtClean="0">
                <a:latin typeface="Comic Sans MS" panose="030F0702030302020204" pitchFamily="66" charset="0"/>
              </a:rPr>
              <a:t>Conclusion </a:t>
            </a:r>
            <a:r>
              <a:rPr lang="en-GB" dirty="0" smtClean="0">
                <a:solidFill>
                  <a:srgbClr val="FF0000"/>
                </a:solidFill>
                <a:latin typeface="Comic Sans MS" panose="030F0702030302020204" pitchFamily="66" charset="0"/>
              </a:rPr>
              <a:t>– A summary. Recap on the main points and sum up. Here you could put in your personal opinion. </a:t>
            </a:r>
          </a:p>
          <a:p>
            <a:pPr marL="0" indent="0">
              <a:buNone/>
            </a:pPr>
            <a:endParaRPr lang="en-GB" sz="2400" dirty="0">
              <a:latin typeface="Comic Sans MS" panose="030F0702030302020204" pitchFamily="66" charset="0"/>
            </a:endParaRPr>
          </a:p>
        </p:txBody>
      </p:sp>
    </p:spTree>
    <p:extLst>
      <p:ext uri="{BB962C8B-B14F-4D97-AF65-F5344CB8AC3E}">
        <p14:creationId xmlns:p14="http://schemas.microsoft.com/office/powerpoint/2010/main" val="1771866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Comic Sans MS" panose="030F0702030302020204" pitchFamily="66" charset="0"/>
              </a:rPr>
              <a:t>Activity 2:</a:t>
            </a:r>
            <a:endParaRPr lang="en-GB" sz="2000"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677334" y="1651138"/>
            <a:ext cx="8596668" cy="3880773"/>
          </a:xfrm>
        </p:spPr>
        <p:txBody>
          <a:bodyPr>
            <a:noAutofit/>
          </a:bodyPr>
          <a:lstStyle/>
          <a:p>
            <a:pPr marL="0" indent="0">
              <a:buNone/>
            </a:pPr>
            <a:endParaRPr lang="en-GB" sz="2600" dirty="0">
              <a:latin typeface="Comic Sans MS" panose="030F0702030302020204" pitchFamily="66" charset="0"/>
            </a:endParaRPr>
          </a:p>
          <a:p>
            <a:r>
              <a:rPr lang="en-GB" sz="2600" dirty="0" smtClean="0">
                <a:latin typeface="Comic Sans MS" panose="030F0702030302020204" pitchFamily="66" charset="0"/>
              </a:rPr>
              <a:t>Write a definition for a balanced argument.</a:t>
            </a:r>
          </a:p>
          <a:p>
            <a:endParaRPr lang="en-GB" sz="2600" dirty="0">
              <a:latin typeface="Comic Sans MS" panose="030F0702030302020204" pitchFamily="66" charset="0"/>
            </a:endParaRPr>
          </a:p>
          <a:p>
            <a:r>
              <a:rPr lang="en-GB" sz="2600" dirty="0" smtClean="0">
                <a:latin typeface="Comic Sans MS" panose="030F0702030302020204" pitchFamily="66" charset="0"/>
              </a:rPr>
              <a:t>Is the school uniform text a balanced argument? How do you know? Can you prove it?</a:t>
            </a:r>
          </a:p>
          <a:p>
            <a:endParaRPr lang="en-GB" sz="2600" dirty="0">
              <a:latin typeface="Comic Sans MS" panose="030F0702030302020204" pitchFamily="66" charset="0"/>
            </a:endParaRPr>
          </a:p>
          <a:p>
            <a:r>
              <a:rPr lang="en-GB" sz="2600" b="1" dirty="0" smtClean="0">
                <a:solidFill>
                  <a:srgbClr val="FF0000"/>
                </a:solidFill>
                <a:latin typeface="Comic Sans MS" panose="030F0702030302020204" pitchFamily="66" charset="0"/>
              </a:rPr>
              <a:t>Red Pen: </a:t>
            </a:r>
            <a:r>
              <a:rPr lang="en-GB" sz="2600" dirty="0" smtClean="0">
                <a:solidFill>
                  <a:srgbClr val="FF0000"/>
                </a:solidFill>
                <a:latin typeface="Comic Sans MS" panose="030F0702030302020204" pitchFamily="66" charset="0"/>
              </a:rPr>
              <a:t>has the argument helped you to make a decision about school uniform? Why/why not?</a:t>
            </a:r>
            <a:endParaRPr lang="en-GB" sz="26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100648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2514" y="2404534"/>
            <a:ext cx="8751489" cy="1646302"/>
          </a:xfrm>
        </p:spPr>
        <p:txBody>
          <a:bodyPr/>
          <a:lstStyle/>
          <a:p>
            <a:r>
              <a:rPr lang="en-GB" sz="4800" dirty="0" smtClean="0">
                <a:latin typeface="Comic Sans MS" panose="030F0702030302020204" pitchFamily="66" charset="0"/>
              </a:rPr>
              <a:t>Tuesday 29</a:t>
            </a:r>
            <a:r>
              <a:rPr lang="en-GB" sz="4800" baseline="30000" dirty="0" smtClean="0">
                <a:latin typeface="Comic Sans MS" panose="030F0702030302020204" pitchFamily="66" charset="0"/>
              </a:rPr>
              <a:t>th</a:t>
            </a:r>
            <a:r>
              <a:rPr lang="en-GB" sz="4800" dirty="0" smtClean="0">
                <a:latin typeface="Comic Sans MS" panose="030F0702030302020204" pitchFamily="66" charset="0"/>
              </a:rPr>
              <a:t> March 2022</a:t>
            </a:r>
            <a:endParaRPr lang="en-GB" sz="4800" dirty="0">
              <a:latin typeface="Comic Sans MS" panose="030F0702030302020204" pitchFamily="66" charset="0"/>
            </a:endParaRPr>
          </a:p>
        </p:txBody>
      </p:sp>
      <p:sp>
        <p:nvSpPr>
          <p:cNvPr id="3" name="Subtitle 2"/>
          <p:cNvSpPr>
            <a:spLocks noGrp="1"/>
          </p:cNvSpPr>
          <p:nvPr>
            <p:ph type="subTitle" idx="1"/>
          </p:nvPr>
        </p:nvSpPr>
        <p:spPr/>
        <p:txBody>
          <a:bodyPr>
            <a:normAutofit fontScale="85000" lnSpcReduction="20000"/>
          </a:bodyPr>
          <a:lstStyle/>
          <a:p>
            <a:r>
              <a:rPr lang="en-GB" sz="2800" dirty="0" smtClean="0">
                <a:latin typeface="Comic Sans MS" panose="030F0702030302020204" pitchFamily="66" charset="0"/>
              </a:rPr>
              <a:t>LO: to write with purpose</a:t>
            </a:r>
            <a:br>
              <a:rPr lang="en-GB" sz="2800" dirty="0" smtClean="0">
                <a:latin typeface="Comic Sans MS" panose="030F0702030302020204" pitchFamily="66" charset="0"/>
              </a:rPr>
            </a:br>
            <a:r>
              <a:rPr lang="en-GB" sz="2800" dirty="0" smtClean="0">
                <a:latin typeface="Comic Sans MS" panose="030F0702030302020204" pitchFamily="66" charset="0"/>
              </a:rPr>
              <a:t>to use sentences appropriately</a:t>
            </a:r>
          </a:p>
          <a:p>
            <a:r>
              <a:rPr lang="en-GB" sz="2800" dirty="0" smtClean="0">
                <a:latin typeface="Comic Sans MS" panose="030F0702030302020204" pitchFamily="66" charset="0"/>
              </a:rPr>
              <a:t>C: Discussion text</a:t>
            </a:r>
            <a:endParaRPr lang="en-GB" sz="2800" dirty="0">
              <a:latin typeface="Comic Sans MS" panose="030F0702030302020204" pitchFamily="66" charset="0"/>
            </a:endParaRPr>
          </a:p>
        </p:txBody>
      </p:sp>
    </p:spTree>
    <p:extLst>
      <p:ext uri="{BB962C8B-B14F-4D97-AF65-F5344CB8AC3E}">
        <p14:creationId xmlns:p14="http://schemas.microsoft.com/office/powerpoint/2010/main" val="3460453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169" y="648788"/>
            <a:ext cx="8596668" cy="1320800"/>
          </a:xfrm>
        </p:spPr>
        <p:txBody>
          <a:bodyPr/>
          <a:lstStyle/>
          <a:p>
            <a:r>
              <a:rPr lang="en-GB" dirty="0" smtClean="0"/>
              <a:t>This lesson is all about Grammar!</a:t>
            </a:r>
            <a:endParaRPr lang="en-GB" dirty="0"/>
          </a:p>
        </p:txBody>
      </p:sp>
      <p:pic>
        <p:nvPicPr>
          <p:cNvPr id="4" name="Content Placeholder 3"/>
          <p:cNvPicPr>
            <a:picLocks noGrp="1" noChangeAspect="1"/>
          </p:cNvPicPr>
          <p:nvPr>
            <p:ph idx="1"/>
          </p:nvPr>
        </p:nvPicPr>
        <p:blipFill>
          <a:blip r:embed="rId2"/>
          <a:stretch>
            <a:fillRect/>
          </a:stretch>
        </p:blipFill>
        <p:spPr>
          <a:xfrm>
            <a:off x="2234641" y="2468880"/>
            <a:ext cx="6095538" cy="2226514"/>
          </a:xfrm>
          <a:prstGeom prst="rect">
            <a:avLst/>
          </a:prstGeom>
        </p:spPr>
      </p:pic>
      <p:sp>
        <p:nvSpPr>
          <p:cNvPr id="5" name="TextBox 4"/>
          <p:cNvSpPr txBox="1"/>
          <p:nvPr/>
        </p:nvSpPr>
        <p:spPr>
          <a:xfrm>
            <a:off x="2521132" y="5316583"/>
            <a:ext cx="7445308" cy="461665"/>
          </a:xfrm>
          <a:prstGeom prst="rect">
            <a:avLst/>
          </a:prstGeom>
          <a:noFill/>
        </p:spPr>
        <p:txBody>
          <a:bodyPr wrap="none" rtlCol="0">
            <a:spAutoFit/>
          </a:bodyPr>
          <a:lstStyle/>
          <a:p>
            <a:r>
              <a:rPr lang="en-GB" sz="2400" dirty="0" smtClean="0"/>
              <a:t>Please divide your page into 2 columns using a ruler.</a:t>
            </a:r>
            <a:endParaRPr lang="en-GB" sz="2400" dirty="0"/>
          </a:p>
        </p:txBody>
      </p:sp>
    </p:spTree>
    <p:extLst>
      <p:ext uri="{BB962C8B-B14F-4D97-AF65-F5344CB8AC3E}">
        <p14:creationId xmlns:p14="http://schemas.microsoft.com/office/powerpoint/2010/main" val="1756898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will be writing a discussion text on the destruction of the rainforest. </a:t>
            </a:r>
            <a:endParaRPr lang="en-GB" dirty="0"/>
          </a:p>
        </p:txBody>
      </p:sp>
      <p:pic>
        <p:nvPicPr>
          <p:cNvPr id="4" name="Content Placeholder 3"/>
          <p:cNvPicPr>
            <a:picLocks noGrp="1" noChangeAspect="1"/>
          </p:cNvPicPr>
          <p:nvPr>
            <p:ph idx="1"/>
          </p:nvPr>
        </p:nvPicPr>
        <p:blipFill>
          <a:blip r:embed="rId2"/>
          <a:stretch>
            <a:fillRect/>
          </a:stretch>
        </p:blipFill>
        <p:spPr>
          <a:xfrm>
            <a:off x="677333" y="2310742"/>
            <a:ext cx="4576343" cy="3170339"/>
          </a:xfrm>
          <a:prstGeom prst="rect">
            <a:avLst/>
          </a:prstGeom>
        </p:spPr>
      </p:pic>
      <p:pic>
        <p:nvPicPr>
          <p:cNvPr id="5" name="Picture 4"/>
          <p:cNvPicPr>
            <a:picLocks noChangeAspect="1"/>
          </p:cNvPicPr>
          <p:nvPr/>
        </p:nvPicPr>
        <p:blipFill>
          <a:blip r:embed="rId3"/>
          <a:stretch>
            <a:fillRect/>
          </a:stretch>
        </p:blipFill>
        <p:spPr>
          <a:xfrm>
            <a:off x="5777538" y="2310743"/>
            <a:ext cx="4966254" cy="3170339"/>
          </a:xfrm>
          <a:prstGeom prst="rect">
            <a:avLst/>
          </a:prstGeom>
        </p:spPr>
      </p:pic>
    </p:spTree>
    <p:extLst>
      <p:ext uri="{BB962C8B-B14F-4D97-AF65-F5344CB8AC3E}">
        <p14:creationId xmlns:p14="http://schemas.microsoft.com/office/powerpoint/2010/main" val="1105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hlinkClick r:id="rId2"/>
              </a:rPr>
              <a:t>https://</a:t>
            </a:r>
            <a:r>
              <a:rPr lang="en-GB" dirty="0" smtClean="0">
                <a:hlinkClick r:id="rId2"/>
              </a:rPr>
              <a:t>www.youtube.com/watch?v=BT1HhMcB8aw</a:t>
            </a:r>
            <a:r>
              <a:rPr lang="en-GB" dirty="0" smtClean="0"/>
              <a:t/>
            </a:r>
            <a:br>
              <a:rPr lang="en-GB" dirty="0" smtClean="0"/>
            </a:br>
            <a:endParaRPr lang="en-GB" dirty="0"/>
          </a:p>
        </p:txBody>
      </p:sp>
      <p:sp>
        <p:nvSpPr>
          <p:cNvPr id="3" name="Content Placeholder 2"/>
          <p:cNvSpPr>
            <a:spLocks noGrp="1"/>
          </p:cNvSpPr>
          <p:nvPr>
            <p:ph idx="1"/>
          </p:nvPr>
        </p:nvSpPr>
        <p:spPr/>
        <p:txBody>
          <a:bodyPr/>
          <a:lstStyle/>
          <a:p>
            <a:pPr marL="0" indent="0">
              <a:buNone/>
            </a:pPr>
            <a:r>
              <a:rPr lang="en-GB" dirty="0" smtClean="0"/>
              <a:t>Title your </a:t>
            </a:r>
            <a:r>
              <a:rPr lang="en-GB" b="1" dirty="0" smtClean="0"/>
              <a:t>first</a:t>
            </a:r>
            <a:r>
              <a:rPr lang="en-GB" dirty="0" smtClean="0"/>
              <a:t> column Subordinating clauses. </a:t>
            </a:r>
            <a:endParaRPr lang="en-GB" dirty="0"/>
          </a:p>
          <a:p>
            <a:pPr marL="0" indent="0">
              <a:buNone/>
            </a:pPr>
            <a:endParaRPr lang="en-GB" dirty="0" smtClean="0"/>
          </a:p>
          <a:p>
            <a:pPr marL="0" indent="0">
              <a:buNone/>
            </a:pPr>
            <a:r>
              <a:rPr lang="en-GB" dirty="0" smtClean="0"/>
              <a:t>You have 30 seconds </a:t>
            </a:r>
            <a:r>
              <a:rPr lang="en-GB" dirty="0" smtClean="0"/>
              <a:t>to think </a:t>
            </a:r>
            <a:r>
              <a:rPr lang="en-GB" dirty="0" smtClean="0"/>
              <a:t>of as many subordinating clauses as you can that you may want to use in your discussion text.</a:t>
            </a:r>
          </a:p>
          <a:p>
            <a:pPr marL="0" indent="0">
              <a:buNone/>
            </a:pPr>
            <a:endParaRPr lang="en-GB" dirty="0"/>
          </a:p>
          <a:p>
            <a:pPr marL="0" indent="0">
              <a:buNone/>
            </a:pPr>
            <a:r>
              <a:rPr lang="en-GB" dirty="0" smtClean="0"/>
              <a:t>You then have 1 minute to write them in your first column.</a:t>
            </a:r>
          </a:p>
          <a:p>
            <a:pPr marL="0" indent="0">
              <a:buNone/>
            </a:pPr>
            <a:endParaRPr lang="en-GB" dirty="0"/>
          </a:p>
        </p:txBody>
      </p:sp>
    </p:spTree>
    <p:extLst>
      <p:ext uri="{BB962C8B-B14F-4D97-AF65-F5344CB8AC3E}">
        <p14:creationId xmlns:p14="http://schemas.microsoft.com/office/powerpoint/2010/main" val="39693103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we miss any?</a:t>
            </a:r>
            <a:endParaRPr lang="en-GB" dirty="0"/>
          </a:p>
        </p:txBody>
      </p:sp>
      <p:pic>
        <p:nvPicPr>
          <p:cNvPr id="4" name="Content Placeholder 3"/>
          <p:cNvPicPr>
            <a:picLocks noGrp="1" noChangeAspect="1"/>
          </p:cNvPicPr>
          <p:nvPr>
            <p:ph idx="1"/>
          </p:nvPr>
        </p:nvPicPr>
        <p:blipFill>
          <a:blip r:embed="rId2"/>
          <a:stretch>
            <a:fillRect/>
          </a:stretch>
        </p:blipFill>
        <p:spPr>
          <a:xfrm>
            <a:off x="2408856" y="2923178"/>
            <a:ext cx="6865146" cy="3399631"/>
          </a:xfrm>
          <a:prstGeom prst="rect">
            <a:avLst/>
          </a:prstGeom>
        </p:spPr>
      </p:pic>
      <p:sp>
        <p:nvSpPr>
          <p:cNvPr id="5" name="TextBox 4"/>
          <p:cNvSpPr txBox="1"/>
          <p:nvPr/>
        </p:nvSpPr>
        <p:spPr>
          <a:xfrm>
            <a:off x="1175657" y="1776549"/>
            <a:ext cx="8408264" cy="923330"/>
          </a:xfrm>
          <a:prstGeom prst="rect">
            <a:avLst/>
          </a:prstGeom>
          <a:noFill/>
        </p:spPr>
        <p:txBody>
          <a:bodyPr wrap="none" rtlCol="0">
            <a:spAutoFit/>
          </a:bodyPr>
          <a:lstStyle/>
          <a:p>
            <a:r>
              <a:rPr lang="en-GB" b="1" u="sng" dirty="0" smtClean="0"/>
              <a:t>Remember: </a:t>
            </a:r>
            <a:r>
              <a:rPr lang="en-GB" dirty="0" smtClean="0"/>
              <a:t>A subordinating clause doesn’t make sense on it’s own, has a verb </a:t>
            </a:r>
          </a:p>
          <a:p>
            <a:r>
              <a:rPr lang="en-GB" dirty="0" smtClean="0"/>
              <a:t>in it and a subordinating conjunction. </a:t>
            </a:r>
          </a:p>
          <a:p>
            <a:r>
              <a:rPr lang="en-GB" dirty="0" smtClean="0">
                <a:hlinkClick r:id="rId3"/>
              </a:rPr>
              <a:t>Century tech video</a:t>
            </a:r>
            <a:endParaRPr lang="en-GB" dirty="0"/>
          </a:p>
        </p:txBody>
      </p:sp>
    </p:spTree>
    <p:extLst>
      <p:ext uri="{BB962C8B-B14F-4D97-AF65-F5344CB8AC3E}">
        <p14:creationId xmlns:p14="http://schemas.microsoft.com/office/powerpoint/2010/main" val="386127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look at some more texts. Can you find the formal language in these?</a:t>
            </a:r>
            <a:endParaRPr lang="en-GB" dirty="0"/>
          </a:p>
        </p:txBody>
      </p:sp>
      <p:sp>
        <p:nvSpPr>
          <p:cNvPr id="3" name="Content Placeholder 2"/>
          <p:cNvSpPr>
            <a:spLocks noGrp="1"/>
          </p:cNvSpPr>
          <p:nvPr>
            <p:ph idx="1"/>
          </p:nvPr>
        </p:nvSpPr>
        <p:spPr/>
        <p:txBody>
          <a:bodyPr/>
          <a:lstStyle/>
          <a:p>
            <a:pPr marL="0" indent="0">
              <a:buNone/>
            </a:pPr>
            <a:r>
              <a:rPr lang="en-GB" dirty="0" smtClean="0"/>
              <a:t>Remember! </a:t>
            </a:r>
          </a:p>
          <a:p>
            <a:pPr marL="0" indent="0">
              <a:buNone/>
            </a:pPr>
            <a:endParaRPr lang="en-GB" dirty="0"/>
          </a:p>
          <a:p>
            <a:pPr marL="0" indent="0">
              <a:buNone/>
            </a:pPr>
            <a:r>
              <a:rPr lang="en-GB" dirty="0" smtClean="0"/>
              <a:t>No contractions! </a:t>
            </a:r>
          </a:p>
          <a:p>
            <a:pPr marL="0" indent="0">
              <a:buNone/>
            </a:pPr>
            <a:r>
              <a:rPr lang="en-GB" dirty="0" smtClean="0"/>
              <a:t>Posh language!</a:t>
            </a:r>
          </a:p>
          <a:p>
            <a:pPr marL="0" indent="0">
              <a:buNone/>
            </a:pPr>
            <a:r>
              <a:rPr lang="en-GB" dirty="0" smtClean="0"/>
              <a:t>Up level words such as: but (however), so (furthermore)</a:t>
            </a:r>
            <a:endParaRPr lang="en-GB" dirty="0"/>
          </a:p>
        </p:txBody>
      </p:sp>
    </p:spTree>
    <p:extLst>
      <p:ext uri="{BB962C8B-B14F-4D97-AF65-F5344CB8AC3E}">
        <p14:creationId xmlns:p14="http://schemas.microsoft.com/office/powerpoint/2010/main" val="3723989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hlinkClick r:id="rId2"/>
              </a:rPr>
              <a:t>https://</a:t>
            </a:r>
            <a:r>
              <a:rPr lang="en-GB" dirty="0" smtClean="0">
                <a:hlinkClick r:id="rId2"/>
              </a:rPr>
              <a:t>www.youtube.com/watch?v=SrMTRgcHBI4</a:t>
            </a:r>
            <a:r>
              <a:rPr lang="en-GB" dirty="0" smtClean="0"/>
              <a:t/>
            </a:r>
            <a:br>
              <a:rPr lang="en-GB" dirty="0" smtClean="0"/>
            </a:br>
            <a:r>
              <a:rPr lang="en-GB" dirty="0" smtClean="0"/>
              <a:t/>
            </a:r>
            <a:br>
              <a:rPr lang="en-GB" dirty="0" smtClean="0"/>
            </a:br>
            <a:endParaRPr lang="en-GB" dirty="0"/>
          </a:p>
        </p:txBody>
      </p:sp>
      <p:sp>
        <p:nvSpPr>
          <p:cNvPr id="3" name="Content Placeholder 2"/>
          <p:cNvSpPr>
            <a:spLocks noGrp="1"/>
          </p:cNvSpPr>
          <p:nvPr>
            <p:ph idx="1"/>
          </p:nvPr>
        </p:nvSpPr>
        <p:spPr/>
        <p:txBody>
          <a:bodyPr/>
          <a:lstStyle/>
          <a:p>
            <a:pPr marL="0" indent="0">
              <a:buNone/>
            </a:pPr>
            <a:r>
              <a:rPr lang="en-GB" dirty="0"/>
              <a:t>Title your </a:t>
            </a:r>
            <a:r>
              <a:rPr lang="en-GB" b="1" dirty="0" smtClean="0"/>
              <a:t>second</a:t>
            </a:r>
            <a:r>
              <a:rPr lang="en-GB" dirty="0" smtClean="0"/>
              <a:t> </a:t>
            </a:r>
            <a:r>
              <a:rPr lang="en-GB" dirty="0"/>
              <a:t>column </a:t>
            </a:r>
            <a:r>
              <a:rPr lang="en-GB" dirty="0" smtClean="0"/>
              <a:t>formal language. </a:t>
            </a:r>
            <a:endParaRPr lang="en-GB" dirty="0"/>
          </a:p>
          <a:p>
            <a:pPr marL="0" indent="0">
              <a:buNone/>
            </a:pPr>
            <a:endParaRPr lang="en-GB" dirty="0"/>
          </a:p>
          <a:p>
            <a:pPr marL="0" indent="0">
              <a:buNone/>
            </a:pPr>
            <a:r>
              <a:rPr lang="en-GB" dirty="0"/>
              <a:t>You have 30 seconds to talk to </a:t>
            </a:r>
            <a:r>
              <a:rPr lang="en-GB" dirty="0" smtClean="0"/>
              <a:t>think </a:t>
            </a:r>
            <a:r>
              <a:rPr lang="en-GB" dirty="0"/>
              <a:t>of as many </a:t>
            </a:r>
            <a:r>
              <a:rPr lang="en-GB" dirty="0" smtClean="0"/>
              <a:t>words as </a:t>
            </a:r>
            <a:r>
              <a:rPr lang="en-GB" dirty="0"/>
              <a:t>you can that you may want to use in your discussion text.</a:t>
            </a:r>
          </a:p>
          <a:p>
            <a:pPr marL="0" indent="0">
              <a:buNone/>
            </a:pPr>
            <a:endParaRPr lang="en-GB" dirty="0"/>
          </a:p>
          <a:p>
            <a:pPr marL="0" indent="0">
              <a:buNone/>
            </a:pPr>
            <a:r>
              <a:rPr lang="en-GB" dirty="0"/>
              <a:t>You then have 1 minute to write them in your </a:t>
            </a:r>
            <a:r>
              <a:rPr lang="en-GB" dirty="0" smtClean="0"/>
              <a:t>second </a:t>
            </a:r>
            <a:r>
              <a:rPr lang="en-GB" dirty="0"/>
              <a:t>column.</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580837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we get them all?</a:t>
            </a:r>
            <a:endParaRPr lang="en-GB" dirty="0"/>
          </a:p>
        </p:txBody>
      </p:sp>
      <p:pic>
        <p:nvPicPr>
          <p:cNvPr id="4" name="Content Placeholder 3"/>
          <p:cNvPicPr>
            <a:picLocks noGrp="1" noChangeAspect="1"/>
          </p:cNvPicPr>
          <p:nvPr>
            <p:ph idx="1"/>
          </p:nvPr>
        </p:nvPicPr>
        <p:blipFill>
          <a:blip r:embed="rId2"/>
          <a:stretch>
            <a:fillRect/>
          </a:stretch>
        </p:blipFill>
        <p:spPr>
          <a:xfrm>
            <a:off x="3091702" y="1632857"/>
            <a:ext cx="4989436" cy="4214561"/>
          </a:xfrm>
          <a:prstGeom prst="rect">
            <a:avLst/>
          </a:prstGeom>
        </p:spPr>
      </p:pic>
    </p:spTree>
    <p:extLst>
      <p:ext uri="{BB962C8B-B14F-4D97-AF65-F5344CB8AC3E}">
        <p14:creationId xmlns:p14="http://schemas.microsoft.com/office/powerpoint/2010/main" val="4290200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Using each of the columns, choose 1 word to write into a sentence on your next page. </a:t>
            </a:r>
            <a:endParaRPr lang="en-GB" dirty="0"/>
          </a:p>
        </p:txBody>
      </p:sp>
      <p:sp>
        <p:nvSpPr>
          <p:cNvPr id="3" name="Content Placeholder 2"/>
          <p:cNvSpPr>
            <a:spLocks noGrp="1"/>
          </p:cNvSpPr>
          <p:nvPr>
            <p:ph idx="1"/>
          </p:nvPr>
        </p:nvSpPr>
        <p:spPr>
          <a:xfrm>
            <a:off x="677334" y="1755641"/>
            <a:ext cx="8596668" cy="3880773"/>
          </a:xfrm>
        </p:spPr>
        <p:txBody>
          <a:bodyPr>
            <a:normAutofit fontScale="92500" lnSpcReduction="20000"/>
          </a:bodyPr>
          <a:lstStyle/>
          <a:p>
            <a:r>
              <a:rPr lang="en-GB" dirty="0" smtClean="0"/>
              <a:t>For example:</a:t>
            </a:r>
          </a:p>
          <a:p>
            <a:pPr marL="0" indent="0">
              <a:buNone/>
            </a:pPr>
            <a:r>
              <a:rPr lang="en-GB" u="sng" dirty="0" smtClean="0"/>
              <a:t>Subordinating conjunctions:</a:t>
            </a:r>
          </a:p>
          <a:p>
            <a:pPr marL="0" indent="0">
              <a:buNone/>
            </a:pPr>
            <a:r>
              <a:rPr lang="en-GB" dirty="0" smtClean="0"/>
              <a:t>The rainforest is vital to human life on Earth, </a:t>
            </a:r>
            <a:r>
              <a:rPr lang="en-GB" b="1" u="sng" dirty="0" smtClean="0"/>
              <a:t>because</a:t>
            </a:r>
            <a:r>
              <a:rPr lang="en-GB" dirty="0" smtClean="0"/>
              <a:t> it provides most of the Earth’s oxygen. </a:t>
            </a:r>
          </a:p>
          <a:p>
            <a:pPr marL="0" indent="0">
              <a:buNone/>
            </a:pPr>
            <a:endParaRPr lang="en-GB" dirty="0" smtClean="0"/>
          </a:p>
          <a:p>
            <a:pPr marL="0" indent="0">
              <a:buNone/>
            </a:pPr>
            <a:r>
              <a:rPr lang="en-GB" u="sng" dirty="0" smtClean="0"/>
              <a:t>Connectives:</a:t>
            </a:r>
          </a:p>
          <a:p>
            <a:pPr marL="0" indent="0">
              <a:buNone/>
            </a:pPr>
            <a:r>
              <a:rPr lang="en-GB" b="1" u="sng" dirty="0" smtClean="0"/>
              <a:t>However</a:t>
            </a:r>
            <a:r>
              <a:rPr lang="en-GB" b="1" dirty="0" smtClean="0"/>
              <a:t>, </a:t>
            </a:r>
            <a:r>
              <a:rPr lang="en-GB" dirty="0" smtClean="0"/>
              <a:t>some people believe that the destruction of the rainforest is a necessary action to provide farming land and homes for the people of Brazil. </a:t>
            </a:r>
          </a:p>
          <a:p>
            <a:pPr marL="0" indent="0">
              <a:buNone/>
            </a:pPr>
            <a:endParaRPr lang="en-GB" dirty="0"/>
          </a:p>
          <a:p>
            <a:pPr marL="0" indent="0">
              <a:buNone/>
            </a:pPr>
            <a:r>
              <a:rPr lang="en-GB" u="sng" dirty="0" smtClean="0"/>
              <a:t>Formal language:</a:t>
            </a:r>
          </a:p>
          <a:p>
            <a:pPr marL="0" indent="0">
              <a:buNone/>
            </a:pPr>
            <a:r>
              <a:rPr lang="en-GB" b="1" u="sng" dirty="0" smtClean="0"/>
              <a:t>Without a doubt, </a:t>
            </a:r>
            <a:r>
              <a:rPr lang="en-GB" dirty="0" smtClean="0"/>
              <a:t>there are two strong arguments for and against the destruction of the rainforest. This discussion text will explore both sides and </a:t>
            </a:r>
            <a:r>
              <a:rPr lang="en-GB" b="1" u="sng" dirty="0" smtClean="0"/>
              <a:t>conclude</a:t>
            </a:r>
            <a:r>
              <a:rPr lang="en-GB" dirty="0" smtClean="0"/>
              <a:t> the findings.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953169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2514" y="2404534"/>
            <a:ext cx="8751489" cy="1646302"/>
          </a:xfrm>
        </p:spPr>
        <p:txBody>
          <a:bodyPr/>
          <a:lstStyle/>
          <a:p>
            <a:r>
              <a:rPr lang="en-GB" sz="4800" dirty="0" smtClean="0">
                <a:latin typeface="Comic Sans MS" panose="030F0702030302020204" pitchFamily="66" charset="0"/>
              </a:rPr>
              <a:t>Wednesday 30</a:t>
            </a:r>
            <a:r>
              <a:rPr lang="en-GB" sz="4800" baseline="30000" dirty="0" smtClean="0">
                <a:latin typeface="Comic Sans MS" panose="030F0702030302020204" pitchFamily="66" charset="0"/>
              </a:rPr>
              <a:t>th</a:t>
            </a:r>
            <a:r>
              <a:rPr lang="en-GB" sz="4800" dirty="0" smtClean="0">
                <a:latin typeface="Comic Sans MS" panose="030F0702030302020204" pitchFamily="66" charset="0"/>
              </a:rPr>
              <a:t> March 2022</a:t>
            </a:r>
            <a:endParaRPr lang="en-GB" sz="4800" dirty="0">
              <a:latin typeface="Comic Sans MS" panose="030F0702030302020204" pitchFamily="66" charset="0"/>
            </a:endParaRPr>
          </a:p>
        </p:txBody>
      </p:sp>
      <p:sp>
        <p:nvSpPr>
          <p:cNvPr id="3" name="Subtitle 2"/>
          <p:cNvSpPr>
            <a:spLocks noGrp="1"/>
          </p:cNvSpPr>
          <p:nvPr>
            <p:ph type="subTitle" idx="1"/>
          </p:nvPr>
        </p:nvSpPr>
        <p:spPr/>
        <p:txBody>
          <a:bodyPr>
            <a:normAutofit fontScale="85000" lnSpcReduction="20000"/>
          </a:bodyPr>
          <a:lstStyle/>
          <a:p>
            <a:r>
              <a:rPr lang="en-GB" sz="2800" dirty="0" smtClean="0">
                <a:latin typeface="Comic Sans MS" panose="030F0702030302020204" pitchFamily="66" charset="0"/>
              </a:rPr>
              <a:t>LO: to write with purpose</a:t>
            </a:r>
            <a:br>
              <a:rPr lang="en-GB" sz="2800" dirty="0" smtClean="0">
                <a:latin typeface="Comic Sans MS" panose="030F0702030302020204" pitchFamily="66" charset="0"/>
              </a:rPr>
            </a:br>
            <a:r>
              <a:rPr lang="en-GB" sz="2800" dirty="0" smtClean="0">
                <a:latin typeface="Comic Sans MS" panose="030F0702030302020204" pitchFamily="66" charset="0"/>
              </a:rPr>
              <a:t>to use sentences appropriately</a:t>
            </a:r>
          </a:p>
          <a:p>
            <a:r>
              <a:rPr lang="en-GB" sz="2800" dirty="0" smtClean="0">
                <a:latin typeface="Comic Sans MS" panose="030F0702030302020204" pitchFamily="66" charset="0"/>
              </a:rPr>
              <a:t>C: Discussion text</a:t>
            </a:r>
            <a:endParaRPr lang="en-GB" sz="2800" dirty="0">
              <a:latin typeface="Comic Sans MS" panose="030F0702030302020204" pitchFamily="66" charset="0"/>
            </a:endParaRPr>
          </a:p>
        </p:txBody>
      </p:sp>
    </p:spTree>
    <p:extLst>
      <p:ext uri="{BB962C8B-B14F-4D97-AF65-F5344CB8AC3E}">
        <p14:creationId xmlns:p14="http://schemas.microsoft.com/office/powerpoint/2010/main" val="37479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56903"/>
            <a:ext cx="8596668" cy="1320800"/>
          </a:xfrm>
        </p:spPr>
        <p:txBody>
          <a:bodyPr>
            <a:noAutofit/>
          </a:bodyPr>
          <a:lstStyle/>
          <a:p>
            <a:r>
              <a:rPr lang="en-GB" sz="2800" dirty="0"/>
              <a:t>Look at the discussion text I have written for you. </a:t>
            </a:r>
            <a:r>
              <a:rPr lang="en-GB" sz="2800" dirty="0" smtClean="0"/>
              <a:t>Use a </a:t>
            </a:r>
            <a:r>
              <a:rPr lang="en-GB" sz="2800" dirty="0"/>
              <a:t>highlighter to find the features of a discussion text. </a:t>
            </a:r>
            <a:br>
              <a:rPr lang="en-GB" sz="2800" dirty="0"/>
            </a:br>
            <a:r>
              <a:rPr lang="en-GB" sz="2800" dirty="0" smtClean="0">
                <a:latin typeface="Comic Sans MS" panose="030F0702030302020204" pitchFamily="66" charset="0"/>
              </a:rPr>
              <a:t>:</a:t>
            </a:r>
            <a:endParaRPr lang="en-GB" sz="2800" dirty="0">
              <a:latin typeface="Comic Sans MS" panose="030F0702030302020204" pitchFamily="66" charset="0"/>
            </a:endParaRPr>
          </a:p>
        </p:txBody>
      </p:sp>
      <p:sp>
        <p:nvSpPr>
          <p:cNvPr id="3" name="Content Placeholder 2"/>
          <p:cNvSpPr>
            <a:spLocks noGrp="1"/>
          </p:cNvSpPr>
          <p:nvPr>
            <p:ph idx="1"/>
          </p:nvPr>
        </p:nvSpPr>
        <p:spPr>
          <a:xfrm>
            <a:off x="677334" y="1577703"/>
            <a:ext cx="8596668" cy="4378756"/>
          </a:xfrm>
        </p:spPr>
        <p:txBody>
          <a:bodyPr>
            <a:noAutofit/>
          </a:bodyPr>
          <a:lstStyle/>
          <a:p>
            <a:r>
              <a:rPr lang="en-GB" sz="2400" dirty="0">
                <a:latin typeface="Comic Sans MS" panose="030F0702030302020204" pitchFamily="66" charset="0"/>
              </a:rPr>
              <a:t>Introduction: statement of issue to be discussed</a:t>
            </a:r>
          </a:p>
          <a:p>
            <a:r>
              <a:rPr lang="en-GB" sz="2400" dirty="0">
                <a:latin typeface="Comic Sans MS" panose="030F0702030302020204" pitchFamily="66" charset="0"/>
              </a:rPr>
              <a:t>Clearly presented arguments</a:t>
            </a:r>
          </a:p>
          <a:p>
            <a:r>
              <a:rPr lang="en-GB" sz="2400" dirty="0">
                <a:latin typeface="Comic Sans MS" panose="030F0702030302020204" pitchFamily="66" charset="0"/>
              </a:rPr>
              <a:t>Third person</a:t>
            </a:r>
          </a:p>
          <a:p>
            <a:r>
              <a:rPr lang="en-GB" sz="2400" dirty="0">
                <a:latin typeface="Comic Sans MS" panose="030F0702030302020204" pitchFamily="66" charset="0"/>
              </a:rPr>
              <a:t>Present and present perfect tense</a:t>
            </a:r>
          </a:p>
          <a:p>
            <a:r>
              <a:rPr lang="en-GB" sz="2400" dirty="0">
                <a:latin typeface="Comic Sans MS" panose="030F0702030302020204" pitchFamily="66" charset="0"/>
              </a:rPr>
              <a:t>Formal tone</a:t>
            </a:r>
          </a:p>
          <a:p>
            <a:r>
              <a:rPr lang="en-GB" sz="2400" dirty="0">
                <a:latin typeface="Comic Sans MS" panose="030F0702030302020204" pitchFamily="66" charset="0"/>
              </a:rPr>
              <a:t>Range of Conjunctions</a:t>
            </a:r>
          </a:p>
          <a:p>
            <a:r>
              <a:rPr lang="en-GB" sz="2400" dirty="0">
                <a:latin typeface="Comic Sans MS" panose="030F0702030302020204" pitchFamily="66" charset="0"/>
              </a:rPr>
              <a:t>Balanced arguments</a:t>
            </a:r>
          </a:p>
          <a:p>
            <a:r>
              <a:rPr lang="en-GB" sz="2400" dirty="0">
                <a:latin typeface="Comic Sans MS" panose="030F0702030302020204" pitchFamily="66" charset="0"/>
              </a:rPr>
              <a:t>Facts to back up your argument</a:t>
            </a:r>
          </a:p>
          <a:p>
            <a:r>
              <a:rPr lang="en-GB" sz="2400" dirty="0">
                <a:latin typeface="Comic Sans MS" panose="030F0702030302020204" pitchFamily="66" charset="0"/>
              </a:rPr>
              <a:t>Conclusion</a:t>
            </a:r>
          </a:p>
          <a:p>
            <a:endParaRPr lang="en-GB" sz="2400" dirty="0">
              <a:latin typeface="Comic Sans MS" panose="030F0702030302020204" pitchFamily="66" charset="0"/>
            </a:endParaRPr>
          </a:p>
          <a:p>
            <a:r>
              <a:rPr lang="en-GB" sz="2400" i="1" dirty="0" smtClean="0">
                <a:latin typeface="Comic Sans MS" panose="030F0702030302020204" pitchFamily="66" charset="0"/>
              </a:rPr>
              <a:t>Can you find these features in the school uniform text?</a:t>
            </a:r>
            <a:endParaRPr lang="en-GB" sz="2400" i="1" dirty="0">
              <a:latin typeface="Comic Sans MS" panose="030F0702030302020204" pitchFamily="66" charset="0"/>
            </a:endParaRPr>
          </a:p>
        </p:txBody>
      </p:sp>
    </p:spTree>
    <p:extLst>
      <p:ext uri="{BB962C8B-B14F-4D97-AF65-F5344CB8AC3E}">
        <p14:creationId xmlns:p14="http://schemas.microsoft.com/office/powerpoint/2010/main" val="807654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Lay out of a discussion text</a:t>
            </a:r>
            <a:endParaRPr lang="en-GB" dirty="0"/>
          </a:p>
        </p:txBody>
      </p:sp>
      <p:sp>
        <p:nvSpPr>
          <p:cNvPr id="3" name="Content Placeholder 2"/>
          <p:cNvSpPr>
            <a:spLocks noGrp="1"/>
          </p:cNvSpPr>
          <p:nvPr>
            <p:ph idx="1"/>
          </p:nvPr>
        </p:nvSpPr>
        <p:spPr/>
        <p:txBody>
          <a:bodyPr/>
          <a:lstStyle/>
          <a:p>
            <a:r>
              <a:rPr lang="en-GB" dirty="0" smtClean="0"/>
              <a:t>Introduction (Just introducing what your discussion text will be about – no facts!)</a:t>
            </a:r>
          </a:p>
          <a:p>
            <a:endParaRPr lang="en-GB" dirty="0"/>
          </a:p>
          <a:p>
            <a:r>
              <a:rPr lang="en-GB" dirty="0" smtClean="0"/>
              <a:t>Paragraph one (against the destruction of the rainforest. Use facts to support this)</a:t>
            </a:r>
          </a:p>
          <a:p>
            <a:r>
              <a:rPr lang="en-GB" dirty="0"/>
              <a:t>Paragraph </a:t>
            </a:r>
            <a:r>
              <a:rPr lang="en-GB" dirty="0" smtClean="0"/>
              <a:t>two (for </a:t>
            </a:r>
            <a:r>
              <a:rPr lang="en-GB" dirty="0"/>
              <a:t>the destruction of the rainforest. Use facts to support this</a:t>
            </a:r>
            <a:r>
              <a:rPr lang="en-GB" dirty="0" smtClean="0"/>
              <a:t>)</a:t>
            </a:r>
          </a:p>
          <a:p>
            <a:endParaRPr lang="en-GB" dirty="0"/>
          </a:p>
          <a:p>
            <a:r>
              <a:rPr lang="en-GB" dirty="0" smtClean="0"/>
              <a:t>Summary: Concluding and summarising the main points. What do you think?</a:t>
            </a:r>
            <a:endParaRPr lang="en-GB" dirty="0"/>
          </a:p>
          <a:p>
            <a:endParaRPr lang="en-GB" dirty="0"/>
          </a:p>
        </p:txBody>
      </p:sp>
    </p:spTree>
    <p:extLst>
      <p:ext uri="{BB962C8B-B14F-4D97-AF65-F5344CB8AC3E}">
        <p14:creationId xmlns:p14="http://schemas.microsoft.com/office/powerpoint/2010/main" val="247790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pPr marL="0" indent="0">
              <a:buNone/>
            </a:pPr>
            <a:r>
              <a:rPr lang="en-GB" dirty="0" smtClean="0"/>
              <a:t>We’re going to write an introduction together as a whole class. Look back at your work from yesterday, what grammar could we use? </a:t>
            </a:r>
          </a:p>
          <a:p>
            <a:pPr marL="0" indent="0">
              <a:buNone/>
            </a:pPr>
            <a:endParaRPr lang="en-GB" dirty="0"/>
          </a:p>
          <a:p>
            <a:pPr marL="0" indent="0">
              <a:buNone/>
            </a:pPr>
            <a:r>
              <a:rPr lang="en-GB" dirty="0" smtClean="0"/>
              <a:t>Some people believe………………………………….</a:t>
            </a:r>
          </a:p>
          <a:p>
            <a:pPr marL="0" indent="0">
              <a:buNone/>
            </a:pPr>
            <a:r>
              <a:rPr lang="en-GB" dirty="0" smtClean="0"/>
              <a:t>However, others believe that ………………………………….. This discussion text will …………………………………………….</a:t>
            </a:r>
            <a:endParaRPr lang="en-GB" dirty="0"/>
          </a:p>
        </p:txBody>
      </p:sp>
    </p:spTree>
    <p:extLst>
      <p:ext uri="{BB962C8B-B14F-4D97-AF65-F5344CB8AC3E}">
        <p14:creationId xmlns:p14="http://schemas.microsoft.com/office/powerpoint/2010/main" val="15855839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body</a:t>
            </a:r>
            <a:endParaRPr lang="en-GB" dirty="0"/>
          </a:p>
        </p:txBody>
      </p:sp>
      <p:sp>
        <p:nvSpPr>
          <p:cNvPr id="3" name="Content Placeholder 2"/>
          <p:cNvSpPr>
            <a:spLocks noGrp="1"/>
          </p:cNvSpPr>
          <p:nvPr>
            <p:ph idx="1"/>
          </p:nvPr>
        </p:nvSpPr>
        <p:spPr/>
        <p:txBody>
          <a:bodyPr/>
          <a:lstStyle/>
          <a:p>
            <a:pPr marL="0" indent="0">
              <a:buNone/>
            </a:pPr>
            <a:r>
              <a:rPr lang="en-GB" dirty="0" smtClean="0"/>
              <a:t>To ensure we have a main body that consists of two strong arguments we are </a:t>
            </a:r>
            <a:r>
              <a:rPr lang="en-GB" dirty="0"/>
              <a:t>g</a:t>
            </a:r>
            <a:r>
              <a:rPr lang="en-GB" dirty="0" smtClean="0"/>
              <a:t>oing to draw out a table showing both sides of our argument.</a:t>
            </a:r>
          </a:p>
          <a:p>
            <a:pPr marL="0" indent="0">
              <a:buNone/>
            </a:pPr>
            <a:endParaRPr lang="en-GB" dirty="0"/>
          </a:p>
          <a:p>
            <a:pPr marL="0" indent="0">
              <a:buNone/>
            </a:pPr>
            <a:r>
              <a:rPr lang="en-GB" dirty="0" smtClean="0"/>
              <a:t>Think </a:t>
            </a:r>
            <a:r>
              <a:rPr lang="en-GB" dirty="0" smtClean="0"/>
              <a:t>back to your </a:t>
            </a:r>
            <a:r>
              <a:rPr lang="en-GB" dirty="0" smtClean="0"/>
              <a:t>English </a:t>
            </a:r>
            <a:r>
              <a:rPr lang="en-GB" dirty="0" smtClean="0"/>
              <a:t>and Geography </a:t>
            </a:r>
            <a:r>
              <a:rPr lang="en-GB" dirty="0" smtClean="0"/>
              <a:t>from this term</a:t>
            </a:r>
            <a:r>
              <a:rPr lang="en-GB" dirty="0" smtClean="0"/>
              <a:t>. </a:t>
            </a:r>
            <a:r>
              <a:rPr lang="en-GB" dirty="0" smtClean="0"/>
              <a:t>What can you remember? What facts and statistics could we use? What facts and statistics did I use for my discussion text?</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1992550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382112810"/>
              </p:ext>
            </p:extLst>
          </p:nvPr>
        </p:nvGraphicFramePr>
        <p:xfrm>
          <a:off x="1422446" y="2304280"/>
          <a:ext cx="8596312" cy="1559560"/>
        </p:xfrm>
        <a:graphic>
          <a:graphicData uri="http://schemas.openxmlformats.org/drawingml/2006/table">
            <a:tbl>
              <a:tblPr firstRow="1" bandRow="1">
                <a:tableStyleId>{F5AB1C69-6EDB-4FF4-983F-18BD219EF322}</a:tableStyleId>
              </a:tblPr>
              <a:tblGrid>
                <a:gridCol w="4298156">
                  <a:extLst>
                    <a:ext uri="{9D8B030D-6E8A-4147-A177-3AD203B41FA5}">
                      <a16:colId xmlns:a16="http://schemas.microsoft.com/office/drawing/2014/main" val="3866493624"/>
                    </a:ext>
                  </a:extLst>
                </a:gridCol>
                <a:gridCol w="4298156">
                  <a:extLst>
                    <a:ext uri="{9D8B030D-6E8A-4147-A177-3AD203B41FA5}">
                      <a16:colId xmlns:a16="http://schemas.microsoft.com/office/drawing/2014/main" val="2139823494"/>
                    </a:ext>
                  </a:extLst>
                </a:gridCol>
              </a:tblGrid>
              <a:tr h="370840">
                <a:tc>
                  <a:txBody>
                    <a:bodyPr/>
                    <a:lstStyle/>
                    <a:p>
                      <a:r>
                        <a:rPr lang="en-GB" dirty="0" smtClean="0"/>
                        <a:t>Against</a:t>
                      </a:r>
                      <a:endParaRPr lang="en-GB" dirty="0"/>
                    </a:p>
                  </a:txBody>
                  <a:tcPr/>
                </a:tc>
                <a:tc>
                  <a:txBody>
                    <a:bodyPr/>
                    <a:lstStyle/>
                    <a:p>
                      <a:r>
                        <a:rPr lang="en-GB" dirty="0" smtClean="0"/>
                        <a:t>For</a:t>
                      </a:r>
                      <a:endParaRPr lang="en-GB" dirty="0"/>
                    </a:p>
                  </a:txBody>
                  <a:tcPr/>
                </a:tc>
                <a:extLst>
                  <a:ext uri="{0D108BD9-81ED-4DB2-BD59-A6C34878D82A}">
                    <a16:rowId xmlns:a16="http://schemas.microsoft.com/office/drawing/2014/main" val="3738005067"/>
                  </a:ext>
                </a:extLst>
              </a:tr>
              <a:tr h="370840">
                <a:tc>
                  <a:txBody>
                    <a:bodyPr/>
                    <a:lstStyle/>
                    <a:p>
                      <a:r>
                        <a:rPr lang="en-GB" dirty="0" err="1" smtClean="0"/>
                        <a:t>Eg</a:t>
                      </a:r>
                      <a:r>
                        <a:rPr lang="en-GB" dirty="0" smtClean="0"/>
                        <a:t>:</a:t>
                      </a:r>
                    </a:p>
                    <a:p>
                      <a:r>
                        <a:rPr lang="en-GB" dirty="0" smtClean="0"/>
                        <a:t>Habitats of animals are being destroyed.</a:t>
                      </a:r>
                      <a:endParaRPr lang="en-GB" dirty="0"/>
                    </a:p>
                  </a:txBody>
                  <a:tcPr/>
                </a:tc>
                <a:tc>
                  <a:txBody>
                    <a:bodyPr/>
                    <a:lstStyle/>
                    <a:p>
                      <a:r>
                        <a:rPr lang="en-GB" dirty="0" err="1" smtClean="0"/>
                        <a:t>Eg</a:t>
                      </a:r>
                      <a:r>
                        <a:rPr lang="en-GB" dirty="0" smtClean="0"/>
                        <a:t>:</a:t>
                      </a:r>
                    </a:p>
                    <a:p>
                      <a:r>
                        <a:rPr lang="en-GB" dirty="0" smtClean="0"/>
                        <a:t>Habitats</a:t>
                      </a:r>
                      <a:r>
                        <a:rPr lang="en-GB" baseline="0" dirty="0" smtClean="0"/>
                        <a:t> may be being destroyed, but much needed home for humans are being built on the land. </a:t>
                      </a:r>
                      <a:endParaRPr lang="en-GB" dirty="0"/>
                    </a:p>
                  </a:txBody>
                  <a:tcPr/>
                </a:tc>
                <a:extLst>
                  <a:ext uri="{0D108BD9-81ED-4DB2-BD59-A6C34878D82A}">
                    <a16:rowId xmlns:a16="http://schemas.microsoft.com/office/drawing/2014/main" val="1893139516"/>
                  </a:ext>
                </a:extLst>
              </a:tr>
            </a:tbl>
          </a:graphicData>
        </a:graphic>
      </p:graphicFrame>
      <p:sp>
        <p:nvSpPr>
          <p:cNvPr id="6" name="TextBox 5"/>
          <p:cNvSpPr txBox="1"/>
          <p:nvPr/>
        </p:nvSpPr>
        <p:spPr>
          <a:xfrm>
            <a:off x="1658983" y="901337"/>
            <a:ext cx="7972567" cy="923330"/>
          </a:xfrm>
          <a:prstGeom prst="rect">
            <a:avLst/>
          </a:prstGeom>
          <a:noFill/>
        </p:spPr>
        <p:txBody>
          <a:bodyPr wrap="none" rtlCol="0">
            <a:spAutoFit/>
          </a:bodyPr>
          <a:lstStyle/>
          <a:p>
            <a:r>
              <a:rPr lang="en-GB" dirty="0" smtClean="0"/>
              <a:t>For each ‘against’ argument, you need to have a balanced ‘for’ argument. </a:t>
            </a:r>
          </a:p>
          <a:p>
            <a:endParaRPr lang="en-GB" dirty="0"/>
          </a:p>
          <a:p>
            <a:r>
              <a:rPr lang="en-GB" dirty="0" smtClean="0"/>
              <a:t>Fill in your own table. </a:t>
            </a:r>
            <a:endParaRPr lang="en-GB" dirty="0"/>
          </a:p>
        </p:txBody>
      </p:sp>
    </p:spTree>
    <p:extLst>
      <p:ext uri="{BB962C8B-B14F-4D97-AF65-F5344CB8AC3E}">
        <p14:creationId xmlns:p14="http://schemas.microsoft.com/office/powerpoint/2010/main" val="1919618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2514" y="2404534"/>
            <a:ext cx="8751489" cy="1646302"/>
          </a:xfrm>
        </p:spPr>
        <p:txBody>
          <a:bodyPr/>
          <a:lstStyle/>
          <a:p>
            <a:r>
              <a:rPr lang="en-GB" sz="4800" dirty="0" smtClean="0">
                <a:latin typeface="Comic Sans MS" panose="030F0702030302020204" pitchFamily="66" charset="0"/>
              </a:rPr>
              <a:t>Thursday 31</a:t>
            </a:r>
            <a:r>
              <a:rPr lang="en-GB" sz="4800" baseline="30000" dirty="0" smtClean="0">
                <a:latin typeface="Comic Sans MS" panose="030F0702030302020204" pitchFamily="66" charset="0"/>
              </a:rPr>
              <a:t>st</a:t>
            </a:r>
            <a:r>
              <a:rPr lang="en-GB" sz="4800" dirty="0" smtClean="0">
                <a:latin typeface="Comic Sans MS" panose="030F0702030302020204" pitchFamily="66" charset="0"/>
              </a:rPr>
              <a:t> March 2022</a:t>
            </a:r>
            <a:endParaRPr lang="en-GB" sz="4800" dirty="0">
              <a:latin typeface="Comic Sans MS" panose="030F0702030302020204" pitchFamily="66" charset="0"/>
            </a:endParaRPr>
          </a:p>
        </p:txBody>
      </p:sp>
      <p:sp>
        <p:nvSpPr>
          <p:cNvPr id="3" name="Subtitle 2"/>
          <p:cNvSpPr>
            <a:spLocks noGrp="1"/>
          </p:cNvSpPr>
          <p:nvPr>
            <p:ph type="subTitle" idx="1"/>
          </p:nvPr>
        </p:nvSpPr>
        <p:spPr/>
        <p:txBody>
          <a:bodyPr>
            <a:normAutofit fontScale="85000" lnSpcReduction="20000"/>
          </a:bodyPr>
          <a:lstStyle/>
          <a:p>
            <a:r>
              <a:rPr lang="en-GB" sz="2800" dirty="0" smtClean="0">
                <a:latin typeface="Comic Sans MS" panose="030F0702030302020204" pitchFamily="66" charset="0"/>
              </a:rPr>
              <a:t>LO: to write with purpose</a:t>
            </a:r>
            <a:br>
              <a:rPr lang="en-GB" sz="2800" dirty="0" smtClean="0">
                <a:latin typeface="Comic Sans MS" panose="030F0702030302020204" pitchFamily="66" charset="0"/>
              </a:rPr>
            </a:br>
            <a:r>
              <a:rPr lang="en-GB" sz="2800" dirty="0" smtClean="0">
                <a:latin typeface="Comic Sans MS" panose="030F0702030302020204" pitchFamily="66" charset="0"/>
              </a:rPr>
              <a:t>to use sentences appropriately</a:t>
            </a:r>
          </a:p>
          <a:p>
            <a:r>
              <a:rPr lang="en-GB" sz="2800" dirty="0" smtClean="0">
                <a:latin typeface="Comic Sans MS" panose="030F0702030302020204" pitchFamily="66" charset="0"/>
              </a:rPr>
              <a:t>C: Discussion text</a:t>
            </a:r>
            <a:endParaRPr lang="en-GB" sz="2800" dirty="0">
              <a:latin typeface="Comic Sans MS" panose="030F0702030302020204" pitchFamily="66" charset="0"/>
            </a:endParaRPr>
          </a:p>
        </p:txBody>
      </p:sp>
    </p:spTree>
    <p:extLst>
      <p:ext uri="{BB962C8B-B14F-4D97-AF65-F5344CB8AC3E}">
        <p14:creationId xmlns:p14="http://schemas.microsoft.com/office/powerpoint/2010/main" val="875217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 of present perfect tense.</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a:hlinkClick r:id="rId2"/>
              </a:rPr>
              <a:t>https://</a:t>
            </a:r>
            <a:r>
              <a:rPr lang="en-GB" dirty="0" smtClean="0">
                <a:hlinkClick r:id="rId2"/>
              </a:rPr>
              <a:t>www.youtube.com/watch?v=7GAjEdOiNaI</a:t>
            </a:r>
            <a:endParaRPr lang="en-GB" dirty="0" smtClean="0"/>
          </a:p>
          <a:p>
            <a:pPr marL="0" indent="0">
              <a:buNone/>
            </a:pPr>
            <a:endParaRPr lang="en-GB" dirty="0"/>
          </a:p>
          <a:p>
            <a:pPr marL="0" indent="0">
              <a:buNone/>
            </a:pPr>
            <a:r>
              <a:rPr lang="en-GB" sz="2400" dirty="0" smtClean="0"/>
              <a:t>The destruction of the rainforest </a:t>
            </a:r>
            <a:r>
              <a:rPr lang="en-GB" sz="2400" b="1" dirty="0" smtClean="0">
                <a:solidFill>
                  <a:srgbClr val="FF0000"/>
                </a:solidFill>
              </a:rPr>
              <a:t>has been </a:t>
            </a:r>
            <a:r>
              <a:rPr lang="en-GB" sz="2400" dirty="0" smtClean="0"/>
              <a:t>happening for many years. </a:t>
            </a:r>
          </a:p>
          <a:p>
            <a:pPr marL="0" indent="0">
              <a:buNone/>
            </a:pPr>
            <a:endParaRPr lang="en-GB" sz="2400" dirty="0"/>
          </a:p>
          <a:p>
            <a:pPr marL="0" indent="0">
              <a:buNone/>
            </a:pPr>
            <a:r>
              <a:rPr lang="en-GB" sz="2400" dirty="0" smtClean="0"/>
              <a:t>It could be argued, that they </a:t>
            </a:r>
            <a:r>
              <a:rPr lang="en-GB" sz="2400" b="1" dirty="0" smtClean="0">
                <a:solidFill>
                  <a:srgbClr val="FF0000"/>
                </a:solidFill>
              </a:rPr>
              <a:t>have forgotten </a:t>
            </a:r>
            <a:r>
              <a:rPr lang="en-GB" sz="2400" dirty="0" smtClean="0"/>
              <a:t>how important the conservation of the rainforest is. </a:t>
            </a:r>
          </a:p>
          <a:p>
            <a:pPr marL="0" indent="0">
              <a:buNone/>
            </a:pPr>
            <a:endParaRPr lang="en-GB" sz="2400" dirty="0"/>
          </a:p>
          <a:p>
            <a:pPr marL="0" indent="0">
              <a:buNone/>
            </a:pPr>
            <a:r>
              <a:rPr lang="en-GB" sz="2400" dirty="0" smtClean="0"/>
              <a:t>Tribes </a:t>
            </a:r>
            <a:r>
              <a:rPr lang="en-GB" sz="2400" b="1" dirty="0" smtClean="0">
                <a:solidFill>
                  <a:srgbClr val="FF0000"/>
                </a:solidFill>
              </a:rPr>
              <a:t>have lived </a:t>
            </a:r>
            <a:r>
              <a:rPr lang="en-GB" sz="2400" dirty="0" smtClean="0"/>
              <a:t>their for all of their lives. </a:t>
            </a:r>
          </a:p>
          <a:p>
            <a:pPr marL="0" indent="0">
              <a:buNone/>
            </a:pPr>
            <a:endParaRPr lang="en-GB" sz="2400" dirty="0"/>
          </a:p>
          <a:p>
            <a:pPr marL="0" indent="0">
              <a:buNone/>
            </a:pPr>
            <a:r>
              <a:rPr lang="en-GB" sz="2400" dirty="0" smtClean="0"/>
              <a:t>Can you write me 2 sentences using the present perfect tense?</a:t>
            </a:r>
            <a:endParaRPr lang="en-GB" sz="2400" dirty="0"/>
          </a:p>
        </p:txBody>
      </p:sp>
    </p:spTree>
    <p:extLst>
      <p:ext uri="{BB962C8B-B14F-4D97-AF65-F5344CB8AC3E}">
        <p14:creationId xmlns:p14="http://schemas.microsoft.com/office/powerpoint/2010/main" val="6029683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Today, we will write our two paragraphs.</a:t>
            </a:r>
            <a:endParaRPr lang="en-GB" dirty="0"/>
          </a:p>
        </p:txBody>
      </p:sp>
      <p:sp>
        <p:nvSpPr>
          <p:cNvPr id="3" name="Content Placeholder 2"/>
          <p:cNvSpPr>
            <a:spLocks noGrp="1"/>
          </p:cNvSpPr>
          <p:nvPr>
            <p:ph idx="1"/>
          </p:nvPr>
        </p:nvSpPr>
        <p:spPr>
          <a:xfrm>
            <a:off x="677334" y="1376749"/>
            <a:ext cx="8596668" cy="3880773"/>
          </a:xfrm>
        </p:spPr>
        <p:txBody>
          <a:bodyPr/>
          <a:lstStyle/>
          <a:p>
            <a:pPr marL="0" indent="0">
              <a:buNone/>
            </a:pPr>
            <a:r>
              <a:rPr lang="en-GB" sz="2400" dirty="0"/>
              <a:t>R</a:t>
            </a:r>
            <a:r>
              <a:rPr lang="en-GB" sz="2400" dirty="0" smtClean="0"/>
              <a:t>ead </a:t>
            </a:r>
            <a:r>
              <a:rPr lang="en-GB" sz="2400" dirty="0" smtClean="0"/>
              <a:t>through my discussion text from yesterday. What makes it an interesting read?</a:t>
            </a:r>
          </a:p>
          <a:p>
            <a:pPr marL="0" indent="0">
              <a:buNone/>
            </a:pPr>
            <a:endParaRPr lang="en-GB" sz="2400" dirty="0"/>
          </a:p>
          <a:p>
            <a:pPr marL="0" indent="0">
              <a:buNone/>
            </a:pPr>
            <a:r>
              <a:rPr lang="en-GB" sz="2400" dirty="0" smtClean="0"/>
              <a:t>Look back at our grammar work from Tuesday.</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rotWithShape="1">
          <a:blip r:embed="rId2"/>
          <a:srcRect l="23226" t="58125" r="24165" b="12232"/>
          <a:stretch/>
        </p:blipFill>
        <p:spPr>
          <a:xfrm>
            <a:off x="1267097" y="4519749"/>
            <a:ext cx="8608422" cy="2101320"/>
          </a:xfrm>
          <a:prstGeom prst="rect">
            <a:avLst/>
          </a:prstGeom>
        </p:spPr>
      </p:pic>
      <p:pic>
        <p:nvPicPr>
          <p:cNvPr id="5" name="Picture 2" descr="Image result for conjunctions ks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0195" y="1864585"/>
            <a:ext cx="3621805" cy="279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5432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96537"/>
            <a:ext cx="8596668" cy="1320800"/>
          </a:xfrm>
        </p:spPr>
        <p:txBody>
          <a:bodyPr/>
          <a:lstStyle/>
          <a:p>
            <a:r>
              <a:rPr lang="en-GB" dirty="0" smtClean="0"/>
              <a:t>Activity </a:t>
            </a:r>
            <a:endParaRPr lang="en-GB" dirty="0"/>
          </a:p>
        </p:txBody>
      </p:sp>
      <p:sp>
        <p:nvSpPr>
          <p:cNvPr id="3" name="Content Placeholder 2"/>
          <p:cNvSpPr>
            <a:spLocks noGrp="1"/>
          </p:cNvSpPr>
          <p:nvPr>
            <p:ph idx="1"/>
          </p:nvPr>
        </p:nvSpPr>
        <p:spPr>
          <a:xfrm>
            <a:off x="964716" y="1430799"/>
            <a:ext cx="8596668" cy="3880773"/>
          </a:xfrm>
        </p:spPr>
        <p:txBody>
          <a:bodyPr/>
          <a:lstStyle/>
          <a:p>
            <a:pPr marL="0" indent="0">
              <a:buNone/>
            </a:pPr>
            <a:r>
              <a:rPr lang="en-GB" sz="2400" dirty="0" smtClean="0"/>
              <a:t>Now write your own paragraph against the destruction of the rainforest. Make sure you tick off the success criteria as you go along. Make sure you use your grammar from Tuesday and the sentences we wrote using present perfect tense</a:t>
            </a:r>
            <a:r>
              <a:rPr lang="en-GB" dirty="0" smtClean="0"/>
              <a:t>. </a:t>
            </a:r>
            <a:endParaRPr lang="en-GB" dirty="0"/>
          </a:p>
        </p:txBody>
      </p:sp>
      <p:pic>
        <p:nvPicPr>
          <p:cNvPr id="4" name="Picture 3"/>
          <p:cNvPicPr>
            <a:picLocks noChangeAspect="1"/>
          </p:cNvPicPr>
          <p:nvPr/>
        </p:nvPicPr>
        <p:blipFill rotWithShape="1">
          <a:blip r:embed="rId2"/>
          <a:srcRect l="23226" t="58125" r="24165" b="12232"/>
          <a:stretch/>
        </p:blipFill>
        <p:spPr>
          <a:xfrm>
            <a:off x="117566" y="3948025"/>
            <a:ext cx="8608422" cy="2727095"/>
          </a:xfrm>
          <a:prstGeom prst="rect">
            <a:avLst/>
          </a:prstGeom>
        </p:spPr>
      </p:pic>
      <p:pic>
        <p:nvPicPr>
          <p:cNvPr id="5" name="Picture 2" descr="Image result for conjunctions ks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0195" y="3780315"/>
            <a:ext cx="3621805" cy="279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035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2514" y="2404534"/>
            <a:ext cx="8751489" cy="1646302"/>
          </a:xfrm>
        </p:spPr>
        <p:txBody>
          <a:bodyPr/>
          <a:lstStyle/>
          <a:p>
            <a:r>
              <a:rPr lang="en-GB" sz="4800" dirty="0" smtClean="0">
                <a:latin typeface="Comic Sans MS" panose="030F0702030302020204" pitchFamily="66" charset="0"/>
              </a:rPr>
              <a:t>Friday 1</a:t>
            </a:r>
            <a:r>
              <a:rPr lang="en-GB" sz="4800" baseline="30000" dirty="0" smtClean="0">
                <a:latin typeface="Comic Sans MS" panose="030F0702030302020204" pitchFamily="66" charset="0"/>
              </a:rPr>
              <a:t>st</a:t>
            </a:r>
            <a:r>
              <a:rPr lang="en-GB" sz="4800" dirty="0" smtClean="0">
                <a:latin typeface="Comic Sans MS" panose="030F0702030302020204" pitchFamily="66" charset="0"/>
              </a:rPr>
              <a:t> April 2022</a:t>
            </a:r>
            <a:endParaRPr lang="en-GB" sz="48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smtClean="0">
                <a:latin typeface="Comic Sans MS" panose="030F0702030302020204" pitchFamily="66" charset="0"/>
              </a:rPr>
              <a:t>LO: to present writing</a:t>
            </a:r>
          </a:p>
          <a:p>
            <a:r>
              <a:rPr lang="en-GB" sz="2800" dirty="0" smtClean="0">
                <a:latin typeface="Comic Sans MS" panose="030F0702030302020204" pitchFamily="66" charset="0"/>
              </a:rPr>
              <a:t>C: Balanced Arguments</a:t>
            </a:r>
            <a:endParaRPr lang="en-GB" sz="2800" dirty="0">
              <a:latin typeface="Comic Sans MS" panose="030F0702030302020204" pitchFamily="66" charset="0"/>
            </a:endParaRPr>
          </a:p>
        </p:txBody>
      </p:sp>
    </p:spTree>
    <p:extLst>
      <p:ext uri="{BB962C8B-B14F-4D97-AF65-F5344CB8AC3E}">
        <p14:creationId xmlns:p14="http://schemas.microsoft.com/office/powerpoint/2010/main" val="1294367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dirty="0" smtClean="0">
                <a:latin typeface="Comic Sans MS" panose="030F0702030302020204" pitchFamily="66" charset="0"/>
              </a:rPr>
              <a:t>What conclusion can we make from our argument? </a:t>
            </a:r>
            <a:r>
              <a:rPr lang="en-GB" sz="4400" dirty="0" smtClean="0">
                <a:latin typeface="Comic Sans MS" panose="030F0702030302020204" pitchFamily="66" charset="0"/>
              </a:rPr>
              <a:t>Look at these sentence starters.</a:t>
            </a:r>
            <a:endParaRPr lang="en-GB" sz="4400" dirty="0">
              <a:latin typeface="Comic Sans MS" panose="030F0702030302020204" pitchFamily="66" charset="0"/>
            </a:endParaRPr>
          </a:p>
        </p:txBody>
      </p:sp>
      <p:sp>
        <p:nvSpPr>
          <p:cNvPr id="4" name="Content Placeholder 3"/>
          <p:cNvSpPr>
            <a:spLocks noGrp="1"/>
          </p:cNvSpPr>
          <p:nvPr>
            <p:ph idx="1"/>
          </p:nvPr>
        </p:nvSpPr>
        <p:spPr>
          <a:xfrm>
            <a:off x="912466" y="2821578"/>
            <a:ext cx="8596668" cy="3546356"/>
          </a:xfrm>
        </p:spPr>
        <p:txBody>
          <a:bodyPr>
            <a:normAutofit fontScale="92500" lnSpcReduction="20000"/>
          </a:bodyPr>
          <a:lstStyle/>
          <a:p>
            <a:r>
              <a:rPr lang="en-GB" sz="2800" dirty="0" smtClean="0">
                <a:latin typeface="Comic Sans MS" panose="030F0702030302020204" pitchFamily="66" charset="0"/>
              </a:rPr>
              <a:t>In summary, there are arguments for and against  deforestation and opinions will always differ. I personally believe that…</a:t>
            </a:r>
          </a:p>
          <a:p>
            <a:endParaRPr lang="en-GB" sz="2800" dirty="0">
              <a:latin typeface="Comic Sans MS" panose="030F0702030302020204" pitchFamily="66" charset="0"/>
            </a:endParaRPr>
          </a:p>
          <a:p>
            <a:r>
              <a:rPr lang="en-GB" sz="2800" dirty="0" smtClean="0">
                <a:latin typeface="Comic Sans MS" panose="030F0702030302020204" pitchFamily="66" charset="0"/>
              </a:rPr>
              <a:t>In conclusion, I feel that…</a:t>
            </a:r>
          </a:p>
          <a:p>
            <a:endParaRPr lang="en-GB" sz="2800" dirty="0">
              <a:latin typeface="Comic Sans MS" panose="030F0702030302020204" pitchFamily="66" charset="0"/>
            </a:endParaRPr>
          </a:p>
          <a:p>
            <a:r>
              <a:rPr lang="en-GB" sz="2800" dirty="0" smtClean="0">
                <a:latin typeface="Comic Sans MS" panose="030F0702030302020204" pitchFamily="66" charset="0"/>
              </a:rPr>
              <a:t>Having considered both sides of the argument…</a:t>
            </a:r>
          </a:p>
          <a:p>
            <a:pPr marL="0" indent="0">
              <a:buNone/>
            </a:pPr>
            <a:r>
              <a:rPr lang="en-GB" sz="2800" b="1" dirty="0" smtClean="0">
                <a:solidFill>
                  <a:srgbClr val="FF0000"/>
                </a:solidFill>
                <a:latin typeface="Comic Sans MS" panose="030F0702030302020204" pitchFamily="66" charset="0"/>
              </a:rPr>
              <a:t>Now write your conclusion in your books. </a:t>
            </a:r>
            <a:endParaRPr lang="en-GB" sz="28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6368295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3226" t="58125" r="24165" b="12232"/>
          <a:stretch/>
        </p:blipFill>
        <p:spPr>
          <a:xfrm>
            <a:off x="0" y="0"/>
            <a:ext cx="9313817" cy="2950559"/>
          </a:xfrm>
          <a:prstGeom prst="rect">
            <a:avLst/>
          </a:prstGeom>
        </p:spPr>
      </p:pic>
      <p:pic>
        <p:nvPicPr>
          <p:cNvPr id="5" name="Picture 2" descr="Image result for conjunctions ks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139" y="2950559"/>
            <a:ext cx="5472838" cy="387477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helpful hints"/>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15105" y="2950559"/>
            <a:ext cx="4044632" cy="2769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0281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4930D7-0EDE-41B5-B7F6-E795CAD235C0}">
  <ds:schemaRefs>
    <ds:schemaRef ds:uri="http://schemas.microsoft.com/office/2006/metadata/properties"/>
    <ds:schemaRef ds:uri="http://schemas.microsoft.com/office/infopath/2007/PartnerControls"/>
    <ds:schemaRef ds:uri="http://purl.org/dc/terms/"/>
    <ds:schemaRef ds:uri="933c73ff-1f47-478d-836a-52d41c4c8390"/>
    <ds:schemaRef ds:uri="http://schemas.microsoft.com/office/2006/documentManagement/types"/>
    <ds:schemaRef ds:uri="http://schemas.openxmlformats.org/package/2006/metadata/core-properties"/>
    <ds:schemaRef ds:uri="http://purl.org/dc/elements/1.1/"/>
    <ds:schemaRef ds:uri="b7193443-4924-4c98-83f1-322a08f13154"/>
    <ds:schemaRef ds:uri="http://www.w3.org/XML/1998/namespace"/>
    <ds:schemaRef ds:uri="http://purl.org/dc/dcmitype/"/>
  </ds:schemaRefs>
</ds:datastoreItem>
</file>

<file path=customXml/itemProps2.xml><?xml version="1.0" encoding="utf-8"?>
<ds:datastoreItem xmlns:ds="http://schemas.openxmlformats.org/officeDocument/2006/customXml" ds:itemID="{4E563907-71D0-4768-8A40-F151FA581B50}">
  <ds:schemaRefs>
    <ds:schemaRef ds:uri="http://schemas.microsoft.com/sharepoint/v3/contenttype/forms"/>
  </ds:schemaRefs>
</ds:datastoreItem>
</file>

<file path=customXml/itemProps3.xml><?xml version="1.0" encoding="utf-8"?>
<ds:datastoreItem xmlns:ds="http://schemas.openxmlformats.org/officeDocument/2006/customXml" ds:itemID="{9B963630-2F37-4D86-BBED-CDA6FADA3C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2029</TotalTime>
  <Words>1262</Words>
  <Application>Microsoft Office PowerPoint</Application>
  <PresentationFormat>Widescreen</PresentationFormat>
  <Paragraphs>158</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Comic Sans MS</vt:lpstr>
      <vt:lpstr>Trebuchet MS</vt:lpstr>
      <vt:lpstr>Wingdings 3</vt:lpstr>
      <vt:lpstr>Facet</vt:lpstr>
      <vt:lpstr>Monday 28th March 2022</vt:lpstr>
      <vt:lpstr>Read the text</vt:lpstr>
      <vt:lpstr>PowerPoint Presentation</vt:lpstr>
      <vt:lpstr>PowerPoint Presentation</vt:lpstr>
      <vt:lpstr>Features of a discussion text:</vt:lpstr>
      <vt:lpstr>Activity 1:</vt:lpstr>
      <vt:lpstr>Features of a discussion text : What are these though? </vt:lpstr>
      <vt:lpstr>Features of a discussion text : What are these though? </vt:lpstr>
      <vt:lpstr>Activity 2:</vt:lpstr>
      <vt:lpstr>Tuesday 29th March 2022</vt:lpstr>
      <vt:lpstr>This lesson is all about Grammar!</vt:lpstr>
      <vt:lpstr>You will be writing a discussion text on the destruction of the rainforest. </vt:lpstr>
      <vt:lpstr>https://www.youtube.com/watch?v=BT1HhMcB8aw </vt:lpstr>
      <vt:lpstr>Did we miss any?</vt:lpstr>
      <vt:lpstr>Let’s look at some more texts. Can you find the formal language in these?</vt:lpstr>
      <vt:lpstr>https://www.youtube.com/watch?v=SrMTRgcHBI4  </vt:lpstr>
      <vt:lpstr>Did we get them all?</vt:lpstr>
      <vt:lpstr>Using each of the columns, choose 1 word to write into a sentence on your next page. </vt:lpstr>
      <vt:lpstr>Wednesday 30th March 2022</vt:lpstr>
      <vt:lpstr>Look at the discussion text I have written for you. Use a highlighter to find the features of a discussion text.  :</vt:lpstr>
      <vt:lpstr>Lay out of a discussion text</vt:lpstr>
      <vt:lpstr>Introduction</vt:lpstr>
      <vt:lpstr>Main body</vt:lpstr>
      <vt:lpstr>PowerPoint Presentation</vt:lpstr>
      <vt:lpstr>Thursday 31st March 2022</vt:lpstr>
      <vt:lpstr>Recap of present perfect tense.</vt:lpstr>
      <vt:lpstr>Today, we will write our two paragraphs.</vt:lpstr>
      <vt:lpstr>Activity </vt:lpstr>
      <vt:lpstr>Friday 1st April 2022</vt:lpstr>
      <vt:lpstr>What conclusion can we make from our argument? Look at these sentence starters.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24th February 2020</dc:title>
  <dc:creator>Emily Fenner</dc:creator>
  <cp:lastModifiedBy>Rachael Norman</cp:lastModifiedBy>
  <cp:revision>38</cp:revision>
  <dcterms:created xsi:type="dcterms:W3CDTF">2020-02-13T07:36:49Z</dcterms:created>
  <dcterms:modified xsi:type="dcterms:W3CDTF">2022-03-23T15:45:36Z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