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321" r:id="rId11"/>
    <p:sldId id="297" r:id="rId12"/>
    <p:sldId id="298" r:id="rId13"/>
    <p:sldId id="312" r:id="rId14"/>
    <p:sldId id="299" r:id="rId15"/>
    <p:sldId id="307" r:id="rId16"/>
    <p:sldId id="308" r:id="rId17"/>
    <p:sldId id="309" r:id="rId18"/>
    <p:sldId id="311" r:id="rId19"/>
    <p:sldId id="310" r:id="rId20"/>
    <p:sldId id="313" r:id="rId21"/>
    <p:sldId id="300" r:id="rId22"/>
    <p:sldId id="30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5D69"/>
    <a:srgbClr val="E5BCE6"/>
    <a:srgbClr val="2E7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audio" Target="../media/media2.m4a"/><Relationship Id="rId7" Type="http://schemas.openxmlformats.org/officeDocument/2006/relationships/image" Target="../media/image11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0.png"/><Relationship Id="rId4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0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3.m4a"/><Relationship Id="rId7" Type="http://schemas.openxmlformats.org/officeDocument/2006/relationships/image" Target="../media/image19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audio" Target="../media/media4.m4a"/><Relationship Id="rId7" Type="http://schemas.openxmlformats.org/officeDocument/2006/relationships/image" Target="../media/image19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.png"/><Relationship Id="rId5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1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media5.m4a"/><Relationship Id="rId7" Type="http://schemas.openxmlformats.org/officeDocument/2006/relationships/image" Target="../media/image28.png"/><Relationship Id="rId12" Type="http://schemas.openxmlformats.org/officeDocument/2006/relationships/image" Target="../media/image9.png"/><Relationship Id="rId2" Type="http://schemas.microsoft.com/office/2007/relationships/media" Target="../media/media5.m4a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11" Type="http://schemas.openxmlformats.org/officeDocument/2006/relationships/image" Target="../media/image21.png"/><Relationship Id="rId5" Type="http://schemas.openxmlformats.org/officeDocument/2006/relationships/image" Target="../media/image17.png"/><Relationship Id="rId10" Type="http://schemas.openxmlformats.org/officeDocument/2006/relationships/image" Target="../media/image3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audio" Target="../media/media6.m4a"/><Relationship Id="rId7" Type="http://schemas.openxmlformats.org/officeDocument/2006/relationships/image" Target="../media/image30.png"/><Relationship Id="rId2" Type="http://schemas.microsoft.com/office/2007/relationships/media" Target="../media/media6.m4a"/><Relationship Id="rId1" Type="http://schemas.openxmlformats.org/officeDocument/2006/relationships/tags" Target="../tags/tag8.xml"/><Relationship Id="rId6" Type="http://schemas.openxmlformats.org/officeDocument/2006/relationships/image" Target="../media/image29.png"/><Relationship Id="rId5" Type="http://schemas.openxmlformats.org/officeDocument/2006/relationships/image" Target="../media/image17.png"/><Relationship Id="rId10" Type="http://schemas.openxmlformats.org/officeDocument/2006/relationships/image" Target="../media/image9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audio" Target="../media/media7.m4a"/><Relationship Id="rId7" Type="http://schemas.openxmlformats.org/officeDocument/2006/relationships/image" Target="../media/image17.png"/><Relationship Id="rId12" Type="http://schemas.openxmlformats.org/officeDocument/2006/relationships/image" Target="../media/image40.png"/><Relationship Id="rId2" Type="http://schemas.microsoft.com/office/2007/relationships/media" Target="../media/media7.m4a"/><Relationship Id="rId1" Type="http://schemas.openxmlformats.org/officeDocument/2006/relationships/tags" Target="../tags/tag9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2.png"/><Relationship Id="rId15" Type="http://schemas.openxmlformats.org/officeDocument/2006/relationships/image" Target="../media/image9.png"/><Relationship Id="rId10" Type="http://schemas.openxmlformats.org/officeDocument/2006/relationships/image" Target="../media/image38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audio" Target="../media/media8.m4a"/><Relationship Id="rId7" Type="http://schemas.openxmlformats.org/officeDocument/2006/relationships/image" Target="../media/image44.png"/><Relationship Id="rId2" Type="http://schemas.microsoft.com/office/2007/relationships/media" Target="../media/media8.m4a"/><Relationship Id="rId1" Type="http://schemas.openxmlformats.org/officeDocument/2006/relationships/tags" Target="../tags/tag10.xml"/><Relationship Id="rId6" Type="http://schemas.openxmlformats.org/officeDocument/2006/relationships/image" Target="../media/image43.png"/><Relationship Id="rId11" Type="http://schemas.openxmlformats.org/officeDocument/2006/relationships/image" Target="../media/image9.png"/><Relationship Id="rId5" Type="http://schemas.openxmlformats.org/officeDocument/2006/relationships/image" Target="../media/image17.png"/><Relationship Id="rId10" Type="http://schemas.openxmlformats.org/officeDocument/2006/relationships/image" Target="../media/image4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-13253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-222294"/>
            <a:ext cx="7886700" cy="1325563"/>
          </a:xfrm>
        </p:spPr>
        <p:txBody>
          <a:bodyPr/>
          <a:lstStyle/>
          <a:p>
            <a:r>
              <a:rPr lang="en-GB" sz="8800" u="sng" dirty="0"/>
              <a:t>5.2.2021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87794" y="978952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87794" y="2980772"/>
            <a:ext cx="4739001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C:Dividing by 8.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5A8E0C-4927-41FF-8A98-84B69BBCD13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2790" y="2636561"/>
            <a:ext cx="4452731" cy="3339548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4252AB-65EA-4A1F-ABA3-BDA946BE7E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66750" y="4073740"/>
            <a:ext cx="2181087" cy="2181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5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Here is an 8 by 2 array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1) 	Draw an 8 by 4 array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2) 	How many counters are there in your array?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3)	Write 2 multiplication equations to match your array.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4)  	Write 2 division equations to match your array.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973179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289217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605255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2921293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237331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553369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869407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185445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969547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285585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601623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917661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3233699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549737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65775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181813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764506" y="828175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16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506" y="828175"/>
                <a:ext cx="1600200" cy="461665"/>
              </a:xfrm>
              <a:prstGeom prst="rect">
                <a:avLst/>
              </a:prstGeom>
              <a:blipFill>
                <a:blip r:embed="rId5"/>
                <a:stretch>
                  <a:fillRect l="-6107" t="-10526" r="-38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6474517" y="834192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16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4517" y="834192"/>
                <a:ext cx="1600200" cy="461665"/>
              </a:xfrm>
              <a:prstGeom prst="rect">
                <a:avLst/>
              </a:prstGeom>
              <a:blipFill>
                <a:blip r:embed="rId6"/>
                <a:stretch>
                  <a:fillRect l="-5703" t="-10526" r="-38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4764506" y="124299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506" y="1242999"/>
                <a:ext cx="1600200" cy="461665"/>
              </a:xfrm>
              <a:prstGeom prst="rect">
                <a:avLst/>
              </a:prstGeom>
              <a:blipFill>
                <a:blip r:embed="rId7"/>
                <a:stretch>
                  <a:fillRect l="-6107" t="-10526" r="-11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408617" y="1239828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8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8617" y="1239828"/>
                <a:ext cx="1600200" cy="461665"/>
              </a:xfrm>
              <a:prstGeom prst="rect">
                <a:avLst/>
              </a:prstGeom>
              <a:blipFill>
                <a:blip r:embed="rId8"/>
                <a:stretch>
                  <a:fillRect l="-5703" t="-10526" r="-114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ounded Rectangle 43"/>
          <p:cNvSpPr/>
          <p:nvPr/>
        </p:nvSpPr>
        <p:spPr>
          <a:xfrm>
            <a:off x="1927213" y="915225"/>
            <a:ext cx="2630038" cy="33980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ounded Rectangle 44"/>
          <p:cNvSpPr/>
          <p:nvPr/>
        </p:nvSpPr>
        <p:spPr>
          <a:xfrm>
            <a:off x="1931092" y="1246675"/>
            <a:ext cx="2630038" cy="339806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F922960-C8E9-45BA-B408-E48C2C24EB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64706" y="1647601"/>
            <a:ext cx="1600199" cy="160019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718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0" grpId="0"/>
      <p:bldP spid="41" grpId="0"/>
      <p:bldP spid="42" grpId="0"/>
      <p:bldP spid="43" grpId="0"/>
      <p:bldP spid="44" grpId="0" animBg="1"/>
      <p:bldP spid="4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Here is an 8 by 2 array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1) 	Draw an 8 by 4 array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2) 	How many counters are there in your array?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3)	Write 2 multiplication equations to match your array.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500" dirty="0">
                <a:latin typeface="Calibri" panose="020F0502020204030204" pitchFamily="34" charset="0"/>
                <a:cs typeface="Calibri" panose="020F0502020204030204" pitchFamily="34" charset="0"/>
              </a:rPr>
              <a:t>4)  	Write 2 division equations to match your array.</a:t>
            </a:r>
          </a:p>
          <a:p>
            <a:endParaRPr lang="en-GB" sz="2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973179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289217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605255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921293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237331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553369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869407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185445" y="936950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969547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285585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601623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917661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233699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549737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865775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181813" y="1277809"/>
            <a:ext cx="288000" cy="288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764506" y="828175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16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506" y="828175"/>
                <a:ext cx="1600200" cy="461665"/>
              </a:xfrm>
              <a:prstGeom prst="rect">
                <a:avLst/>
              </a:prstGeom>
              <a:blipFill>
                <a:blip r:embed="rId5"/>
                <a:stretch>
                  <a:fillRect l="-6107" t="-10526" r="-38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6474517" y="834192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16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4517" y="834192"/>
                <a:ext cx="1600200" cy="461665"/>
              </a:xfrm>
              <a:prstGeom prst="rect">
                <a:avLst/>
              </a:prstGeom>
              <a:blipFill>
                <a:blip r:embed="rId6"/>
                <a:stretch>
                  <a:fillRect l="-5703" t="-10526" r="-38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764506" y="124299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4506" y="1242999"/>
                <a:ext cx="1600200" cy="461665"/>
              </a:xfrm>
              <a:prstGeom prst="rect">
                <a:avLst/>
              </a:prstGeom>
              <a:blipFill>
                <a:blip r:embed="rId7"/>
                <a:stretch>
                  <a:fillRect l="-6107" t="-10526" r="-11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6408617" y="1239828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8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8617" y="1239828"/>
                <a:ext cx="1600200" cy="461665"/>
              </a:xfrm>
              <a:prstGeom prst="rect">
                <a:avLst/>
              </a:prstGeom>
              <a:blipFill>
                <a:blip r:embed="rId8"/>
                <a:stretch>
                  <a:fillRect l="-5703" t="-10526" r="-1141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9" name="Group 58"/>
          <p:cNvGrpSpPr/>
          <p:nvPr/>
        </p:nvGrpSpPr>
        <p:grpSpPr>
          <a:xfrm>
            <a:off x="4241213" y="1842002"/>
            <a:ext cx="2503898" cy="1308458"/>
            <a:chOff x="4241213" y="1842002"/>
            <a:chExt cx="2503898" cy="1308458"/>
          </a:xfrm>
        </p:grpSpPr>
        <p:sp>
          <p:nvSpPr>
            <p:cNvPr id="24" name="Oval 23"/>
            <p:cNvSpPr/>
            <p:nvPr/>
          </p:nvSpPr>
          <p:spPr>
            <a:xfrm>
              <a:off x="4244845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/>
          </p:nvSpPr>
          <p:spPr>
            <a:xfrm>
              <a:off x="4560883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/>
          </p:nvSpPr>
          <p:spPr>
            <a:xfrm>
              <a:off x="4876921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/>
            <p:cNvSpPr/>
            <p:nvPr/>
          </p:nvSpPr>
          <p:spPr>
            <a:xfrm>
              <a:off x="5192959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/>
            <p:cNvSpPr/>
            <p:nvPr/>
          </p:nvSpPr>
          <p:spPr>
            <a:xfrm>
              <a:off x="5508997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5825035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6141073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6457111" y="1842002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4241213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4557251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4873289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5189327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5505365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5821403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6137441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/>
          </p:nvSpPr>
          <p:spPr>
            <a:xfrm>
              <a:off x="6453479" y="218286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4244845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4560883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/>
          </p:nvSpPr>
          <p:spPr>
            <a:xfrm>
              <a:off x="4876921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/>
          </p:nvSpPr>
          <p:spPr>
            <a:xfrm>
              <a:off x="5192959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/>
          </p:nvSpPr>
          <p:spPr>
            <a:xfrm>
              <a:off x="5508997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5825035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/>
          </p:nvSpPr>
          <p:spPr>
            <a:xfrm>
              <a:off x="6141073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/>
          </p:nvSpPr>
          <p:spPr>
            <a:xfrm>
              <a:off x="6457111" y="2521601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4241213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/>
          </p:nvSpPr>
          <p:spPr>
            <a:xfrm>
              <a:off x="4557251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873289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/>
          </p:nvSpPr>
          <p:spPr>
            <a:xfrm>
              <a:off x="5189327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5505365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/>
          </p:nvSpPr>
          <p:spPr>
            <a:xfrm>
              <a:off x="5821403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/>
          </p:nvSpPr>
          <p:spPr>
            <a:xfrm>
              <a:off x="6137441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/>
            <p:cNvSpPr/>
            <p:nvPr/>
          </p:nvSpPr>
          <p:spPr>
            <a:xfrm>
              <a:off x="6453479" y="2862460"/>
              <a:ext cx="288000" cy="288000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139815" y="3177028"/>
            <a:ext cx="10532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solidFill>
                  <a:schemeClr val="accent5">
                    <a:lumMod val="75000"/>
                  </a:schemeClr>
                </a:solidFill>
              </a:rPr>
              <a:t>32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1888130" y="439870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32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8130" y="4398709"/>
                <a:ext cx="1600200" cy="461665"/>
              </a:xfrm>
              <a:prstGeom prst="rect">
                <a:avLst/>
              </a:prstGeom>
              <a:blipFill>
                <a:blip r:embed="rId9"/>
                <a:stretch>
                  <a:fillRect l="-6107" t="-10667" r="-38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3598141" y="439870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32</a:t>
                </a: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141" y="4398709"/>
                <a:ext cx="1600200" cy="461665"/>
              </a:xfrm>
              <a:prstGeom prst="rect">
                <a:avLst/>
              </a:prstGeom>
              <a:blipFill>
                <a:blip r:embed="rId10"/>
                <a:stretch>
                  <a:fillRect l="-5703" t="-10667" r="-380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1888130" y="5445259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8130" y="5445259"/>
                <a:ext cx="1600200" cy="461665"/>
              </a:xfrm>
              <a:prstGeom prst="rect">
                <a:avLst/>
              </a:prstGeom>
              <a:blipFill>
                <a:blip r:embed="rId11"/>
                <a:stretch>
                  <a:fillRect l="-6107" t="-10526" r="-114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3598141" y="5442088"/>
                <a:ext cx="160020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2E75B6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2E75B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2E75B6"/>
                    </a:solidFill>
                  </a:rPr>
                  <a:t> 8</a:t>
                </a: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8141" y="5442088"/>
                <a:ext cx="1600200" cy="461665"/>
              </a:xfrm>
              <a:prstGeom prst="rect">
                <a:avLst/>
              </a:prstGeom>
              <a:blipFill>
                <a:blip r:embed="rId12"/>
                <a:stretch>
                  <a:fillRect l="-5703" t="-10667" r="-1141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5698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2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86990" y="377120"/>
            <a:ext cx="762549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Here are 24 flowers.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could we divide the flowers by 8?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6" name="Rectangle 35"/>
          <p:cNvSpPr/>
          <p:nvPr/>
        </p:nvSpPr>
        <p:spPr>
          <a:xfrm>
            <a:off x="1115050" y="4314092"/>
            <a:ext cx="29797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could share the flowers equally between 8 pots.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1100421" y="4251037"/>
            <a:ext cx="312173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808130" y="4316423"/>
            <a:ext cx="312173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We could group the flowers into pots of 8</a:t>
            </a:r>
          </a:p>
        </p:txBody>
      </p:sp>
      <p:sp>
        <p:nvSpPr>
          <p:cNvPr id="39" name="Rounded Rectangle 38"/>
          <p:cNvSpPr/>
          <p:nvPr/>
        </p:nvSpPr>
        <p:spPr>
          <a:xfrm>
            <a:off x="4808131" y="4253368"/>
            <a:ext cx="3121739" cy="1517367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519" y="1177383"/>
            <a:ext cx="1140722" cy="130138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489" y="1202319"/>
            <a:ext cx="1140722" cy="130138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18" y="1136632"/>
            <a:ext cx="1140722" cy="1301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991" y="1206551"/>
            <a:ext cx="1140722" cy="13013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684" y="1232115"/>
            <a:ext cx="1140722" cy="130138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583" y="1170025"/>
            <a:ext cx="1140722" cy="130138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278" y="1190905"/>
            <a:ext cx="1140722" cy="130138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239" y="1206550"/>
            <a:ext cx="1140722" cy="130138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3860" y="1211332"/>
            <a:ext cx="1140722" cy="130138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830" y="1236268"/>
            <a:ext cx="1140722" cy="130138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759" y="1170581"/>
            <a:ext cx="1140722" cy="130138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4580" y="1227436"/>
            <a:ext cx="1140722" cy="13013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688" y="1732491"/>
            <a:ext cx="1140722" cy="130138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3658" y="1757427"/>
            <a:ext cx="1140722" cy="130138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87" y="1691740"/>
            <a:ext cx="1140722" cy="130138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160" y="1761659"/>
            <a:ext cx="1140722" cy="130138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853" y="1787223"/>
            <a:ext cx="1140722" cy="130138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752" y="1725133"/>
            <a:ext cx="1140722" cy="130138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447" y="1746013"/>
            <a:ext cx="1140722" cy="130138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408" y="1761658"/>
            <a:ext cx="1140722" cy="130138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029" y="1766440"/>
            <a:ext cx="1140722" cy="130138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999" y="1791376"/>
            <a:ext cx="1140722" cy="130138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928" y="1725689"/>
            <a:ext cx="1140722" cy="130138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8749" y="1782544"/>
            <a:ext cx="1140722" cy="130138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AF13293-0D42-40EC-8701-D2B765F10B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854234" y="2433237"/>
            <a:ext cx="2151270" cy="21512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47648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802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  <p:bldP spid="23" grpId="1"/>
      <p:bldP spid="36" grpId="0"/>
      <p:bldP spid="37" grpId="0" animBg="1"/>
      <p:bldP spid="38" grpId="0"/>
      <p:bldP spid="3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278" y="1190905"/>
            <a:ext cx="1140722" cy="13013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87100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are 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flowers in each pot.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8710077"/>
              </a:xfrm>
              <a:prstGeom prst="rect">
                <a:avLst/>
              </a:prstGeom>
              <a:blipFill>
                <a:blip r:embed="rId6"/>
                <a:stretch>
                  <a:fillRect l="-15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632915" y="341611"/>
            <a:ext cx="76205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flowers are shared equally between 8 pots.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flowers will be in each pot?  </a:t>
            </a: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519" y="1177383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489" y="1202319"/>
            <a:ext cx="1140722" cy="13013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18" y="1136632"/>
            <a:ext cx="1140722" cy="13013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991" y="1206551"/>
            <a:ext cx="1140722" cy="13013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684" y="1232115"/>
            <a:ext cx="1140722" cy="13013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583" y="1170025"/>
            <a:ext cx="1140722" cy="13013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239" y="1206550"/>
            <a:ext cx="1140722" cy="130138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3860" y="1211332"/>
            <a:ext cx="1140722" cy="130138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830" y="1236268"/>
            <a:ext cx="1140722" cy="1301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759" y="1170581"/>
            <a:ext cx="1140722" cy="130138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688" y="1732491"/>
            <a:ext cx="1140722" cy="130138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3658" y="1757427"/>
            <a:ext cx="1140722" cy="130138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87" y="1691740"/>
            <a:ext cx="1140722" cy="130138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160" y="1761659"/>
            <a:ext cx="1140722" cy="130138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853" y="1787223"/>
            <a:ext cx="1140722" cy="130138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752" y="1725133"/>
            <a:ext cx="1140722" cy="130138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447" y="1746013"/>
            <a:ext cx="1140722" cy="13013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408" y="1761658"/>
            <a:ext cx="1140722" cy="130138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029" y="1766440"/>
            <a:ext cx="1140722" cy="130138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999" y="1791376"/>
            <a:ext cx="1140722" cy="130138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928" y="1725689"/>
            <a:ext cx="1140722" cy="130138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8749" y="1782544"/>
            <a:ext cx="1140722" cy="1301387"/>
          </a:xfrm>
          <a:prstGeom prst="rect">
            <a:avLst/>
          </a:prstGeom>
        </p:spPr>
      </p:pic>
      <p:sp>
        <p:nvSpPr>
          <p:cNvPr id="25" name="Trapezoid 24"/>
          <p:cNvSpPr/>
          <p:nvPr/>
        </p:nvSpPr>
        <p:spPr>
          <a:xfrm rot="10800000">
            <a:off x="879524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rapezoid 19"/>
          <p:cNvSpPr/>
          <p:nvPr/>
        </p:nvSpPr>
        <p:spPr>
          <a:xfrm rot="10800000">
            <a:off x="1813085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apezoid 26"/>
          <p:cNvSpPr/>
          <p:nvPr/>
        </p:nvSpPr>
        <p:spPr>
          <a:xfrm rot="10800000">
            <a:off x="2746646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rapezoid 27"/>
          <p:cNvSpPr/>
          <p:nvPr/>
        </p:nvSpPr>
        <p:spPr>
          <a:xfrm rot="10800000">
            <a:off x="3680207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Trapezoid 28"/>
          <p:cNvSpPr/>
          <p:nvPr/>
        </p:nvSpPr>
        <p:spPr>
          <a:xfrm rot="10800000">
            <a:off x="4613768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apezoid 29"/>
          <p:cNvSpPr/>
          <p:nvPr/>
        </p:nvSpPr>
        <p:spPr>
          <a:xfrm rot="10800000">
            <a:off x="5547329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Trapezoid 31"/>
          <p:cNvSpPr/>
          <p:nvPr/>
        </p:nvSpPr>
        <p:spPr>
          <a:xfrm rot="10800000">
            <a:off x="7414450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4580" y="1227436"/>
            <a:ext cx="1140722" cy="1301387"/>
          </a:xfrm>
          <a:prstGeom prst="rect">
            <a:avLst/>
          </a:prstGeom>
        </p:spPr>
      </p:pic>
      <p:sp>
        <p:nvSpPr>
          <p:cNvPr id="31" name="Trapezoid 30"/>
          <p:cNvSpPr/>
          <p:nvPr/>
        </p:nvSpPr>
        <p:spPr>
          <a:xfrm rot="10800000">
            <a:off x="6480890" y="3769577"/>
            <a:ext cx="663213" cy="631969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515F491-915C-4198-9707-5EBCDB3081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78749" y="4492754"/>
            <a:ext cx="1694030" cy="1694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045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0.32726 0.229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54" y="1145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0283 0.2354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6" y="1175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8525 0.2395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53" y="1196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49218 0.233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01" y="11667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11267 0.1576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2" y="787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0.4092 0.1555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51" y="777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04983 0.1576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" y="787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05261 0.1446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2" y="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0.23646 0.2386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23" y="1192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34427 0.2291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05" y="1145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0.18733 0.2414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58" y="1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30104 0.2340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169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19722 0.1546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61" y="7731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-0.08906 0.15393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62" y="7685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24948 0.1527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7639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13697 0.1520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7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01754 0.2699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13495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0.1158 0.27315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1" y="1365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-0.03489 0.2620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1310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07986 0.27222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13611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42066 0.18334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916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31128 0.1791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73" y="8958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46858 0.1891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38" y="9444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-0.36163 0.1682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90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86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5" grpId="0" animBg="1"/>
      <p:bldP spid="20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63315"/>
                <a:ext cx="7625490" cy="87100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 flowers are grouped into pots of 8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we fill?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50000"/>
                    </a:srgbClr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rgbClr val="5B9BD5">
                      <a:lumMod val="50000"/>
                    </a:srgb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are 3 pots of 8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24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1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63315"/>
                <a:ext cx="7625490" cy="8710077"/>
              </a:xfrm>
              <a:prstGeom prst="rect">
                <a:avLst/>
              </a:prstGeom>
              <a:blipFill>
                <a:blip r:embed="rId5"/>
                <a:stretch>
                  <a:fillRect l="-1599" t="-7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519" y="117738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489" y="1202319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18" y="1136632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991" y="1206551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684" y="1232115"/>
            <a:ext cx="1140722" cy="13013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583" y="1170025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278" y="1190905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239" y="1206550"/>
            <a:ext cx="1140722" cy="13013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3860" y="1211332"/>
            <a:ext cx="1140722" cy="13013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830" y="1236268"/>
            <a:ext cx="1140722" cy="13013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759" y="1170581"/>
            <a:ext cx="1140722" cy="13013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4580" y="1227436"/>
            <a:ext cx="1140722" cy="13013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688" y="1732491"/>
            <a:ext cx="1140722" cy="13013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3658" y="1757427"/>
            <a:ext cx="1140722" cy="130138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587" y="1691740"/>
            <a:ext cx="1140722" cy="130138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160" y="1761659"/>
            <a:ext cx="1140722" cy="130138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853" y="1787223"/>
            <a:ext cx="1140722" cy="13013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752" y="1725133"/>
            <a:ext cx="1140722" cy="130138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4447" y="1746013"/>
            <a:ext cx="1140722" cy="130138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5408" y="1761658"/>
            <a:ext cx="1140722" cy="130138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8029" y="1766440"/>
            <a:ext cx="1140722" cy="130138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6999" y="1791376"/>
            <a:ext cx="1140722" cy="130138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7928" y="1725689"/>
            <a:ext cx="1140722" cy="130138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8749" y="1782544"/>
            <a:ext cx="1140722" cy="1301387"/>
          </a:xfrm>
          <a:prstGeom prst="rect">
            <a:avLst/>
          </a:prstGeom>
        </p:spPr>
      </p:pic>
      <p:sp>
        <p:nvSpPr>
          <p:cNvPr id="51" name="Trapezoid 50"/>
          <p:cNvSpPr/>
          <p:nvPr/>
        </p:nvSpPr>
        <p:spPr>
          <a:xfrm rot="10800000">
            <a:off x="1382841" y="3490187"/>
            <a:ext cx="1295685" cy="1136726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Trapezoid 51"/>
          <p:cNvSpPr/>
          <p:nvPr/>
        </p:nvSpPr>
        <p:spPr>
          <a:xfrm rot="10800000">
            <a:off x="3294808" y="3481927"/>
            <a:ext cx="1295685" cy="1136726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rapezoid 68"/>
          <p:cNvSpPr/>
          <p:nvPr/>
        </p:nvSpPr>
        <p:spPr>
          <a:xfrm rot="10800000">
            <a:off x="5287648" y="3481927"/>
            <a:ext cx="1295685" cy="1136726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3843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3055 0.1386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692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-0.04513 0.1407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7" y="703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-0.03906 0.16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2" y="812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-0.05365 0.1587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794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-0.04809 0.1263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631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-0.06736 0.122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8" y="61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6 L -0.05816 0.1317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17" y="657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-0.08246 0.1344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01076 0.152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761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0427 0.153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" y="7685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85185E-6 L -0.00191 0.1439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7199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-0.02952 0.1199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6" y="599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03872 0.1208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4" y="604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-0.06944 0.1164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2" y="581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-0.02847 0.1268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6343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3.7037E-7 L -0.05451 0.1122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6" y="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00538 0.12477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" y="6227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01754 0.12662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6319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01893 0.1428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7130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-0.00399 0.1493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7454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81481E-6 L -0.01858 0.10093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8" y="5046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5086 0.1143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52" y="5718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22222E-6 L -0.0033 0.11551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4" y="5764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11111E-6 L -0.03281 0.1257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" y="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6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006285" y="419366"/>
            <a:ext cx="26831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Shared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8 equal groups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058610" y="419366"/>
            <a:ext cx="26831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Grouped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into 8s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476" t="-4500" r="-4714" b="-4057"/>
          <a:stretch/>
        </p:blipFill>
        <p:spPr>
          <a:xfrm>
            <a:off x="3617262" y="1287737"/>
            <a:ext cx="1852862" cy="17205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934" t="-5784" r="-2931" b="-6840"/>
          <a:stretch/>
        </p:blipFill>
        <p:spPr>
          <a:xfrm>
            <a:off x="3412725" y="3115084"/>
            <a:ext cx="2261936" cy="1203158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072904"/>
              </p:ext>
            </p:extLst>
          </p:nvPr>
        </p:nvGraphicFramePr>
        <p:xfrm>
          <a:off x="2786705" y="4537416"/>
          <a:ext cx="3613488" cy="4898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1686">
                  <a:extLst>
                    <a:ext uri="{9D8B030D-6E8A-4147-A177-3AD203B41FA5}">
                      <a16:colId xmlns:a16="http://schemas.microsoft.com/office/drawing/2014/main" val="42138779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1385366186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44637984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3269683091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674242119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2139223114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1504102978"/>
                    </a:ext>
                  </a:extLst>
                </a:gridCol>
                <a:gridCol w="451686">
                  <a:extLst>
                    <a:ext uri="{9D8B030D-6E8A-4147-A177-3AD203B41FA5}">
                      <a16:colId xmlns:a16="http://schemas.microsoft.com/office/drawing/2014/main" val="1406031915"/>
                    </a:ext>
                  </a:extLst>
                </a:gridCol>
              </a:tblGrid>
              <a:tr h="48984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551236"/>
                  </a:ext>
                </a:extLst>
              </a:tr>
            </a:tbl>
          </a:graphicData>
        </a:graphic>
      </p:graphicFrame>
      <p:graphicFrame>
        <p:nvGraphicFramePr>
          <p:cNvPr id="122" name="Table 1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2050026"/>
              </p:ext>
            </p:extLst>
          </p:nvPr>
        </p:nvGraphicFramePr>
        <p:xfrm>
          <a:off x="2786705" y="4537379"/>
          <a:ext cx="3613488" cy="4898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3372">
                  <a:extLst>
                    <a:ext uri="{9D8B030D-6E8A-4147-A177-3AD203B41FA5}">
                      <a16:colId xmlns:a16="http://schemas.microsoft.com/office/drawing/2014/main" val="42138779"/>
                    </a:ext>
                  </a:extLst>
                </a:gridCol>
                <a:gridCol w="903372">
                  <a:extLst>
                    <a:ext uri="{9D8B030D-6E8A-4147-A177-3AD203B41FA5}">
                      <a16:colId xmlns:a16="http://schemas.microsoft.com/office/drawing/2014/main" val="1781487039"/>
                    </a:ext>
                  </a:extLst>
                </a:gridCol>
                <a:gridCol w="903372">
                  <a:extLst>
                    <a:ext uri="{9D8B030D-6E8A-4147-A177-3AD203B41FA5}">
                      <a16:colId xmlns:a16="http://schemas.microsoft.com/office/drawing/2014/main" val="2092827780"/>
                    </a:ext>
                  </a:extLst>
                </a:gridCol>
                <a:gridCol w="903372">
                  <a:extLst>
                    <a:ext uri="{9D8B030D-6E8A-4147-A177-3AD203B41FA5}">
                      <a16:colId xmlns:a16="http://schemas.microsoft.com/office/drawing/2014/main" val="3669398379"/>
                    </a:ext>
                  </a:extLst>
                </a:gridCol>
              </a:tblGrid>
              <a:tr h="489843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0755123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3812756" y="393339"/>
                <a:ext cx="124585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32</a:t>
                </a:r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:endParaRPr lang="en-GB" sz="28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2756" y="393339"/>
                <a:ext cx="1245854" cy="523220"/>
              </a:xfrm>
              <a:prstGeom prst="rect">
                <a:avLst/>
              </a:prstGeom>
              <a:blipFill>
                <a:blip r:embed="rId7"/>
                <a:stretch>
                  <a:fillRect l="-9756" t="-11765" r="-878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1618" y="4476440"/>
            <a:ext cx="2724150" cy="11525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4276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-0.23629 -0.2525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3" y="-1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0.19757 0.0009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0.19774 -0.14629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78" y="-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22222E-6 L -0.22084 -0.18009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42" y="-9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44444E-6 L 0.20313 0.01851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66943" y="5549963"/>
            <a:ext cx="757066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How could you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represent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this </a:t>
            </a:r>
            <a:r>
              <a:rPr kumimoji="0" lang="en-GB" sz="2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problem?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81873" y="423163"/>
            <a:ext cx="5508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48 children go camping.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Each tent holds 8 children.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How many tents are needed?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039" y="413110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5557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3653" y="2280757"/>
            <a:ext cx="704919" cy="75627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411" y="2282531"/>
            <a:ext cx="704919" cy="75627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9176" y="2283919"/>
            <a:ext cx="704919" cy="75627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9934" y="2284227"/>
            <a:ext cx="704919" cy="75627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1456" y="2286621"/>
            <a:ext cx="704919" cy="75627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1309" y="2276912"/>
            <a:ext cx="704919" cy="756270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5643850" y="1334833"/>
            <a:ext cx="2791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tent          8 children</a:t>
            </a:r>
          </a:p>
          <a:p>
            <a:endParaRPr lang="en-GB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5643850" y="1787481"/>
            <a:ext cx="2791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tents       16 children</a:t>
            </a:r>
          </a:p>
          <a:p>
            <a:endParaRPr lang="en-GB" sz="2000" dirty="0"/>
          </a:p>
        </p:txBody>
      </p:sp>
      <p:cxnSp>
        <p:nvCxnSpPr>
          <p:cNvPr id="112" name="Straight Arrow Connector 111"/>
          <p:cNvCxnSpPr/>
          <p:nvPr/>
        </p:nvCxnSpPr>
        <p:spPr>
          <a:xfrm>
            <a:off x="6520386" y="2006707"/>
            <a:ext cx="2778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5643850" y="2240129"/>
            <a:ext cx="2791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 tents       24 children</a:t>
            </a:r>
          </a:p>
          <a:p>
            <a:endParaRPr lang="en-GB" sz="2000" dirty="0"/>
          </a:p>
        </p:txBody>
      </p:sp>
      <p:cxnSp>
        <p:nvCxnSpPr>
          <p:cNvPr id="114" name="Straight Arrow Connector 113"/>
          <p:cNvCxnSpPr/>
          <p:nvPr/>
        </p:nvCxnSpPr>
        <p:spPr>
          <a:xfrm>
            <a:off x="6520386" y="2454857"/>
            <a:ext cx="2778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5643850" y="2692777"/>
            <a:ext cx="2791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 tents       32 children</a:t>
            </a:r>
          </a:p>
          <a:p>
            <a:endParaRPr lang="en-GB" sz="2000" dirty="0"/>
          </a:p>
        </p:txBody>
      </p:sp>
      <p:cxnSp>
        <p:nvCxnSpPr>
          <p:cNvPr id="116" name="Straight Arrow Connector 115"/>
          <p:cNvCxnSpPr/>
          <p:nvPr/>
        </p:nvCxnSpPr>
        <p:spPr>
          <a:xfrm>
            <a:off x="6520386" y="2903007"/>
            <a:ext cx="2778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7" name="TextBox 116"/>
          <p:cNvSpPr txBox="1"/>
          <p:nvPr/>
        </p:nvSpPr>
        <p:spPr>
          <a:xfrm>
            <a:off x="5643850" y="3145425"/>
            <a:ext cx="2791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 tents       40 children</a:t>
            </a:r>
          </a:p>
          <a:p>
            <a:endParaRPr lang="en-GB" sz="2000" dirty="0"/>
          </a:p>
        </p:txBody>
      </p:sp>
      <p:cxnSp>
        <p:nvCxnSpPr>
          <p:cNvPr id="118" name="Straight Arrow Connector 117"/>
          <p:cNvCxnSpPr/>
          <p:nvPr/>
        </p:nvCxnSpPr>
        <p:spPr>
          <a:xfrm>
            <a:off x="6520386" y="3351157"/>
            <a:ext cx="2778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9" name="TextBox 118"/>
          <p:cNvSpPr txBox="1"/>
          <p:nvPr/>
        </p:nvSpPr>
        <p:spPr>
          <a:xfrm>
            <a:off x="5643850" y="3598074"/>
            <a:ext cx="27915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 tents       48 children</a:t>
            </a:r>
          </a:p>
          <a:p>
            <a:endParaRPr lang="en-GB" sz="2000" dirty="0"/>
          </a:p>
        </p:txBody>
      </p:sp>
      <p:cxnSp>
        <p:nvCxnSpPr>
          <p:cNvPr id="120" name="Straight Arrow Connector 119"/>
          <p:cNvCxnSpPr/>
          <p:nvPr/>
        </p:nvCxnSpPr>
        <p:spPr>
          <a:xfrm>
            <a:off x="6520386" y="3799308"/>
            <a:ext cx="2778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1" name="Straight Arrow Connector 120"/>
          <p:cNvCxnSpPr/>
          <p:nvPr/>
        </p:nvCxnSpPr>
        <p:spPr>
          <a:xfrm>
            <a:off x="6520386" y="1558557"/>
            <a:ext cx="277837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2" name="Arc 121"/>
          <p:cNvSpPr/>
          <p:nvPr/>
        </p:nvSpPr>
        <p:spPr>
          <a:xfrm flipH="1">
            <a:off x="1002308" y="4392566"/>
            <a:ext cx="513669" cy="110632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cxnSp>
        <p:nvCxnSpPr>
          <p:cNvPr id="128" name="Straight Connector 127"/>
          <p:cNvCxnSpPr/>
          <p:nvPr/>
        </p:nvCxnSpPr>
        <p:spPr>
          <a:xfrm>
            <a:off x="944830" y="5023014"/>
            <a:ext cx="3540287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814306" y="5023014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130" name="TextBox 129"/>
          <p:cNvSpPr txBox="1"/>
          <p:nvPr/>
        </p:nvSpPr>
        <p:spPr>
          <a:xfrm>
            <a:off x="1334622" y="5023014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1783195" y="5023014"/>
            <a:ext cx="567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2330178" y="5023014"/>
            <a:ext cx="564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sp>
        <p:nvSpPr>
          <p:cNvPr id="133" name="TextBox 132"/>
          <p:cNvSpPr txBox="1"/>
          <p:nvPr/>
        </p:nvSpPr>
        <p:spPr>
          <a:xfrm>
            <a:off x="2873145" y="5023014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sp>
        <p:nvSpPr>
          <p:cNvPr id="134" name="TextBox 133"/>
          <p:cNvSpPr txBox="1"/>
          <p:nvPr/>
        </p:nvSpPr>
        <p:spPr>
          <a:xfrm>
            <a:off x="3368904" y="5037222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135" name="TextBox 134"/>
          <p:cNvSpPr txBox="1"/>
          <p:nvPr/>
        </p:nvSpPr>
        <p:spPr>
          <a:xfrm>
            <a:off x="3882573" y="5023014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48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1413111" y="2909680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138" name="TextBox 137"/>
          <p:cNvSpPr txBox="1"/>
          <p:nvPr/>
        </p:nvSpPr>
        <p:spPr>
          <a:xfrm>
            <a:off x="1935072" y="2909680"/>
            <a:ext cx="567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16</a:t>
            </a:r>
          </a:p>
        </p:txBody>
      </p:sp>
      <p:sp>
        <p:nvSpPr>
          <p:cNvPr id="139" name="TextBox 138"/>
          <p:cNvSpPr txBox="1"/>
          <p:nvPr/>
        </p:nvSpPr>
        <p:spPr>
          <a:xfrm>
            <a:off x="2543245" y="2909680"/>
            <a:ext cx="564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3151569" y="2909680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32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3769619" y="2922600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40</a:t>
            </a:r>
          </a:p>
        </p:txBody>
      </p:sp>
      <p:sp>
        <p:nvSpPr>
          <p:cNvPr id="142" name="TextBox 141"/>
          <p:cNvSpPr txBox="1"/>
          <p:nvPr/>
        </p:nvSpPr>
        <p:spPr>
          <a:xfrm>
            <a:off x="4380824" y="2922599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48</a:t>
            </a:r>
          </a:p>
        </p:txBody>
      </p:sp>
      <p:pic>
        <p:nvPicPr>
          <p:cNvPr id="143" name="Picture 142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633" y="808361"/>
            <a:ext cx="919946" cy="1267779"/>
          </a:xfrm>
          <a:prstGeom prst="rect">
            <a:avLst/>
          </a:prstGeom>
        </p:spPr>
      </p:pic>
      <p:pic>
        <p:nvPicPr>
          <p:cNvPr id="144" name="Picture 143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68446" y="1670946"/>
            <a:ext cx="956127" cy="751407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1845" y="3509027"/>
            <a:ext cx="1032728" cy="745857"/>
          </a:xfrm>
          <a:prstGeom prst="rect">
            <a:avLst/>
          </a:prstGeom>
        </p:spPr>
      </p:pic>
      <p:sp>
        <p:nvSpPr>
          <p:cNvPr id="161" name="Arc 160"/>
          <p:cNvSpPr/>
          <p:nvPr/>
        </p:nvSpPr>
        <p:spPr>
          <a:xfrm flipH="1">
            <a:off x="1532842" y="4392566"/>
            <a:ext cx="513669" cy="110632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62" name="Arc 161"/>
          <p:cNvSpPr/>
          <p:nvPr/>
        </p:nvSpPr>
        <p:spPr>
          <a:xfrm flipH="1">
            <a:off x="2063376" y="4392566"/>
            <a:ext cx="513669" cy="110632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63" name="Arc 162"/>
          <p:cNvSpPr/>
          <p:nvPr/>
        </p:nvSpPr>
        <p:spPr>
          <a:xfrm flipH="1">
            <a:off x="2593910" y="4392566"/>
            <a:ext cx="513669" cy="110632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64" name="Arc 163"/>
          <p:cNvSpPr/>
          <p:nvPr/>
        </p:nvSpPr>
        <p:spPr>
          <a:xfrm flipH="1">
            <a:off x="3124444" y="4392566"/>
            <a:ext cx="513669" cy="110632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65" name="Arc 164"/>
          <p:cNvSpPr/>
          <p:nvPr/>
        </p:nvSpPr>
        <p:spPr>
          <a:xfrm flipH="1">
            <a:off x="3654978" y="4392566"/>
            <a:ext cx="513669" cy="110632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pic>
        <p:nvPicPr>
          <p:cNvPr id="167" name="Picture 16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594948" y="3633647"/>
            <a:ext cx="1025216" cy="1399280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476" t="-4500" r="-4714" b="-4057"/>
          <a:stretch/>
        </p:blipFill>
        <p:spPr>
          <a:xfrm>
            <a:off x="5620164" y="4192018"/>
            <a:ext cx="1487919" cy="1381640"/>
          </a:xfrm>
          <a:prstGeom prst="rect">
            <a:avLst/>
          </a:prstGeom>
          <a:ln>
            <a:noFill/>
          </a:ln>
        </p:spPr>
      </p:pic>
      <p:pic>
        <p:nvPicPr>
          <p:cNvPr id="169" name="Picture 168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2167" t="-4500" r="-4715" b="-4057"/>
          <a:stretch/>
        </p:blipFill>
        <p:spPr>
          <a:xfrm>
            <a:off x="7144082" y="4201534"/>
            <a:ext cx="703187" cy="1381640"/>
          </a:xfrm>
          <a:prstGeom prst="rect">
            <a:avLst/>
          </a:prstGeom>
          <a:ln>
            <a:noFill/>
          </a:ln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D5EBD2A-AB10-4EF7-A5FF-09873C5F8F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865169" y="5587471"/>
            <a:ext cx="1372434" cy="13724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8926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1" dur="414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7" grpId="1"/>
      <p:bldP spid="50" grpId="0"/>
      <p:bldP spid="50" grpId="1"/>
      <p:bldP spid="103" grpId="0"/>
      <p:bldP spid="111" grpId="0"/>
      <p:bldP spid="113" grpId="0"/>
      <p:bldP spid="115" grpId="0"/>
      <p:bldP spid="117" grpId="0"/>
      <p:bldP spid="119" grpId="0"/>
      <p:bldP spid="12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7" grpId="0"/>
      <p:bldP spid="138" grpId="0"/>
      <p:bldP spid="139" grpId="0"/>
      <p:bldP spid="140" grpId="0"/>
      <p:bldP spid="141" grpId="0"/>
      <p:bldP spid="142" grpId="0"/>
      <p:bldP spid="161" grpId="0" animBg="1"/>
      <p:bldP spid="162" grpId="0" animBg="1"/>
      <p:bldP spid="163" grpId="0" animBg="1"/>
      <p:bldP spid="164" grpId="0" animBg="1"/>
      <p:bldP spid="1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/>
          <p:cNvSpPr/>
          <p:nvPr/>
        </p:nvSpPr>
        <p:spPr>
          <a:xfrm>
            <a:off x="1743517" y="1757025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66943" y="5549963"/>
            <a:ext cx="757066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How could you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represent </a:t>
            </a: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this </a:t>
            </a:r>
            <a:r>
              <a:rPr kumimoji="0" lang="en-GB" sz="2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problem?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81873" y="423163"/>
            <a:ext cx="5508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48 children go camping.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There are 8 tents.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How many children will sleep in each tent?</a:t>
            </a: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6039" y="413110"/>
            <a:ext cx="747045" cy="747045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5658883" y="5557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144" name="Picture 143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68446" y="1670946"/>
            <a:ext cx="956127" cy="751407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91845" y="3509027"/>
            <a:ext cx="1032728" cy="745857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776973" y="2192320"/>
            <a:ext cx="1025216" cy="1399280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5808131" y="2918044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5848453" y="3065708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6011972" y="3048293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5852604" y="323891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6031491" y="3209708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6430184" y="2866968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6470506" y="301463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6634025" y="2997217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6474657" y="318783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6653544" y="315863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7007279" y="287793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7047601" y="302559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7211120" y="3008181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7051752" y="3198800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/>
          <p:cNvSpPr/>
          <p:nvPr/>
        </p:nvSpPr>
        <p:spPr>
          <a:xfrm>
            <a:off x="7230639" y="316959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7596826" y="290200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7637148" y="304966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/>
          <p:cNvSpPr/>
          <p:nvPr/>
        </p:nvSpPr>
        <p:spPr>
          <a:xfrm>
            <a:off x="7800667" y="3032251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7641299" y="3222870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7820186" y="319366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/>
          <p:cNvSpPr/>
          <p:nvPr/>
        </p:nvSpPr>
        <p:spPr>
          <a:xfrm>
            <a:off x="5840214" y="3575767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/>
          <p:cNvSpPr/>
          <p:nvPr/>
        </p:nvSpPr>
        <p:spPr>
          <a:xfrm>
            <a:off x="6024536" y="352235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5880536" y="3723431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6044055" y="3706016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5884687" y="3896635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6063574" y="3867431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/>
          <p:cNvSpPr/>
          <p:nvPr/>
        </p:nvSpPr>
        <p:spPr>
          <a:xfrm>
            <a:off x="6462267" y="3524691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/>
          <p:cNvSpPr/>
          <p:nvPr/>
        </p:nvSpPr>
        <p:spPr>
          <a:xfrm>
            <a:off x="6646589" y="3471280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/>
          <p:cNvSpPr/>
          <p:nvPr/>
        </p:nvSpPr>
        <p:spPr>
          <a:xfrm>
            <a:off x="6502589" y="3672355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/>
          <p:cNvSpPr/>
          <p:nvPr/>
        </p:nvSpPr>
        <p:spPr>
          <a:xfrm>
            <a:off x="6666108" y="3654940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/>
          <p:cNvSpPr/>
          <p:nvPr/>
        </p:nvSpPr>
        <p:spPr>
          <a:xfrm>
            <a:off x="6506740" y="3845559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/>
          <p:cNvSpPr/>
          <p:nvPr/>
        </p:nvSpPr>
        <p:spPr>
          <a:xfrm>
            <a:off x="6685627" y="3816355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/>
          <p:cNvSpPr/>
          <p:nvPr/>
        </p:nvSpPr>
        <p:spPr>
          <a:xfrm>
            <a:off x="7039362" y="3535655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7223684" y="3482244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7079684" y="3683319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7243203" y="3665904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7083835" y="3856523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7262722" y="3827319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/>
          <p:cNvSpPr/>
          <p:nvPr/>
        </p:nvSpPr>
        <p:spPr>
          <a:xfrm>
            <a:off x="7628909" y="3559725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/>
          <p:cNvSpPr/>
          <p:nvPr/>
        </p:nvSpPr>
        <p:spPr>
          <a:xfrm>
            <a:off x="7813231" y="3506314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/>
          <p:cNvSpPr/>
          <p:nvPr/>
        </p:nvSpPr>
        <p:spPr>
          <a:xfrm>
            <a:off x="7669231" y="3707389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/>
          <p:cNvSpPr/>
          <p:nvPr/>
        </p:nvSpPr>
        <p:spPr>
          <a:xfrm>
            <a:off x="7832750" y="3689974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/>
          <p:cNvSpPr/>
          <p:nvPr/>
        </p:nvSpPr>
        <p:spPr>
          <a:xfrm>
            <a:off x="7673382" y="3880593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/>
          <p:cNvSpPr/>
          <p:nvPr/>
        </p:nvSpPr>
        <p:spPr>
          <a:xfrm>
            <a:off x="7852269" y="3851389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006992"/>
              </p:ext>
            </p:extLst>
          </p:nvPr>
        </p:nvGraphicFramePr>
        <p:xfrm>
          <a:off x="1418590" y="5308647"/>
          <a:ext cx="3635376" cy="5670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4422">
                  <a:extLst>
                    <a:ext uri="{9D8B030D-6E8A-4147-A177-3AD203B41FA5}">
                      <a16:colId xmlns:a16="http://schemas.microsoft.com/office/drawing/2014/main" val="372582635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3611285959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4014261136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957210990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3643543365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1290225974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3229712259"/>
                    </a:ext>
                  </a:extLst>
                </a:gridCol>
                <a:gridCol w="454422">
                  <a:extLst>
                    <a:ext uri="{9D8B030D-6E8A-4147-A177-3AD203B41FA5}">
                      <a16:colId xmlns:a16="http://schemas.microsoft.com/office/drawing/2014/main" val="3922493934"/>
                    </a:ext>
                  </a:extLst>
                </a:gridCol>
              </a:tblGrid>
              <a:tr h="5670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6177626"/>
                  </a:ext>
                </a:extLst>
              </a:tr>
            </a:tbl>
          </a:graphicData>
        </a:graphic>
      </p:graphicFrame>
      <p:cxnSp>
        <p:nvCxnSpPr>
          <p:cNvPr id="151" name="Straight Connector 150"/>
          <p:cNvCxnSpPr/>
          <p:nvPr/>
        </p:nvCxnSpPr>
        <p:spPr>
          <a:xfrm>
            <a:off x="2050569" y="1978717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Connector 155"/>
          <p:cNvCxnSpPr/>
          <p:nvPr/>
        </p:nvCxnSpPr>
        <p:spPr>
          <a:xfrm>
            <a:off x="1896533" y="2257921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>
            <a:off x="2146821" y="1993640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Connector 171"/>
          <p:cNvCxnSpPr/>
          <p:nvPr/>
        </p:nvCxnSpPr>
        <p:spPr>
          <a:xfrm>
            <a:off x="2028881" y="2245889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Oval 175"/>
          <p:cNvSpPr/>
          <p:nvPr/>
        </p:nvSpPr>
        <p:spPr>
          <a:xfrm>
            <a:off x="7795229" y="2859047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/>
          <p:cNvSpPr/>
          <p:nvPr/>
        </p:nvSpPr>
        <p:spPr>
          <a:xfrm>
            <a:off x="7180775" y="285585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/>
          <p:cNvSpPr/>
          <p:nvPr/>
        </p:nvSpPr>
        <p:spPr>
          <a:xfrm>
            <a:off x="6587953" y="2830002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/>
          <p:cNvSpPr/>
          <p:nvPr/>
        </p:nvSpPr>
        <p:spPr>
          <a:xfrm>
            <a:off x="5972728" y="2904287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0" name="Straight Connector 179"/>
          <p:cNvCxnSpPr/>
          <p:nvPr/>
        </p:nvCxnSpPr>
        <p:spPr>
          <a:xfrm>
            <a:off x="2146379" y="2235643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Connector 180"/>
          <p:cNvCxnSpPr/>
          <p:nvPr/>
        </p:nvCxnSpPr>
        <p:spPr>
          <a:xfrm>
            <a:off x="2254661" y="2247675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Isosceles Triangle 188"/>
          <p:cNvSpPr/>
          <p:nvPr/>
        </p:nvSpPr>
        <p:spPr>
          <a:xfrm>
            <a:off x="2480919" y="1756968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0" name="Straight Connector 189"/>
          <p:cNvCxnSpPr/>
          <p:nvPr/>
        </p:nvCxnSpPr>
        <p:spPr>
          <a:xfrm>
            <a:off x="2787971" y="1978660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/>
          <p:cNvCxnSpPr/>
          <p:nvPr/>
        </p:nvCxnSpPr>
        <p:spPr>
          <a:xfrm>
            <a:off x="2633935" y="2257864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/>
          <p:cNvCxnSpPr/>
          <p:nvPr/>
        </p:nvCxnSpPr>
        <p:spPr>
          <a:xfrm>
            <a:off x="2884223" y="1993583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" name="Straight Connector 192"/>
          <p:cNvCxnSpPr/>
          <p:nvPr/>
        </p:nvCxnSpPr>
        <p:spPr>
          <a:xfrm>
            <a:off x="2766283" y="2245832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/>
          <p:cNvCxnSpPr/>
          <p:nvPr/>
        </p:nvCxnSpPr>
        <p:spPr>
          <a:xfrm>
            <a:off x="2883781" y="2235586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Straight Connector 194"/>
          <p:cNvCxnSpPr/>
          <p:nvPr/>
        </p:nvCxnSpPr>
        <p:spPr>
          <a:xfrm>
            <a:off x="2992063" y="2247618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Isosceles Triangle 195"/>
          <p:cNvSpPr/>
          <p:nvPr/>
        </p:nvSpPr>
        <p:spPr>
          <a:xfrm>
            <a:off x="3218321" y="1756911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7" name="Straight Connector 196"/>
          <p:cNvCxnSpPr/>
          <p:nvPr/>
        </p:nvCxnSpPr>
        <p:spPr>
          <a:xfrm>
            <a:off x="3525373" y="1978603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/>
          <p:cNvCxnSpPr/>
          <p:nvPr/>
        </p:nvCxnSpPr>
        <p:spPr>
          <a:xfrm>
            <a:off x="3371337" y="2257807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Connector 198"/>
          <p:cNvCxnSpPr/>
          <p:nvPr/>
        </p:nvCxnSpPr>
        <p:spPr>
          <a:xfrm>
            <a:off x="3621625" y="1993526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0" name="Straight Connector 199"/>
          <p:cNvCxnSpPr/>
          <p:nvPr/>
        </p:nvCxnSpPr>
        <p:spPr>
          <a:xfrm>
            <a:off x="3503685" y="2245775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3621183" y="2235529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Straight Connector 201"/>
          <p:cNvCxnSpPr/>
          <p:nvPr/>
        </p:nvCxnSpPr>
        <p:spPr>
          <a:xfrm>
            <a:off x="3729465" y="2247561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3" name="Isosceles Triangle 202"/>
          <p:cNvSpPr/>
          <p:nvPr/>
        </p:nvSpPr>
        <p:spPr>
          <a:xfrm>
            <a:off x="3955723" y="1756854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4" name="Straight Connector 203"/>
          <p:cNvCxnSpPr/>
          <p:nvPr/>
        </p:nvCxnSpPr>
        <p:spPr>
          <a:xfrm>
            <a:off x="4262775" y="1978546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/>
          <p:cNvCxnSpPr/>
          <p:nvPr/>
        </p:nvCxnSpPr>
        <p:spPr>
          <a:xfrm>
            <a:off x="4108739" y="2257750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Connector 205"/>
          <p:cNvCxnSpPr/>
          <p:nvPr/>
        </p:nvCxnSpPr>
        <p:spPr>
          <a:xfrm>
            <a:off x="4359027" y="1993469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/>
          <p:cNvCxnSpPr/>
          <p:nvPr/>
        </p:nvCxnSpPr>
        <p:spPr>
          <a:xfrm>
            <a:off x="4241087" y="2245718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Connector 207"/>
          <p:cNvCxnSpPr/>
          <p:nvPr/>
        </p:nvCxnSpPr>
        <p:spPr>
          <a:xfrm>
            <a:off x="4358585" y="2235472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Connector 208"/>
          <p:cNvCxnSpPr/>
          <p:nvPr/>
        </p:nvCxnSpPr>
        <p:spPr>
          <a:xfrm>
            <a:off x="4466867" y="2247504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Isosceles Triangle 209"/>
          <p:cNvSpPr/>
          <p:nvPr/>
        </p:nvSpPr>
        <p:spPr>
          <a:xfrm>
            <a:off x="1755814" y="2642088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1" name="Straight Connector 210"/>
          <p:cNvCxnSpPr/>
          <p:nvPr/>
        </p:nvCxnSpPr>
        <p:spPr>
          <a:xfrm>
            <a:off x="2062866" y="2863780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/>
          <p:cNvCxnSpPr/>
          <p:nvPr/>
        </p:nvCxnSpPr>
        <p:spPr>
          <a:xfrm>
            <a:off x="1908830" y="3142984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/>
          <p:cNvCxnSpPr/>
          <p:nvPr/>
        </p:nvCxnSpPr>
        <p:spPr>
          <a:xfrm>
            <a:off x="2159118" y="2878703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Straight Connector 213"/>
          <p:cNvCxnSpPr/>
          <p:nvPr/>
        </p:nvCxnSpPr>
        <p:spPr>
          <a:xfrm>
            <a:off x="2041178" y="3130952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Straight Connector 214"/>
          <p:cNvCxnSpPr/>
          <p:nvPr/>
        </p:nvCxnSpPr>
        <p:spPr>
          <a:xfrm>
            <a:off x="2158676" y="3120706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/>
          <p:cNvCxnSpPr/>
          <p:nvPr/>
        </p:nvCxnSpPr>
        <p:spPr>
          <a:xfrm>
            <a:off x="2266958" y="3132738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Isosceles Triangle 216"/>
          <p:cNvSpPr/>
          <p:nvPr/>
        </p:nvSpPr>
        <p:spPr>
          <a:xfrm>
            <a:off x="2493216" y="2642031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8" name="Straight Connector 217"/>
          <p:cNvCxnSpPr/>
          <p:nvPr/>
        </p:nvCxnSpPr>
        <p:spPr>
          <a:xfrm>
            <a:off x="2800268" y="2863723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9" name="Straight Connector 218"/>
          <p:cNvCxnSpPr/>
          <p:nvPr/>
        </p:nvCxnSpPr>
        <p:spPr>
          <a:xfrm>
            <a:off x="2646232" y="3142927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/>
          <p:cNvCxnSpPr/>
          <p:nvPr/>
        </p:nvCxnSpPr>
        <p:spPr>
          <a:xfrm>
            <a:off x="2896520" y="2878646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/>
          <p:cNvCxnSpPr/>
          <p:nvPr/>
        </p:nvCxnSpPr>
        <p:spPr>
          <a:xfrm>
            <a:off x="2778580" y="3130895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/>
          <p:cNvCxnSpPr/>
          <p:nvPr/>
        </p:nvCxnSpPr>
        <p:spPr>
          <a:xfrm>
            <a:off x="2896078" y="3120649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Straight Connector 222"/>
          <p:cNvCxnSpPr/>
          <p:nvPr/>
        </p:nvCxnSpPr>
        <p:spPr>
          <a:xfrm>
            <a:off x="3004360" y="3132681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Isosceles Triangle 223"/>
          <p:cNvSpPr/>
          <p:nvPr/>
        </p:nvSpPr>
        <p:spPr>
          <a:xfrm>
            <a:off x="3230618" y="2641974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5" name="Straight Connector 224"/>
          <p:cNvCxnSpPr/>
          <p:nvPr/>
        </p:nvCxnSpPr>
        <p:spPr>
          <a:xfrm>
            <a:off x="3537670" y="2863666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Straight Connector 225"/>
          <p:cNvCxnSpPr/>
          <p:nvPr/>
        </p:nvCxnSpPr>
        <p:spPr>
          <a:xfrm>
            <a:off x="3383634" y="3142870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7" name="Straight Connector 226"/>
          <p:cNvCxnSpPr/>
          <p:nvPr/>
        </p:nvCxnSpPr>
        <p:spPr>
          <a:xfrm>
            <a:off x="3633922" y="2878589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Connector 227"/>
          <p:cNvCxnSpPr/>
          <p:nvPr/>
        </p:nvCxnSpPr>
        <p:spPr>
          <a:xfrm>
            <a:off x="3515982" y="3130838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Straight Connector 228"/>
          <p:cNvCxnSpPr/>
          <p:nvPr/>
        </p:nvCxnSpPr>
        <p:spPr>
          <a:xfrm>
            <a:off x="3633480" y="3120592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Straight Connector 229"/>
          <p:cNvCxnSpPr/>
          <p:nvPr/>
        </p:nvCxnSpPr>
        <p:spPr>
          <a:xfrm>
            <a:off x="3741762" y="3132624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1" name="Isosceles Triangle 230"/>
          <p:cNvSpPr/>
          <p:nvPr/>
        </p:nvSpPr>
        <p:spPr>
          <a:xfrm>
            <a:off x="3968020" y="2641917"/>
            <a:ext cx="651992" cy="697832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2" name="Straight Connector 231"/>
          <p:cNvCxnSpPr/>
          <p:nvPr/>
        </p:nvCxnSpPr>
        <p:spPr>
          <a:xfrm>
            <a:off x="4275072" y="2863609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Straight Connector 232"/>
          <p:cNvCxnSpPr/>
          <p:nvPr/>
        </p:nvCxnSpPr>
        <p:spPr>
          <a:xfrm>
            <a:off x="4121036" y="3142813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4" name="Straight Connector 233"/>
          <p:cNvCxnSpPr/>
          <p:nvPr/>
        </p:nvCxnSpPr>
        <p:spPr>
          <a:xfrm>
            <a:off x="4371324" y="2878532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5" name="Straight Connector 234"/>
          <p:cNvCxnSpPr/>
          <p:nvPr/>
        </p:nvCxnSpPr>
        <p:spPr>
          <a:xfrm>
            <a:off x="4253384" y="3130781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Straight Connector 235"/>
          <p:cNvCxnSpPr/>
          <p:nvPr/>
        </p:nvCxnSpPr>
        <p:spPr>
          <a:xfrm>
            <a:off x="4370882" y="3120535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Straight Connector 236"/>
          <p:cNvCxnSpPr/>
          <p:nvPr/>
        </p:nvCxnSpPr>
        <p:spPr>
          <a:xfrm>
            <a:off x="4479164" y="3132567"/>
            <a:ext cx="0" cy="17467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ight Brace 17"/>
          <p:cNvSpPr/>
          <p:nvPr/>
        </p:nvSpPr>
        <p:spPr>
          <a:xfrm rot="16200000">
            <a:off x="3072086" y="3258046"/>
            <a:ext cx="317064" cy="3641894"/>
          </a:xfrm>
          <a:prstGeom prst="righ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38" name="Group 237"/>
          <p:cNvGrpSpPr/>
          <p:nvPr/>
        </p:nvGrpSpPr>
        <p:grpSpPr>
          <a:xfrm>
            <a:off x="1792693" y="3591038"/>
            <a:ext cx="3355583" cy="846829"/>
            <a:chOff x="2104495" y="566700"/>
            <a:chExt cx="5523527" cy="846829"/>
          </a:xfrm>
        </p:grpSpPr>
        <p:sp>
          <p:nvSpPr>
            <p:cNvPr id="239" name="Rounded Rectangular Callout 238"/>
            <p:cNvSpPr/>
            <p:nvPr/>
          </p:nvSpPr>
          <p:spPr>
            <a:xfrm>
              <a:off x="2104495" y="566700"/>
              <a:ext cx="5523525" cy="846829"/>
            </a:xfrm>
            <a:prstGeom prst="wedgeRoundRectCallout">
              <a:avLst>
                <a:gd name="adj1" fmla="val -59462"/>
                <a:gd name="adj2" fmla="val 19876"/>
                <a:gd name="adj3" fmla="val 16667"/>
              </a:avLst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0" name="TextBox 239"/>
                <p:cNvSpPr txBox="1"/>
                <p:nvPr/>
              </p:nvSpPr>
              <p:spPr>
                <a:xfrm>
                  <a:off x="2104497" y="571088"/>
                  <a:ext cx="5523525" cy="83099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400" dirty="0">
                      <a:latin typeface="Calibri" panose="020F0502020204030204" pitchFamily="34" charset="0"/>
                    </a:rPr>
                    <a:t>I know that 6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8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48 so 48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</a:rPr>
                    <a:t> 8 must be 6 </a:t>
                  </a:r>
                </a:p>
              </p:txBody>
            </p:sp>
          </mc:Choice>
          <mc:Fallback xmlns="">
            <p:sp>
              <p:nvSpPr>
                <p:cNvPr id="240" name="TextBox 23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104497" y="571088"/>
                  <a:ext cx="5523525" cy="830997"/>
                </a:xfrm>
                <a:prstGeom prst="rect">
                  <a:avLst/>
                </a:prstGeom>
                <a:blipFill>
                  <a:blip r:embed="rId9"/>
                  <a:stretch>
                    <a:fillRect l="-2359" t="-5882" r="-4356" b="-1617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9" name="Rectangle 18"/>
          <p:cNvSpPr/>
          <p:nvPr/>
        </p:nvSpPr>
        <p:spPr>
          <a:xfrm>
            <a:off x="3003581" y="4497545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</a:rPr>
              <a:t>48</a:t>
            </a:r>
            <a:endParaRPr lang="en-GB" dirty="0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77C36F-4AC5-4D32-BF25-1511EC7C9C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77613" y="3980396"/>
            <a:ext cx="2814562" cy="28145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359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9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4" dur="8267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7" grpId="0"/>
      <p:bldP spid="7" grpId="1"/>
      <p:bldP spid="50" grpId="0"/>
      <p:bldP spid="50" grpId="1"/>
      <p:bldP spid="8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36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76" grpId="0" animBg="1"/>
      <p:bldP spid="177" grpId="0" animBg="1"/>
      <p:bldP spid="178" grpId="0" animBg="1"/>
      <p:bldP spid="179" grpId="0" animBg="1"/>
      <p:bldP spid="189" grpId="0" animBg="1"/>
      <p:bldP spid="196" grpId="0" animBg="1"/>
      <p:bldP spid="203" grpId="0" animBg="1"/>
      <p:bldP spid="210" grpId="0" animBg="1"/>
      <p:bldP spid="217" grpId="0" animBg="1"/>
      <p:bldP spid="224" grpId="0" animBg="1"/>
      <p:bldP spid="231" grpId="0" animBg="1"/>
      <p:bldP spid="18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8713" y="482224"/>
            <a:ext cx="1159214" cy="846617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891511" flipH="1">
            <a:off x="6815210" y="4374144"/>
            <a:ext cx="1321952" cy="186779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104495" y="566700"/>
            <a:ext cx="5523525" cy="846972"/>
            <a:chOff x="2104495" y="566700"/>
            <a:chExt cx="5523525" cy="846972"/>
          </a:xfrm>
        </p:grpSpPr>
        <p:sp>
          <p:nvSpPr>
            <p:cNvPr id="6" name="Rounded Rectangular Callout 5"/>
            <p:cNvSpPr/>
            <p:nvPr/>
          </p:nvSpPr>
          <p:spPr>
            <a:xfrm>
              <a:off x="2104495" y="566700"/>
              <a:ext cx="5523525" cy="846829"/>
            </a:xfrm>
            <a:prstGeom prst="wedgeRoundRectCallout">
              <a:avLst>
                <a:gd name="adj1" fmla="val -57128"/>
                <a:gd name="adj2" fmla="val 34084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2170429" y="582675"/>
              <a:ext cx="54575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To divide by 8, take the number you are dividing and divide it by 2 four times.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410188" y="4647030"/>
            <a:ext cx="3185538" cy="846972"/>
            <a:chOff x="2104495" y="566700"/>
            <a:chExt cx="5523526" cy="846972"/>
          </a:xfrm>
        </p:grpSpPr>
        <p:sp>
          <p:nvSpPr>
            <p:cNvPr id="9" name="Rounded Rectangular Callout 8"/>
            <p:cNvSpPr/>
            <p:nvPr/>
          </p:nvSpPr>
          <p:spPr>
            <a:xfrm>
              <a:off x="2104495" y="566700"/>
              <a:ext cx="5523526" cy="846829"/>
            </a:xfrm>
            <a:prstGeom prst="wedgeRoundRectCallout">
              <a:avLst>
                <a:gd name="adj1" fmla="val 60267"/>
                <a:gd name="adj2" fmla="val 22718"/>
                <a:gd name="adj3" fmla="val 16667"/>
              </a:avLst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70430" y="582675"/>
              <a:ext cx="54575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alibri" panose="020F0502020204030204" pitchFamily="34" charset="0"/>
                </a:rPr>
                <a:t>I think you only need to divide by 2 three times. 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404" y="1645453"/>
            <a:ext cx="756963" cy="75696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18883" y="1799627"/>
            <a:ext cx="2122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890337" y="1734933"/>
                <a:ext cx="31522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0337" y="1734933"/>
                <a:ext cx="3152274" cy="523220"/>
              </a:xfrm>
              <a:prstGeom prst="rect">
                <a:avLst/>
              </a:prstGeom>
              <a:blipFill>
                <a:blip r:embed="rId8"/>
                <a:stretch>
                  <a:fillRect l="-3868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935341" y="2595532"/>
            <a:ext cx="651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1545864" y="2493347"/>
            <a:ext cx="794084" cy="400110"/>
            <a:chOff x="1524888" y="2457032"/>
            <a:chExt cx="794084" cy="400110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1524888" y="2857142"/>
              <a:ext cx="79408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8" name="Rectangle 17"/>
                <p:cNvSpPr/>
                <p:nvPr/>
              </p:nvSpPr>
              <p:spPr>
                <a:xfrm>
                  <a:off x="1639641" y="2457032"/>
                  <a:ext cx="56457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000" dirty="0">
                      <a:solidFill>
                        <a:prstClr val="black"/>
                      </a:solidFill>
                    </a:rPr>
                    <a:t> 2</a:t>
                  </a:r>
                  <a:endParaRPr lang="en-GB" sz="1400" dirty="0"/>
                </a:p>
              </p:txBody>
            </p:sp>
          </mc:Choice>
          <mc:Fallback xmlns="">
            <p:sp>
              <p:nvSpPr>
                <p:cNvPr id="18" name="Rectangle 1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9641" y="2457032"/>
                  <a:ext cx="564578" cy="400110"/>
                </a:xfrm>
                <a:prstGeom prst="rect">
                  <a:avLst/>
                </a:prstGeom>
                <a:blipFill>
                  <a:blip r:embed="rId9"/>
                  <a:stretch>
                    <a:fillRect t="-7576" r="-9677" b="-257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9" name="TextBox 18"/>
          <p:cNvSpPr txBox="1"/>
          <p:nvPr/>
        </p:nvSpPr>
        <p:spPr>
          <a:xfrm>
            <a:off x="2365445" y="2605218"/>
            <a:ext cx="651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40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2947384" y="2504359"/>
            <a:ext cx="794084" cy="400110"/>
            <a:chOff x="1524888" y="2457032"/>
            <a:chExt cx="794084" cy="400110"/>
          </a:xfrm>
        </p:grpSpPr>
        <p:cxnSp>
          <p:nvCxnSpPr>
            <p:cNvPr id="22" name="Straight Arrow Connector 21"/>
            <p:cNvCxnSpPr/>
            <p:nvPr/>
          </p:nvCxnSpPr>
          <p:spPr>
            <a:xfrm>
              <a:off x="1524888" y="2857142"/>
              <a:ext cx="79408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Rectangle 22"/>
                <p:cNvSpPr/>
                <p:nvPr/>
              </p:nvSpPr>
              <p:spPr>
                <a:xfrm>
                  <a:off x="1639641" y="2457032"/>
                  <a:ext cx="56457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000" dirty="0">
                      <a:solidFill>
                        <a:prstClr val="black"/>
                      </a:solidFill>
                    </a:rPr>
                    <a:t> 2</a:t>
                  </a:r>
                  <a:endParaRPr lang="en-GB" sz="1400" dirty="0"/>
                </a:p>
              </p:txBody>
            </p:sp>
          </mc:Choice>
          <mc:Fallback xmlns="">
            <p:sp>
              <p:nvSpPr>
                <p:cNvPr id="23" name="Rectangle 22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39641" y="2457032"/>
                  <a:ext cx="564578" cy="400110"/>
                </a:xfrm>
                <a:prstGeom prst="rect">
                  <a:avLst/>
                </a:prstGeom>
                <a:blipFill>
                  <a:blip r:embed="rId10"/>
                  <a:stretch>
                    <a:fillRect t="-9231" r="-9677" b="-2769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4" name="TextBox 23"/>
          <p:cNvSpPr txBox="1"/>
          <p:nvPr/>
        </p:nvSpPr>
        <p:spPr>
          <a:xfrm>
            <a:off x="3766965" y="2616230"/>
            <a:ext cx="651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4368524" y="2504359"/>
            <a:ext cx="794084" cy="400110"/>
            <a:chOff x="1539567" y="2457032"/>
            <a:chExt cx="794084" cy="400110"/>
          </a:xfrm>
        </p:grpSpPr>
        <p:cxnSp>
          <p:nvCxnSpPr>
            <p:cNvPr id="26" name="Straight Arrow Connector 25"/>
            <p:cNvCxnSpPr/>
            <p:nvPr/>
          </p:nvCxnSpPr>
          <p:spPr>
            <a:xfrm>
              <a:off x="1539567" y="2857142"/>
              <a:ext cx="79408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Rectangle 26"/>
                <p:cNvSpPr/>
                <p:nvPr/>
              </p:nvSpPr>
              <p:spPr>
                <a:xfrm>
                  <a:off x="1654320" y="2457032"/>
                  <a:ext cx="564578" cy="40011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0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÷</m:t>
                      </m:r>
                    </m:oMath>
                  </a14:m>
                  <a:r>
                    <a:rPr lang="en-GB" sz="2000" dirty="0">
                      <a:solidFill>
                        <a:prstClr val="black"/>
                      </a:solidFill>
                    </a:rPr>
                    <a:t> 2</a:t>
                  </a:r>
                  <a:endParaRPr lang="en-GB" sz="1400" dirty="0"/>
                </a:p>
              </p:txBody>
            </p:sp>
          </mc:Choice>
          <mc:Fallback xmlns="">
            <p:sp>
              <p:nvSpPr>
                <p:cNvPr id="27" name="Rectangle 26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54320" y="2457032"/>
                  <a:ext cx="564578" cy="400110"/>
                </a:xfrm>
                <a:prstGeom prst="rect">
                  <a:avLst/>
                </a:prstGeom>
                <a:blipFill>
                  <a:blip r:embed="rId11"/>
                  <a:stretch>
                    <a:fillRect t="-9231" r="-9677" b="-27692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28" name="TextBox 27"/>
          <p:cNvSpPr txBox="1"/>
          <p:nvPr/>
        </p:nvSpPr>
        <p:spPr>
          <a:xfrm>
            <a:off x="5173426" y="2616230"/>
            <a:ext cx="6513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 </a:t>
            </a:r>
          </a:p>
        </p:txBody>
      </p:sp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610"/>
              </p:ext>
            </p:extLst>
          </p:nvPr>
        </p:nvGraphicFramePr>
        <p:xfrm>
          <a:off x="776345" y="3550785"/>
          <a:ext cx="1726217" cy="46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6217">
                  <a:extLst>
                    <a:ext uri="{9D8B030D-6E8A-4147-A177-3AD203B41FA5}">
                      <a16:colId xmlns:a16="http://schemas.microsoft.com/office/drawing/2014/main" val="2114452958"/>
                    </a:ext>
                  </a:extLst>
                </a:gridCol>
              </a:tblGrid>
              <a:tr h="4677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052034"/>
                  </a:ext>
                </a:extLst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614210"/>
              </p:ext>
            </p:extLst>
          </p:nvPr>
        </p:nvGraphicFramePr>
        <p:xfrm>
          <a:off x="2642306" y="3553061"/>
          <a:ext cx="1726218" cy="46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3109">
                  <a:extLst>
                    <a:ext uri="{9D8B030D-6E8A-4147-A177-3AD203B41FA5}">
                      <a16:colId xmlns:a16="http://schemas.microsoft.com/office/drawing/2014/main" val="2114452958"/>
                    </a:ext>
                  </a:extLst>
                </a:gridCol>
                <a:gridCol w="863109">
                  <a:extLst>
                    <a:ext uri="{9D8B030D-6E8A-4147-A177-3AD203B41FA5}">
                      <a16:colId xmlns:a16="http://schemas.microsoft.com/office/drawing/2014/main" val="345710560"/>
                    </a:ext>
                  </a:extLst>
                </a:gridCol>
              </a:tblGrid>
              <a:tr h="4677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052034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024185"/>
              </p:ext>
            </p:extLst>
          </p:nvPr>
        </p:nvGraphicFramePr>
        <p:xfrm>
          <a:off x="4508268" y="3553061"/>
          <a:ext cx="1726218" cy="46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1554">
                  <a:extLst>
                    <a:ext uri="{9D8B030D-6E8A-4147-A177-3AD203B41FA5}">
                      <a16:colId xmlns:a16="http://schemas.microsoft.com/office/drawing/2014/main" val="2114452958"/>
                    </a:ext>
                  </a:extLst>
                </a:gridCol>
                <a:gridCol w="431555">
                  <a:extLst>
                    <a:ext uri="{9D8B030D-6E8A-4147-A177-3AD203B41FA5}">
                      <a16:colId xmlns:a16="http://schemas.microsoft.com/office/drawing/2014/main" val="1970344276"/>
                    </a:ext>
                  </a:extLst>
                </a:gridCol>
                <a:gridCol w="431555">
                  <a:extLst>
                    <a:ext uri="{9D8B030D-6E8A-4147-A177-3AD203B41FA5}">
                      <a16:colId xmlns:a16="http://schemas.microsoft.com/office/drawing/2014/main" val="3547944962"/>
                    </a:ext>
                  </a:extLst>
                </a:gridCol>
                <a:gridCol w="431554">
                  <a:extLst>
                    <a:ext uri="{9D8B030D-6E8A-4147-A177-3AD203B41FA5}">
                      <a16:colId xmlns:a16="http://schemas.microsoft.com/office/drawing/2014/main" val="405265901"/>
                    </a:ext>
                  </a:extLst>
                </a:gridCol>
              </a:tblGrid>
              <a:tr h="4677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052034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409749"/>
              </p:ext>
            </p:extLst>
          </p:nvPr>
        </p:nvGraphicFramePr>
        <p:xfrm>
          <a:off x="6358150" y="3550785"/>
          <a:ext cx="1726218" cy="4677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777">
                  <a:extLst>
                    <a:ext uri="{9D8B030D-6E8A-4147-A177-3AD203B41FA5}">
                      <a16:colId xmlns:a16="http://schemas.microsoft.com/office/drawing/2014/main" val="2114452958"/>
                    </a:ext>
                  </a:extLst>
                </a:gridCol>
                <a:gridCol w="215777">
                  <a:extLst>
                    <a:ext uri="{9D8B030D-6E8A-4147-A177-3AD203B41FA5}">
                      <a16:colId xmlns:a16="http://schemas.microsoft.com/office/drawing/2014/main" val="2603800033"/>
                    </a:ext>
                  </a:extLst>
                </a:gridCol>
                <a:gridCol w="215777">
                  <a:extLst>
                    <a:ext uri="{9D8B030D-6E8A-4147-A177-3AD203B41FA5}">
                      <a16:colId xmlns:a16="http://schemas.microsoft.com/office/drawing/2014/main" val="2270347762"/>
                    </a:ext>
                  </a:extLst>
                </a:gridCol>
                <a:gridCol w="215778">
                  <a:extLst>
                    <a:ext uri="{9D8B030D-6E8A-4147-A177-3AD203B41FA5}">
                      <a16:colId xmlns:a16="http://schemas.microsoft.com/office/drawing/2014/main" val="2533906424"/>
                    </a:ext>
                  </a:extLst>
                </a:gridCol>
                <a:gridCol w="215778">
                  <a:extLst>
                    <a:ext uri="{9D8B030D-6E8A-4147-A177-3AD203B41FA5}">
                      <a16:colId xmlns:a16="http://schemas.microsoft.com/office/drawing/2014/main" val="837804889"/>
                    </a:ext>
                  </a:extLst>
                </a:gridCol>
                <a:gridCol w="215777">
                  <a:extLst>
                    <a:ext uri="{9D8B030D-6E8A-4147-A177-3AD203B41FA5}">
                      <a16:colId xmlns:a16="http://schemas.microsoft.com/office/drawing/2014/main" val="279065855"/>
                    </a:ext>
                  </a:extLst>
                </a:gridCol>
                <a:gridCol w="215777">
                  <a:extLst>
                    <a:ext uri="{9D8B030D-6E8A-4147-A177-3AD203B41FA5}">
                      <a16:colId xmlns:a16="http://schemas.microsoft.com/office/drawing/2014/main" val="768214514"/>
                    </a:ext>
                  </a:extLst>
                </a:gridCol>
                <a:gridCol w="215777">
                  <a:extLst>
                    <a:ext uri="{9D8B030D-6E8A-4147-A177-3AD203B41FA5}">
                      <a16:colId xmlns:a16="http://schemas.microsoft.com/office/drawing/2014/main" val="2386388913"/>
                    </a:ext>
                  </a:extLst>
                </a:gridCol>
              </a:tblGrid>
              <a:tr h="46776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905203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3223126" y="3150675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</a:rPr>
                  <a:t> 2</a:t>
                </a:r>
                <a:endParaRPr lang="en-GB" sz="1400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3126" y="3150675"/>
                <a:ext cx="564578" cy="400110"/>
              </a:xfrm>
              <a:prstGeom prst="rect">
                <a:avLst/>
              </a:prstGeom>
              <a:blipFill>
                <a:blip r:embed="rId12"/>
                <a:stretch>
                  <a:fillRect t="-9231" r="-978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5113280" y="3192709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</a:rPr>
                  <a:t> 2</a:t>
                </a:r>
                <a:endParaRPr lang="en-GB" sz="1400" dirty="0"/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3280" y="3192709"/>
                <a:ext cx="564578" cy="400110"/>
              </a:xfrm>
              <a:prstGeom prst="rect">
                <a:avLst/>
              </a:prstGeom>
              <a:blipFill>
                <a:blip r:embed="rId13"/>
                <a:stretch>
                  <a:fillRect t="-9231" r="-978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Rectangle 44"/>
              <p:cNvSpPr/>
              <p:nvPr/>
            </p:nvSpPr>
            <p:spPr>
              <a:xfrm>
                <a:off x="6898529" y="3173574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prstClr val="black"/>
                    </a:solidFill>
                  </a:rPr>
                  <a:t> 2</a:t>
                </a:r>
                <a:endParaRPr lang="en-GB" sz="1400" dirty="0"/>
              </a:p>
            </p:txBody>
          </p:sp>
        </mc:Choice>
        <mc:Fallback xmlns="">
          <p:sp>
            <p:nvSpPr>
              <p:cNvPr id="45" name="Rectangle 4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8529" y="3173574"/>
                <a:ext cx="564578" cy="400110"/>
              </a:xfrm>
              <a:prstGeom prst="rect">
                <a:avLst/>
              </a:prstGeom>
              <a:blipFill>
                <a:blip r:embed="rId14"/>
                <a:stretch>
                  <a:fillRect t="-9231" r="-978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401A9FE-DE33-49DE-AAEC-9BA627C84E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63326" y="4547960"/>
            <a:ext cx="1827816" cy="18278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83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/>
      <p:bldP spid="12" grpId="1"/>
      <p:bldP spid="13" grpId="0"/>
      <p:bldP spid="15" grpId="0"/>
      <p:bldP spid="19" grpId="0"/>
      <p:bldP spid="24" grpId="0"/>
      <p:bldP spid="28" grpId="0"/>
      <p:bldP spid="43" grpId="0"/>
      <p:bldP spid="44" grpId="0"/>
      <p:bldP spid="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403" y="498481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247" y="51275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7512" y="450304"/>
            <a:ext cx="7278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One of these numbers will not divide exactly by 8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1215191" y="1696451"/>
            <a:ext cx="920415" cy="12512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08435" y="1998927"/>
            <a:ext cx="733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16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071302" y="1696451"/>
            <a:ext cx="920415" cy="12512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164546" y="1998927"/>
            <a:ext cx="733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56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927413" y="1696451"/>
            <a:ext cx="920415" cy="12512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020657" y="1998927"/>
            <a:ext cx="733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86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690279" y="1706146"/>
            <a:ext cx="920415" cy="12512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783523" y="2008622"/>
            <a:ext cx="7339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96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927412" y="1718825"/>
            <a:ext cx="920415" cy="1251284"/>
          </a:xfrm>
          <a:prstGeom prst="roundRect">
            <a:avLst/>
          </a:prstGeom>
          <a:noFill/>
          <a:ln w="57150">
            <a:solidFill>
              <a:srgbClr val="D95D6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215191" y="3052064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5191" y="3052064"/>
                <a:ext cx="970137" cy="523220"/>
              </a:xfrm>
              <a:prstGeom prst="rect">
                <a:avLst/>
              </a:prstGeom>
              <a:blipFill>
                <a:blip r:embed="rId6"/>
                <a:stretch>
                  <a:fillRect l="-12579" t="-11765" r="-11950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Straight Connector 17"/>
          <p:cNvCxnSpPr/>
          <p:nvPr/>
        </p:nvCxnSpPr>
        <p:spPr>
          <a:xfrm flipH="1">
            <a:off x="3080566" y="3052064"/>
            <a:ext cx="261445" cy="79883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785173" y="3052064"/>
            <a:ext cx="206544" cy="79883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738366" y="381299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40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3756673" y="381299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16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2489251" y="4328918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9251" y="4328918"/>
                <a:ext cx="970137" cy="523220"/>
              </a:xfrm>
              <a:prstGeom prst="rect">
                <a:avLst/>
              </a:prstGeom>
              <a:blipFill>
                <a:blip r:embed="rId7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3708503" y="4328799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08503" y="4328799"/>
                <a:ext cx="970137" cy="523220"/>
              </a:xfrm>
              <a:prstGeom prst="rect">
                <a:avLst/>
              </a:prstGeom>
              <a:blipFill>
                <a:blip r:embed="rId8"/>
                <a:stretch>
                  <a:fillRect l="-12579" t="-10465" r="-1195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4805263" y="34066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80</a:t>
            </a:r>
            <a:endParaRPr lang="en-GB" dirty="0"/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5149212" y="3090424"/>
            <a:ext cx="67266" cy="30248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659639" y="3090424"/>
            <a:ext cx="74246" cy="302481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5684076" y="3406405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6</a:t>
            </a:r>
            <a:endParaRPr lang="en-GB" dirty="0"/>
          </a:p>
        </p:txBody>
      </p:sp>
      <p:cxnSp>
        <p:nvCxnSpPr>
          <p:cNvPr id="38" name="Straight Connector 37"/>
          <p:cNvCxnSpPr/>
          <p:nvPr/>
        </p:nvCxnSpPr>
        <p:spPr>
          <a:xfrm flipH="1">
            <a:off x="6678136" y="3052064"/>
            <a:ext cx="261445" cy="79883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382743" y="3052064"/>
            <a:ext cx="206544" cy="798839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6335936" y="381299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80</a:t>
            </a:r>
            <a:endParaRPr lang="en-GB" sz="2800" dirty="0"/>
          </a:p>
        </p:txBody>
      </p:sp>
      <p:sp>
        <p:nvSpPr>
          <p:cNvPr id="41" name="Rectangle 40"/>
          <p:cNvSpPr/>
          <p:nvPr/>
        </p:nvSpPr>
        <p:spPr>
          <a:xfrm>
            <a:off x="7354243" y="3812993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</a:rPr>
              <a:t>16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Rectangle 41"/>
              <p:cNvSpPr/>
              <p:nvPr/>
            </p:nvSpPr>
            <p:spPr>
              <a:xfrm>
                <a:off x="5944078" y="4328918"/>
                <a:ext cx="1152880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42" name="Rectangle 4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4078" y="4328918"/>
                <a:ext cx="1152880" cy="523220"/>
              </a:xfrm>
              <a:prstGeom prst="rect">
                <a:avLst/>
              </a:prstGeom>
              <a:blipFill>
                <a:blip r:embed="rId9"/>
                <a:stretch>
                  <a:fillRect l="-10582" t="-10465" r="-100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7222887" y="4323912"/>
                <a:ext cx="970137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prstClr val="black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</a:rPr>
                  <a:t> 8</a:t>
                </a:r>
                <a:endParaRPr lang="en-GB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2887" y="4323912"/>
                <a:ext cx="970137" cy="523220"/>
              </a:xfrm>
              <a:prstGeom prst="rect">
                <a:avLst/>
              </a:prstGeom>
              <a:blipFill>
                <a:blip r:embed="rId10"/>
                <a:stretch>
                  <a:fillRect l="-13208" t="-10465" r="-1132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F39780C-C6C9-4E09-A170-647FAD2BBF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64312" y="4648938"/>
            <a:ext cx="1861192" cy="18611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3837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  <p:bldP spid="4" grpId="1"/>
      <p:bldP spid="14" grpId="0" animBg="1"/>
      <p:bldP spid="16" grpId="0"/>
      <p:bldP spid="21" grpId="0"/>
      <p:bldP spid="22" grpId="0"/>
      <p:bldP spid="23" grpId="0"/>
      <p:bldP spid="24" grpId="0"/>
      <p:bldP spid="29" grpId="0"/>
      <p:bldP spid="37" grpId="0"/>
      <p:bldP spid="40" grpId="0"/>
      <p:bldP spid="41" grpId="0"/>
      <p:bldP spid="42" grpId="0"/>
      <p:bldP spid="4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1.8|13.1|5.6|11.4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4.2|8|9.1|7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.7|3.5|13.4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.8|3.4|2.5|3.7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1.2|2.9|1.3|2.3|1.3|3.5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1.4|12.6|2.3|8.6|3.4|10.6|3.8|1.5|4.3|1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5|2.6|4.1|4.2|1.6|1.5|0.5|0.5|0.9|0.5|6|14.9|0.7|3|0.8|0.5|0.6|0.4|0.6|0.4|0.5|0.4|0.5|0.4|0.5|4.8|3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|0.9|4.3|14.3|0.9|9.5|8.8|11.1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|0.7|8.5|5.9|6.5|2.8|2.8|1.2|3.4|1.1|2.7|4.9|9.4|4.1|4.5|5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2.8|6.7|9.2|2.1|4|8.3|4.5|18.4|1.7|2.6|7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purl.org/dc/dcmitype/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A49C83-0E69-4EC9-8E8F-ADD35C6D035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16899</TotalTime>
  <Words>505</Words>
  <Application>Microsoft Office PowerPoint</Application>
  <PresentationFormat>On-screen Show (4:3)</PresentationFormat>
  <Paragraphs>179</Paragraphs>
  <Slides>13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5.2.2021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242</cp:revision>
  <dcterms:created xsi:type="dcterms:W3CDTF">2019-07-05T11:02:13Z</dcterms:created>
  <dcterms:modified xsi:type="dcterms:W3CDTF">2021-01-31T12:53:45Z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