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56" r:id="rId4"/>
  </p:sldMasterIdLst>
  <p:notesMasterIdLst>
    <p:notesMasterId r:id="rId48"/>
  </p:notesMasterIdLst>
  <p:handoutMasterIdLst>
    <p:handoutMasterId r:id="rId49"/>
  </p:handoutMasterIdLst>
  <p:sldIdLst>
    <p:sldId id="257" r:id="rId5"/>
    <p:sldId id="258" r:id="rId6"/>
    <p:sldId id="302" r:id="rId7"/>
    <p:sldId id="263" r:id="rId8"/>
    <p:sldId id="265" r:id="rId9"/>
    <p:sldId id="331" r:id="rId10"/>
    <p:sldId id="332" r:id="rId11"/>
    <p:sldId id="334" r:id="rId12"/>
    <p:sldId id="306" r:id="rId13"/>
    <p:sldId id="307" r:id="rId14"/>
    <p:sldId id="312" r:id="rId15"/>
    <p:sldId id="320" r:id="rId16"/>
    <p:sldId id="308" r:id="rId17"/>
    <p:sldId id="313" r:id="rId18"/>
    <p:sldId id="314" r:id="rId19"/>
    <p:sldId id="316" r:id="rId20"/>
    <p:sldId id="319" r:id="rId21"/>
    <p:sldId id="321" r:id="rId22"/>
    <p:sldId id="322" r:id="rId23"/>
    <p:sldId id="323" r:id="rId24"/>
    <p:sldId id="279" r:id="rId25"/>
    <p:sldId id="280" r:id="rId26"/>
    <p:sldId id="281" r:id="rId27"/>
    <p:sldId id="282" r:id="rId28"/>
    <p:sldId id="284" r:id="rId29"/>
    <p:sldId id="285" r:id="rId30"/>
    <p:sldId id="286" r:id="rId31"/>
    <p:sldId id="287" r:id="rId32"/>
    <p:sldId id="288" r:id="rId33"/>
    <p:sldId id="289" r:id="rId34"/>
    <p:sldId id="290" r:id="rId35"/>
    <p:sldId id="326" r:id="rId36"/>
    <p:sldId id="328" r:id="rId37"/>
    <p:sldId id="329" r:id="rId38"/>
    <p:sldId id="335" r:id="rId39"/>
    <p:sldId id="336" r:id="rId40"/>
    <p:sldId id="293" r:id="rId41"/>
    <p:sldId id="296" r:id="rId42"/>
    <p:sldId id="298" r:id="rId43"/>
    <p:sldId id="299" r:id="rId44"/>
    <p:sldId id="300" r:id="rId45"/>
    <p:sldId id="301" r:id="rId46"/>
    <p:sldId id="325" r:id="rId4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1263CB-AF92-548E-93A7-FDD3AEEC5E0F}" v="54" dt="2025-10-10T13:12:05.6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157" autoAdjust="0"/>
  </p:normalViewPr>
  <p:slideViewPr>
    <p:cSldViewPr snapToGrid="0">
      <p:cViewPr varScale="1">
        <p:scale>
          <a:sx n="55" d="100"/>
          <a:sy n="55" d="100"/>
        </p:scale>
        <p:origin x="1072" y="4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john.sutton\OneDrive%20-%20Binfield%20CE%20Primary%20School%20(VA)\Documents\Lesson%20Planning\Maths_plans\Subject%20Leader%20Resources\CPD\Staff%20Meeting%2030th%20September\KS2%20SATS%20%20QLA.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john.sutton\OneDrive%20-%20Binfield%20CE%20Primary%20School%20(VA)\Documents\Lesson%20Planning\Maths_plans\Subject%20Leader%20Resources\CPD\Staff%20Meeting%2030th%20September\KS2%20SATS%20%20QLA.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'Paper 1 Treated'!$C$39</c:f>
              <c:strCache>
                <c:ptCount val="1"/>
                <c:pt idx="0">
                  <c:v>Paper 1 - Marks </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5FC5-4757-B534-0309A927FA6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FC5-4757-B534-0309A927FA69}"/>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5FC5-4757-B534-0309A927FA69}"/>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5FC5-4757-B534-0309A927FA69}"/>
              </c:ext>
            </c:extLst>
          </c:dPt>
          <c:dLbls>
            <c:dLbl>
              <c:idx val="0"/>
              <c:layout>
                <c:manualLayout>
                  <c:x val="-0.11892754117745091"/>
                  <c:y val="-4.1909567732744131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5FC5-4757-B534-0309A927FA69}"/>
                </c:ext>
              </c:extLst>
            </c:dLbl>
            <c:dLbl>
              <c:idx val="1"/>
              <c:layout>
                <c:manualLayout>
                  <c:x val="-7.4074063272956653E-2"/>
                  <c:y val="0"/>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5FC5-4757-B534-0309A927FA69}"/>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'Paper 1 Treated'!$B$40:$B$43</c:f>
              <c:strCache>
                <c:ptCount val="4"/>
                <c:pt idx="0">
                  <c:v>1. Addition, subtraction, multiplication and division (calculations)</c:v>
                </c:pt>
                <c:pt idx="1">
                  <c:v>2. Fractions, decimals and percentages</c:v>
                </c:pt>
                <c:pt idx="2">
                  <c:v>3. Number and place value</c:v>
                </c:pt>
                <c:pt idx="3">
                  <c:v>4. Ratio and proportion</c:v>
                </c:pt>
              </c:strCache>
            </c:strRef>
          </c:cat>
          <c:val>
            <c:numRef>
              <c:f>'Paper 1 Treated'!$C$40:$C$43</c:f>
              <c:numCache>
                <c:formatCode>General</c:formatCode>
                <c:ptCount val="4"/>
                <c:pt idx="0">
                  <c:v>21</c:v>
                </c:pt>
                <c:pt idx="1">
                  <c:v>2</c:v>
                </c:pt>
                <c:pt idx="2">
                  <c:v>2</c:v>
                </c:pt>
                <c:pt idx="3">
                  <c:v>4</c:v>
                </c:pt>
              </c:numCache>
            </c:numRef>
          </c:val>
          <c:extLst>
            <c:ext xmlns:c16="http://schemas.microsoft.com/office/drawing/2014/chart" uri="{C3380CC4-5D6E-409C-BE32-E72D297353CC}">
              <c16:uniqueId val="{00000008-5FC5-4757-B534-0309A927FA69}"/>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'Paper 2 Treated'!$C$30</c:f>
              <c:strCache>
                <c:ptCount val="1"/>
                <c:pt idx="0">
                  <c:v>Paper 2 - Marks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EB96-4BE4-BD1F-C43CD5B1492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EB96-4BE4-BD1F-C43CD5B1492E}"/>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EB96-4BE4-BD1F-C43CD5B1492E}"/>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EB96-4BE4-BD1F-C43CD5B1492E}"/>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EB96-4BE4-BD1F-C43CD5B1492E}"/>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EB96-4BE4-BD1F-C43CD5B1492E}"/>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EB96-4BE4-BD1F-C43CD5B1492E}"/>
              </c:ext>
            </c:extLst>
          </c:dPt>
          <c:dPt>
            <c:idx val="7"/>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F-EB96-4BE4-BD1F-C43CD5B1492E}"/>
              </c:ext>
            </c:extLst>
          </c:dPt>
          <c:dPt>
            <c:idx val="8"/>
            <c:bubble3D val="0"/>
            <c:spPr>
              <a:solidFill>
                <a:schemeClr val="accent3">
                  <a:lumMod val="60000"/>
                </a:schemeClr>
              </a:solidFill>
              <a:ln w="19050">
                <a:solidFill>
                  <a:schemeClr val="lt1"/>
                </a:solidFill>
              </a:ln>
              <a:effectLst/>
            </c:spPr>
            <c:extLst>
              <c:ext xmlns:c16="http://schemas.microsoft.com/office/drawing/2014/chart" uri="{C3380CC4-5D6E-409C-BE32-E72D297353CC}">
                <c16:uniqueId val="{00000011-EB96-4BE4-BD1F-C43CD5B1492E}"/>
              </c:ext>
            </c:extLst>
          </c:dPt>
          <c:dLbls>
            <c:dLbl>
              <c:idx val="0"/>
              <c:layout>
                <c:manualLayout>
                  <c:x val="-7.5641025641025636E-2"/>
                  <c:y val="4.7486033519553071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EB96-4BE4-BD1F-C43CD5B1492E}"/>
                </c:ext>
              </c:extLst>
            </c:dLbl>
            <c:dLbl>
              <c:idx val="1"/>
              <c:layout>
                <c:manualLayout>
                  <c:x val="-3.7179487179487179E-2"/>
                  <c:y val="-8.3798882681564244E-3"/>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EB96-4BE4-BD1F-C43CD5B1492E}"/>
                </c:ext>
              </c:extLst>
            </c:dLbl>
            <c:dLbl>
              <c:idx val="2"/>
              <c:layout>
                <c:manualLayout>
                  <c:x val="-0.10897435897435898"/>
                  <c:y val="-0.1424581005586593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EB96-4BE4-BD1F-C43CD5B1492E}"/>
                </c:ext>
              </c:extLst>
            </c:dLbl>
            <c:dLbl>
              <c:idx val="3"/>
              <c:layout>
                <c:manualLayout>
                  <c:x val="3.8461538461538464E-3"/>
                  <c:y val="-2.5139664804469275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EB96-4BE4-BD1F-C43CD5B1492E}"/>
                </c:ext>
              </c:extLst>
            </c:dLbl>
            <c:dLbl>
              <c:idx val="4"/>
              <c:layout>
                <c:manualLayout>
                  <c:x val="-3.0769230769230771E-2"/>
                  <c:y val="-2.5139664804469275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EB96-4BE4-BD1F-C43CD5B1492E}"/>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200"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'Paper 2 Treated'!$B$31:$B$39</c:f>
              <c:strCache>
                <c:ptCount val="9"/>
                <c:pt idx="0">
                  <c:v>1. Addition, subtraction, multiplication and division (calculations)</c:v>
                </c:pt>
                <c:pt idx="1">
                  <c:v>2. Algebra</c:v>
                </c:pt>
                <c:pt idx="2">
                  <c:v>3. Fractions, decimals and percentages</c:v>
                </c:pt>
                <c:pt idx="3">
                  <c:v>4. Geometry - position and direction</c:v>
                </c:pt>
                <c:pt idx="4">
                  <c:v>5. Geometry - properties of shapes</c:v>
                </c:pt>
                <c:pt idx="5">
                  <c:v>6. Measurement</c:v>
                </c:pt>
                <c:pt idx="6">
                  <c:v>7. Number and place value</c:v>
                </c:pt>
                <c:pt idx="7">
                  <c:v>8. Ratio and proportion</c:v>
                </c:pt>
                <c:pt idx="8">
                  <c:v>9. Statistics</c:v>
                </c:pt>
              </c:strCache>
            </c:strRef>
          </c:cat>
          <c:val>
            <c:numRef>
              <c:f>'Paper 2 Treated'!$C$31:$C$39</c:f>
              <c:numCache>
                <c:formatCode>General</c:formatCode>
                <c:ptCount val="9"/>
                <c:pt idx="0">
                  <c:v>7</c:v>
                </c:pt>
                <c:pt idx="1">
                  <c:v>3</c:v>
                </c:pt>
                <c:pt idx="2">
                  <c:v>6</c:v>
                </c:pt>
                <c:pt idx="3">
                  <c:v>1</c:v>
                </c:pt>
                <c:pt idx="4">
                  <c:v>3</c:v>
                </c:pt>
                <c:pt idx="5">
                  <c:v>6</c:v>
                </c:pt>
                <c:pt idx="6">
                  <c:v>4</c:v>
                </c:pt>
                <c:pt idx="7">
                  <c:v>2</c:v>
                </c:pt>
                <c:pt idx="8">
                  <c:v>3</c:v>
                </c:pt>
              </c:numCache>
            </c:numRef>
          </c:val>
          <c:extLst>
            <c:ext xmlns:c16="http://schemas.microsoft.com/office/drawing/2014/chart" uri="{C3380CC4-5D6E-409C-BE32-E72D297353CC}">
              <c16:uniqueId val="{00000012-EB96-4BE4-BD1F-C43CD5B1492E}"/>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3"/>
            <a:ext cx="2920483" cy="2769640"/>
          </a:xfrm>
          <a:prstGeom prst="rect">
            <a:avLst/>
          </a:prstGeom>
        </p:spPr>
        <p:txBody>
          <a:bodyPr vert="horz" lIns="177010" tIns="88505" rIns="177010" bIns="88505" rtlCol="0"/>
          <a:lstStyle>
            <a:lvl1pPr algn="l">
              <a:defRPr sz="2300"/>
            </a:lvl1pPr>
          </a:lstStyle>
          <a:p>
            <a:endParaRPr lang="en-GB"/>
          </a:p>
        </p:txBody>
      </p:sp>
      <p:sp>
        <p:nvSpPr>
          <p:cNvPr id="3" name="Date Placeholder 2"/>
          <p:cNvSpPr>
            <a:spLocks noGrp="1"/>
          </p:cNvSpPr>
          <p:nvPr>
            <p:ph type="dt" sz="quarter" idx="1"/>
          </p:nvPr>
        </p:nvSpPr>
        <p:spPr>
          <a:xfrm>
            <a:off x="3815825" y="3"/>
            <a:ext cx="2920483" cy="2769640"/>
          </a:xfrm>
          <a:prstGeom prst="rect">
            <a:avLst/>
          </a:prstGeom>
        </p:spPr>
        <p:txBody>
          <a:bodyPr vert="horz" lIns="177010" tIns="88505" rIns="177010" bIns="88505" rtlCol="0"/>
          <a:lstStyle>
            <a:lvl1pPr algn="r">
              <a:defRPr sz="2300"/>
            </a:lvl1pPr>
          </a:lstStyle>
          <a:p>
            <a:fld id="{6289E779-3A77-4DB9-B992-464C626F879A}" type="datetimeFigureOut">
              <a:rPr lang="en-GB" smtClean="0"/>
              <a:t>16/10/2025</a:t>
            </a:fld>
            <a:endParaRPr lang="en-GB"/>
          </a:p>
        </p:txBody>
      </p:sp>
      <p:sp>
        <p:nvSpPr>
          <p:cNvPr id="4" name="Footer Placeholder 3"/>
          <p:cNvSpPr>
            <a:spLocks noGrp="1"/>
          </p:cNvSpPr>
          <p:nvPr>
            <p:ph type="ftr" sz="quarter" idx="2"/>
          </p:nvPr>
        </p:nvSpPr>
        <p:spPr>
          <a:xfrm>
            <a:off x="1" y="52561198"/>
            <a:ext cx="2920483" cy="2769640"/>
          </a:xfrm>
          <a:prstGeom prst="rect">
            <a:avLst/>
          </a:prstGeom>
        </p:spPr>
        <p:txBody>
          <a:bodyPr vert="horz" lIns="177010" tIns="88505" rIns="177010" bIns="88505" rtlCol="0" anchor="b"/>
          <a:lstStyle>
            <a:lvl1pPr algn="l">
              <a:defRPr sz="2300"/>
            </a:lvl1pPr>
          </a:lstStyle>
          <a:p>
            <a:endParaRPr lang="en-GB"/>
          </a:p>
        </p:txBody>
      </p:sp>
      <p:sp>
        <p:nvSpPr>
          <p:cNvPr id="5" name="Slide Number Placeholder 4"/>
          <p:cNvSpPr>
            <a:spLocks noGrp="1"/>
          </p:cNvSpPr>
          <p:nvPr>
            <p:ph type="sldNum" sz="quarter" idx="3"/>
          </p:nvPr>
        </p:nvSpPr>
        <p:spPr>
          <a:xfrm>
            <a:off x="3815825" y="52561198"/>
            <a:ext cx="2920483" cy="2769640"/>
          </a:xfrm>
          <a:prstGeom prst="rect">
            <a:avLst/>
          </a:prstGeom>
        </p:spPr>
        <p:txBody>
          <a:bodyPr vert="horz" lIns="177010" tIns="88505" rIns="177010" bIns="88505" rtlCol="0" anchor="b"/>
          <a:lstStyle>
            <a:lvl1pPr algn="r">
              <a:defRPr sz="2300"/>
            </a:lvl1pPr>
          </a:lstStyle>
          <a:p>
            <a:fld id="{CB6A1568-F260-48DD-BC6B-92249FDF0BC9}" type="slidenum">
              <a:rPr lang="en-GB" smtClean="0"/>
              <a:t>‹#›</a:t>
            </a:fld>
            <a:endParaRPr lang="en-GB"/>
          </a:p>
        </p:txBody>
      </p:sp>
    </p:spTree>
    <p:extLst>
      <p:ext uri="{BB962C8B-B14F-4D97-AF65-F5344CB8AC3E}">
        <p14:creationId xmlns:p14="http://schemas.microsoft.com/office/powerpoint/2010/main" val="27698946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19748" cy="2776154"/>
          </a:xfrm>
          <a:prstGeom prst="rect">
            <a:avLst/>
          </a:prstGeom>
        </p:spPr>
        <p:txBody>
          <a:bodyPr vert="horz" lIns="177010" tIns="88505" rIns="177010" bIns="88505" rtlCol="0"/>
          <a:lstStyle>
            <a:lvl1pPr algn="l">
              <a:defRPr sz="2300"/>
            </a:lvl1pPr>
          </a:lstStyle>
          <a:p>
            <a:endParaRPr lang="en-GB"/>
          </a:p>
        </p:txBody>
      </p:sp>
      <p:sp>
        <p:nvSpPr>
          <p:cNvPr id="3" name="Date Placeholder 2"/>
          <p:cNvSpPr>
            <a:spLocks noGrp="1"/>
          </p:cNvSpPr>
          <p:nvPr>
            <p:ph type="dt" idx="1"/>
          </p:nvPr>
        </p:nvSpPr>
        <p:spPr>
          <a:xfrm>
            <a:off x="3816576" y="0"/>
            <a:ext cx="2919748" cy="2776154"/>
          </a:xfrm>
          <a:prstGeom prst="rect">
            <a:avLst/>
          </a:prstGeom>
        </p:spPr>
        <p:txBody>
          <a:bodyPr vert="horz" lIns="177010" tIns="88505" rIns="177010" bIns="88505" rtlCol="0"/>
          <a:lstStyle>
            <a:lvl1pPr algn="r">
              <a:defRPr sz="2300"/>
            </a:lvl1pPr>
          </a:lstStyle>
          <a:p>
            <a:fld id="{1033D085-91FD-4626-BAD5-D195BC01EF1E}" type="datetimeFigureOut">
              <a:rPr lang="en-GB" smtClean="0"/>
              <a:t>16/10/2025</a:t>
            </a:fld>
            <a:endParaRPr lang="en-GB"/>
          </a:p>
        </p:txBody>
      </p:sp>
      <p:sp>
        <p:nvSpPr>
          <p:cNvPr id="4" name="Slide Image Placeholder 3"/>
          <p:cNvSpPr>
            <a:spLocks noGrp="1" noRot="1" noChangeAspect="1"/>
          </p:cNvSpPr>
          <p:nvPr>
            <p:ph type="sldImg" idx="2"/>
          </p:nvPr>
        </p:nvSpPr>
        <p:spPr>
          <a:xfrm>
            <a:off x="-13223875" y="6918325"/>
            <a:ext cx="33185100" cy="18667413"/>
          </a:xfrm>
          <a:prstGeom prst="rect">
            <a:avLst/>
          </a:prstGeom>
          <a:noFill/>
          <a:ln w="12700">
            <a:solidFill>
              <a:prstClr val="black"/>
            </a:solidFill>
          </a:ln>
        </p:spPr>
        <p:txBody>
          <a:bodyPr vert="horz" lIns="177010" tIns="88505" rIns="177010" bIns="88505" rtlCol="0" anchor="ctr"/>
          <a:lstStyle/>
          <a:p>
            <a:endParaRPr lang="en-GB"/>
          </a:p>
        </p:txBody>
      </p:sp>
      <p:sp>
        <p:nvSpPr>
          <p:cNvPr id="5" name="Notes Placeholder 4"/>
          <p:cNvSpPr>
            <a:spLocks noGrp="1"/>
          </p:cNvSpPr>
          <p:nvPr>
            <p:ph type="body" sz="quarter" idx="3"/>
          </p:nvPr>
        </p:nvSpPr>
        <p:spPr>
          <a:xfrm>
            <a:off x="673789" y="26627964"/>
            <a:ext cx="5390304" cy="21786518"/>
          </a:xfrm>
          <a:prstGeom prst="rect">
            <a:avLst/>
          </a:prstGeom>
        </p:spPr>
        <p:txBody>
          <a:bodyPr vert="horz" lIns="177010" tIns="88505" rIns="177010" bIns="8850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52554698"/>
            <a:ext cx="2919748" cy="2776148"/>
          </a:xfrm>
          <a:prstGeom prst="rect">
            <a:avLst/>
          </a:prstGeom>
        </p:spPr>
        <p:txBody>
          <a:bodyPr vert="horz" lIns="177010" tIns="88505" rIns="177010" bIns="88505" rtlCol="0" anchor="b"/>
          <a:lstStyle>
            <a:lvl1pPr algn="l">
              <a:defRPr sz="2300"/>
            </a:lvl1pPr>
          </a:lstStyle>
          <a:p>
            <a:endParaRPr lang="en-GB"/>
          </a:p>
        </p:txBody>
      </p:sp>
      <p:sp>
        <p:nvSpPr>
          <p:cNvPr id="7" name="Slide Number Placeholder 6"/>
          <p:cNvSpPr>
            <a:spLocks noGrp="1"/>
          </p:cNvSpPr>
          <p:nvPr>
            <p:ph type="sldNum" sz="quarter" idx="5"/>
          </p:nvPr>
        </p:nvSpPr>
        <p:spPr>
          <a:xfrm>
            <a:off x="3816576" y="52554698"/>
            <a:ext cx="2919748" cy="2776148"/>
          </a:xfrm>
          <a:prstGeom prst="rect">
            <a:avLst/>
          </a:prstGeom>
        </p:spPr>
        <p:txBody>
          <a:bodyPr vert="horz" lIns="177010" tIns="88505" rIns="177010" bIns="88505" rtlCol="0" anchor="b"/>
          <a:lstStyle>
            <a:lvl1pPr algn="r">
              <a:defRPr sz="2300"/>
            </a:lvl1pPr>
          </a:lstStyle>
          <a:p>
            <a:fld id="{890193B1-A912-4A94-BE87-647AB6FAB05C}" type="slidenum">
              <a:rPr lang="en-GB" smtClean="0"/>
              <a:t>‹#›</a:t>
            </a:fld>
            <a:endParaRPr lang="en-GB"/>
          </a:p>
        </p:txBody>
      </p:sp>
    </p:spTree>
    <p:extLst>
      <p:ext uri="{BB962C8B-B14F-4D97-AF65-F5344CB8AC3E}">
        <p14:creationId xmlns:p14="http://schemas.microsoft.com/office/powerpoint/2010/main" val="645616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1</a:t>
            </a:fld>
            <a:endParaRPr lang="en-GB"/>
          </a:p>
        </p:txBody>
      </p:sp>
    </p:spTree>
    <p:extLst>
      <p:ext uri="{BB962C8B-B14F-4D97-AF65-F5344CB8AC3E}">
        <p14:creationId xmlns:p14="http://schemas.microsoft.com/office/powerpoint/2010/main" val="2784666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223875" y="6762750"/>
            <a:ext cx="33183513" cy="18665825"/>
          </a:xfrm>
        </p:spPr>
      </p:sp>
      <p:sp>
        <p:nvSpPr>
          <p:cNvPr id="3" name="Notes Placeholder 2"/>
          <p:cNvSpPr>
            <a:spLocks noGrp="1"/>
          </p:cNvSpPr>
          <p:nvPr>
            <p:ph type="body" idx="1"/>
          </p:nvPr>
        </p:nvSpPr>
        <p:spPr/>
        <p:txBody>
          <a:bodyPr/>
          <a:lstStyle/>
          <a:p>
            <a:r>
              <a:rPr lang="en-GB">
                <a:cs typeface="Calibri"/>
              </a:rPr>
              <a:t>Who are the tests for?</a:t>
            </a:r>
            <a:endParaRPr lang="en-GB"/>
          </a:p>
          <a:p>
            <a:r>
              <a:rPr lang="en-GB">
                <a:cs typeface="Calibri"/>
              </a:rPr>
              <a:t>Lead on assessment</a:t>
            </a:r>
          </a:p>
          <a:p>
            <a:endParaRPr lang="en-GB"/>
          </a:p>
          <a:p>
            <a:endParaRPr lang="en-GB" baseline="0"/>
          </a:p>
          <a:p>
            <a:r>
              <a:rPr lang="en-GB" baseline="0"/>
              <a:t>A great deal has </a:t>
            </a:r>
            <a:r>
              <a:rPr lang="en-GB"/>
              <a:t>changed in the way children</a:t>
            </a:r>
            <a:r>
              <a:rPr lang="en-GB" baseline="0"/>
              <a:t> are assessed over the past few years, </a:t>
            </a:r>
            <a:r>
              <a:rPr lang="en-GB"/>
              <a:t>and you need to know so we can work together for the benefit of your child. </a:t>
            </a:r>
            <a:endParaRPr lang="en-GB" sz="2300"/>
          </a:p>
          <a:p>
            <a:r>
              <a:rPr lang="en-GB" sz="2300"/>
              <a:t>We understand there is a great deal of information to take in, so the aim of this workshop is to support you in understanding the assessment arrangements for year 6 and give you some more information about the tests that each of your children will be facing in  year 6.  So let’s start at the beginning….</a:t>
            </a:r>
          </a:p>
          <a:p>
            <a:endParaRPr lang="en-GB" sz="2300"/>
          </a:p>
        </p:txBody>
      </p:sp>
      <p:sp>
        <p:nvSpPr>
          <p:cNvPr id="4" name="Slide Number Placeholder 3"/>
          <p:cNvSpPr>
            <a:spLocks noGrp="1"/>
          </p:cNvSpPr>
          <p:nvPr>
            <p:ph type="sldNum" sz="quarter" idx="10"/>
          </p:nvPr>
        </p:nvSpPr>
        <p:spPr/>
        <p:txBody>
          <a:bodyPr/>
          <a:lstStyle/>
          <a:p>
            <a:fld id="{890193B1-A912-4A94-BE87-647AB6FAB05C}" type="slidenum">
              <a:rPr lang="en-GB" smtClean="0"/>
              <a:t>2</a:t>
            </a:fld>
            <a:endParaRPr lang="en-GB"/>
          </a:p>
        </p:txBody>
      </p:sp>
    </p:spTree>
    <p:extLst>
      <p:ext uri="{BB962C8B-B14F-4D97-AF65-F5344CB8AC3E}">
        <p14:creationId xmlns:p14="http://schemas.microsoft.com/office/powerpoint/2010/main" val="3585076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 forms of assessments – tests and teacher assessments</a:t>
            </a:r>
          </a:p>
          <a:p>
            <a:r>
              <a:rPr lang="en-GB" dirty="0"/>
              <a:t>Tests are reading, grammar and maths</a:t>
            </a:r>
          </a:p>
          <a:p>
            <a:endParaRPr lang="en-GB" dirty="0"/>
          </a:p>
          <a:p>
            <a:r>
              <a:rPr lang="en-GB" dirty="0"/>
              <a:t>Why do they do them?</a:t>
            </a:r>
          </a:p>
          <a:p>
            <a:r>
              <a:rPr lang="en-GB" dirty="0"/>
              <a:t>Ultimately, it’s a way of seeing what results are like across the country,</a:t>
            </a:r>
            <a:r>
              <a:rPr lang="en-GB" baseline="0" dirty="0"/>
              <a:t> government and </a:t>
            </a:r>
            <a:r>
              <a:rPr lang="en-GB" baseline="0" dirty="0" err="1"/>
              <a:t>ofsted</a:t>
            </a:r>
            <a:r>
              <a:rPr lang="en-GB" baseline="0" dirty="0"/>
              <a:t> do look at results, but its not the only thing they look at</a:t>
            </a:r>
          </a:p>
          <a:p>
            <a:r>
              <a:rPr lang="en-GB" baseline="0" dirty="0"/>
              <a:t>Always lots of opinions on testing in school…whether we believe in them or not, Statutory – have no choice, have to do them.</a:t>
            </a:r>
          </a:p>
          <a:p>
            <a:r>
              <a:rPr lang="en-GB" baseline="0" dirty="0"/>
              <a:t>Secondary school ask for our predictions on the results and ask us to send them the results as soon as we have them, sometimes using them to stream, although aware they also do some testing on entry</a:t>
            </a:r>
          </a:p>
          <a:p>
            <a:endParaRPr lang="en-GB" dirty="0"/>
          </a:p>
        </p:txBody>
      </p:sp>
      <p:sp>
        <p:nvSpPr>
          <p:cNvPr id="4" name="Slide Number Placeholder 3"/>
          <p:cNvSpPr>
            <a:spLocks noGrp="1"/>
          </p:cNvSpPr>
          <p:nvPr>
            <p:ph type="sldNum" sz="quarter" idx="10"/>
          </p:nvPr>
        </p:nvSpPr>
        <p:spPr/>
        <p:txBody>
          <a:bodyPr/>
          <a:lstStyle/>
          <a:p>
            <a:fld id="{890193B1-A912-4A94-BE87-647AB6FAB05C}" type="slidenum">
              <a:rPr lang="en-GB" smtClean="0"/>
              <a:t>3</a:t>
            </a:fld>
            <a:endParaRPr lang="en-GB"/>
          </a:p>
        </p:txBody>
      </p:sp>
    </p:spTree>
    <p:extLst>
      <p:ext uri="{BB962C8B-B14F-4D97-AF65-F5344CB8AC3E}">
        <p14:creationId xmlns:p14="http://schemas.microsoft.com/office/powerpoint/2010/main" val="1535377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1770096">
              <a:defRPr/>
            </a:pPr>
            <a:r>
              <a:rPr lang="en-GB" dirty="0"/>
              <a:t>Test week is set nationally.</a:t>
            </a:r>
          </a:p>
          <a:p>
            <a:pPr defTabSz="1770096">
              <a:defRPr/>
            </a:pPr>
            <a:r>
              <a:rPr lang="en-GB" dirty="0"/>
              <a:t>Because these are national tests, and they have to ensure results are accurate, we have strict guidance</a:t>
            </a:r>
            <a:r>
              <a:rPr lang="en-GB" baseline="0" dirty="0"/>
              <a:t> on how the tests should be administered. For example, we are not allowed to open the tests until we are about to hand them out etc. </a:t>
            </a:r>
          </a:p>
          <a:p>
            <a:endParaRPr lang="en-GB" dirty="0"/>
          </a:p>
          <a:p>
            <a:pPr defTabSz="1770096">
              <a:defRPr/>
            </a:pPr>
            <a:r>
              <a:rPr lang="en-GB" dirty="0"/>
              <a:t>Scaled scores are not set in stone so it is not always possible to know exactly</a:t>
            </a:r>
            <a:r>
              <a:rPr lang="en-GB" baseline="0" dirty="0"/>
              <a:t> how many marks in each test children will need to get in order to pass, as the pass mark can change each year, depending on how the rest of the country do.</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a:t>
            </a:r>
            <a:r>
              <a:rPr lang="en-GB" baseline="0" dirty="0"/>
              <a:t> National Curriculum has a focus on depth of learning….which means a bigger focus has been placed on children being able to apply their learning in a variety of contexts. It also had a focus on fluency in all areas.</a:t>
            </a:r>
          </a:p>
          <a:p>
            <a:endParaRPr lang="en-GB" dirty="0"/>
          </a:p>
          <a:p>
            <a:endParaRPr lang="en-GB" dirty="0"/>
          </a:p>
          <a:p>
            <a:r>
              <a:rPr lang="en-GB" dirty="0"/>
              <a:t>You will be just given a result of whether they’ve met the expected standard, got greater depth (above</a:t>
            </a:r>
            <a:r>
              <a:rPr lang="en-GB" baseline="0" dirty="0"/>
              <a:t> average) or not met, along with their scaled score</a:t>
            </a:r>
            <a:endParaRPr lang="en-GB" dirty="0"/>
          </a:p>
        </p:txBody>
      </p:sp>
      <p:sp>
        <p:nvSpPr>
          <p:cNvPr id="4" name="Slide Number Placeholder 3"/>
          <p:cNvSpPr>
            <a:spLocks noGrp="1"/>
          </p:cNvSpPr>
          <p:nvPr>
            <p:ph type="sldNum" sz="quarter" idx="10"/>
          </p:nvPr>
        </p:nvSpPr>
        <p:spPr/>
        <p:txBody>
          <a:bodyPr/>
          <a:lstStyle/>
          <a:p>
            <a:fld id="{890193B1-A912-4A94-BE87-647AB6FAB05C}" type="slidenum">
              <a:rPr lang="en-GB" smtClean="0"/>
              <a:t>4</a:t>
            </a:fld>
            <a:endParaRPr lang="en-GB"/>
          </a:p>
        </p:txBody>
      </p:sp>
    </p:spTree>
    <p:extLst>
      <p:ext uri="{BB962C8B-B14F-4D97-AF65-F5344CB8AC3E}">
        <p14:creationId xmlns:p14="http://schemas.microsoft.com/office/powerpoint/2010/main" val="39224998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Once the tests have been returned to</a:t>
            </a:r>
            <a:r>
              <a:rPr lang="en-GB" baseline="0"/>
              <a:t> us and we have checked them, you will be sent their scores.</a:t>
            </a:r>
          </a:p>
          <a:p>
            <a:r>
              <a:rPr lang="en-GB"/>
              <a:t>You will also receive teacher assessment for reading, writing , maths and science.</a:t>
            </a:r>
          </a:p>
          <a:p>
            <a:endParaRPr lang="en-GB"/>
          </a:p>
          <a:p>
            <a:r>
              <a:rPr lang="en-GB"/>
              <a:t>For Reading and Maths there will be only two judgements, either Met the expected standard or not met the expected standard.</a:t>
            </a:r>
          </a:p>
          <a:p>
            <a:endParaRPr lang="en-GB"/>
          </a:p>
          <a:p>
            <a:r>
              <a:rPr lang="en-GB"/>
              <a:t>For writing there will be one of three judgements.                Working below the expected standard, </a:t>
            </a:r>
          </a:p>
          <a:p>
            <a:pPr lvl="8"/>
            <a:r>
              <a:rPr lang="en-GB"/>
              <a:t>Working at the expected standard, </a:t>
            </a:r>
          </a:p>
          <a:p>
            <a:pPr lvl="8"/>
            <a:r>
              <a:rPr lang="en-GB"/>
              <a:t>Working at a greater depth within the expected standard.</a:t>
            </a:r>
          </a:p>
          <a:p>
            <a:endParaRPr lang="en-GB"/>
          </a:p>
          <a:p>
            <a:endParaRPr lang="en-GB"/>
          </a:p>
          <a:p>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5</a:t>
            </a:fld>
            <a:endParaRPr lang="en-GB"/>
          </a:p>
        </p:txBody>
      </p:sp>
    </p:spTree>
    <p:extLst>
      <p:ext uri="{BB962C8B-B14F-4D97-AF65-F5344CB8AC3E}">
        <p14:creationId xmlns:p14="http://schemas.microsoft.com/office/powerpoint/2010/main" val="20883479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Exemplification materials available online.</a:t>
            </a:r>
          </a:p>
          <a:p>
            <a:r>
              <a:rPr lang="en-GB" dirty="0"/>
              <a:t>Need to apply grammar knowledge taught </a:t>
            </a:r>
            <a:r>
              <a:rPr lang="en-GB"/>
              <a:t>to writing. </a:t>
            </a:r>
            <a:endParaRPr lang="en-GB" dirty="0"/>
          </a:p>
          <a:p>
            <a:endParaRPr lang="en-GB" dirty="0"/>
          </a:p>
        </p:txBody>
      </p:sp>
      <p:sp>
        <p:nvSpPr>
          <p:cNvPr id="4" name="Slide Number Placeholder 3"/>
          <p:cNvSpPr>
            <a:spLocks noGrp="1"/>
          </p:cNvSpPr>
          <p:nvPr>
            <p:ph type="sldNum" sz="quarter" idx="5"/>
          </p:nvPr>
        </p:nvSpPr>
        <p:spPr/>
        <p:txBody>
          <a:bodyPr/>
          <a:lstStyle/>
          <a:p>
            <a:fld id="{890193B1-A912-4A94-BE87-647AB6FAB05C}" type="slidenum">
              <a:rPr lang="en-GB" smtClean="0"/>
              <a:t>6</a:t>
            </a:fld>
            <a:endParaRPr lang="en-GB"/>
          </a:p>
        </p:txBody>
      </p:sp>
    </p:spTree>
    <p:extLst>
      <p:ext uri="{BB962C8B-B14F-4D97-AF65-F5344CB8AC3E}">
        <p14:creationId xmlns:p14="http://schemas.microsoft.com/office/powerpoint/2010/main" val="4783351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17713" y="593725"/>
            <a:ext cx="8689976" cy="4889500"/>
          </a:xfrm>
        </p:spPr>
      </p:sp>
      <p:sp>
        <p:nvSpPr>
          <p:cNvPr id="3" name="Notes Placeholder 2"/>
          <p:cNvSpPr>
            <a:spLocks noGrp="1"/>
          </p:cNvSpPr>
          <p:nvPr>
            <p:ph type="body" idx="1"/>
          </p:nvPr>
        </p:nvSpPr>
        <p:spPr>
          <a:xfrm>
            <a:off x="289171" y="6237578"/>
            <a:ext cx="4076648" cy="5707745"/>
          </a:xfrm>
        </p:spPr>
        <p:txBody>
          <a:bodyPr/>
          <a:lstStyle/>
          <a:p>
            <a:r>
              <a:rPr lang="en-GB" sz="2000" kern="1200">
                <a:solidFill>
                  <a:schemeClr val="tx1"/>
                </a:solidFill>
                <a:effectLst/>
              </a:rPr>
              <a:t>We</a:t>
            </a:r>
            <a:r>
              <a:rPr lang="en-GB" sz="2000" kern="1200" baseline="0">
                <a:solidFill>
                  <a:schemeClr val="tx1"/>
                </a:solidFill>
                <a:effectLst/>
              </a:rPr>
              <a:t> w</a:t>
            </a:r>
            <a:r>
              <a:rPr lang="en-GB" sz="2000" kern="1200">
                <a:solidFill>
                  <a:schemeClr val="tx1"/>
                </a:solidFill>
                <a:effectLst/>
              </a:rPr>
              <a:t>ant your child to be the best reader and most confident they can be.</a:t>
            </a:r>
          </a:p>
          <a:p>
            <a:endParaRPr lang="en-GB" sz="2000" kern="1200">
              <a:solidFill>
                <a:schemeClr val="tx1"/>
              </a:solidFill>
              <a:effectLst/>
            </a:endParaRPr>
          </a:p>
          <a:p>
            <a:r>
              <a:rPr lang="en-GB" sz="2000" kern="1200">
                <a:solidFill>
                  <a:schemeClr val="tx1"/>
                </a:solidFill>
                <a:effectLst/>
              </a:rPr>
              <a:t>This underpins all other subjects as well as their enjoyment of information, detail and the literary world (whether on screen or on paper).</a:t>
            </a:r>
          </a:p>
          <a:p>
            <a:endParaRPr lang="en-GB" sz="2000" kern="1200">
              <a:solidFill>
                <a:schemeClr val="tx1"/>
              </a:solidFill>
              <a:effectLst/>
            </a:endParaRPr>
          </a:p>
          <a:p>
            <a:r>
              <a:rPr lang="en-GB" sz="2000" u="none" kern="1200">
                <a:solidFill>
                  <a:schemeClr val="tx1"/>
                </a:solidFill>
                <a:effectLst/>
              </a:rPr>
              <a:t>At the end of the KS – this is measured in 2 ways – test and teacher assessment </a:t>
            </a:r>
          </a:p>
          <a:p>
            <a:endParaRPr lang="en-GB" sz="2000"/>
          </a:p>
        </p:txBody>
      </p:sp>
      <p:sp>
        <p:nvSpPr>
          <p:cNvPr id="4" name="Slide Number Placeholder 3"/>
          <p:cNvSpPr>
            <a:spLocks noGrp="1"/>
          </p:cNvSpPr>
          <p:nvPr>
            <p:ph type="sldNum" sz="quarter" idx="10"/>
          </p:nvPr>
        </p:nvSpPr>
        <p:spPr/>
        <p:txBody>
          <a:bodyPr/>
          <a:lstStyle/>
          <a:p>
            <a:fld id="{890193B1-A912-4A94-BE87-647AB6FAB05C}" type="slidenum">
              <a:rPr lang="en-GB" smtClean="0"/>
              <a:t>8</a:t>
            </a:fld>
            <a:endParaRPr lang="en-GB"/>
          </a:p>
        </p:txBody>
      </p:sp>
    </p:spTree>
    <p:extLst>
      <p:ext uri="{BB962C8B-B14F-4D97-AF65-F5344CB8AC3E}">
        <p14:creationId xmlns:p14="http://schemas.microsoft.com/office/powerpoint/2010/main" val="20397877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Aims of national curriculum for maths:</a:t>
            </a:r>
          </a:p>
          <a:p>
            <a:pPr marL="0" marR="0" indent="0" algn="l" defTabSz="914400" rtl="0" eaLnBrk="1" fontAlgn="auto" latinLnBrk="0" hangingPunct="1">
              <a:lnSpc>
                <a:spcPct val="100000"/>
              </a:lnSpc>
              <a:spcBef>
                <a:spcPts val="0"/>
              </a:spcBef>
              <a:spcAft>
                <a:spcPts val="0"/>
              </a:spcAft>
              <a:buClrTx/>
              <a:buSzTx/>
              <a:buFontTx/>
              <a:buNone/>
              <a:tabLst/>
              <a:defRPr/>
            </a:pPr>
            <a:r>
              <a:rPr lang="en-GB"/>
              <a:t>Become</a:t>
            </a:r>
            <a:r>
              <a:rPr lang="en-GB" baseline="0"/>
              <a:t> fluent in fundamentals in maths through varied practice, complex problems</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a:t>Reason mathematically – not enough to just calculate in 4 operations</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a:t>Solve problems – multi-step</a:t>
            </a:r>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9</a:t>
            </a:fld>
            <a:endParaRPr lang="en-GB"/>
          </a:p>
        </p:txBody>
      </p:sp>
    </p:spTree>
    <p:extLst>
      <p:ext uri="{BB962C8B-B14F-4D97-AF65-F5344CB8AC3E}">
        <p14:creationId xmlns:p14="http://schemas.microsoft.com/office/powerpoint/2010/main" val="3475071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what the test paper looks like</a:t>
            </a:r>
          </a:p>
          <a:p>
            <a:endParaRPr lang="en-GB"/>
          </a:p>
          <a:p>
            <a:r>
              <a:rPr lang="en-GB"/>
              <a:t>Out of ….marks? 40?</a:t>
            </a:r>
          </a:p>
          <a:p>
            <a:endParaRPr lang="en-GB"/>
          </a:p>
          <a:p>
            <a:r>
              <a:rPr lang="en-GB"/>
              <a:t>Our aim is</a:t>
            </a:r>
            <a:r>
              <a:rPr lang="en-GB" baseline="0"/>
              <a:t> to help children become fluent and find simple routes to arithmetic questions, which will aid them across all areas of maths</a:t>
            </a:r>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10</a:t>
            </a:fld>
            <a:endParaRPr lang="en-GB"/>
          </a:p>
        </p:txBody>
      </p:sp>
    </p:spTree>
    <p:extLst>
      <p:ext uri="{BB962C8B-B14F-4D97-AF65-F5344CB8AC3E}">
        <p14:creationId xmlns:p14="http://schemas.microsoft.com/office/powerpoint/2010/main" val="11557206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lot of the questions aren’t actually too challenging,</a:t>
            </a:r>
            <a:r>
              <a:rPr lang="en-GB" baseline="0" dirty="0"/>
              <a:t> but some may catch a child out</a:t>
            </a:r>
          </a:p>
          <a:p>
            <a:endParaRPr lang="en-GB" baseline="0" dirty="0"/>
          </a:p>
          <a:p>
            <a:r>
              <a:rPr lang="en-GB" baseline="0" dirty="0" err="1"/>
              <a:t>Eg</a:t>
            </a:r>
            <a:r>
              <a:rPr lang="en-GB" baseline="0" dirty="0"/>
              <a:t> second question here requires BODMAS</a:t>
            </a:r>
          </a:p>
          <a:p>
            <a:endParaRPr lang="en-GB" baseline="0" dirty="0"/>
          </a:p>
          <a:p>
            <a:r>
              <a:rPr lang="en-GB" dirty="0"/>
              <a:t>How many marks on this</a:t>
            </a:r>
            <a:r>
              <a:rPr lang="en-GB" baseline="0" dirty="0"/>
              <a:t> paper for using formal methods? </a:t>
            </a:r>
          </a:p>
          <a:p>
            <a:endParaRPr lang="en-GB" baseline="0" dirty="0"/>
          </a:p>
          <a:p>
            <a:r>
              <a:rPr lang="en-GB" baseline="0" dirty="0"/>
              <a:t>36 questions, 40 marks</a:t>
            </a:r>
          </a:p>
          <a:p>
            <a:r>
              <a:rPr lang="en-GB" baseline="0" dirty="0"/>
              <a:t>4 questions, 4 marks – 10%</a:t>
            </a:r>
          </a:p>
          <a:p>
            <a:r>
              <a:rPr lang="en-GB" baseline="0" dirty="0"/>
              <a:t>Formal methods were 10% of the arithmetic paper.</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890193B1-A912-4A94-BE87-647AB6FAB05C}" type="slidenum">
              <a:rPr lang="en-GB" smtClean="0"/>
              <a:t>11</a:t>
            </a:fld>
            <a:endParaRPr lang="en-GB"/>
          </a:p>
        </p:txBody>
      </p:sp>
    </p:spTree>
    <p:extLst>
      <p:ext uri="{BB962C8B-B14F-4D97-AF65-F5344CB8AC3E}">
        <p14:creationId xmlns:p14="http://schemas.microsoft.com/office/powerpoint/2010/main" val="12972679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cs typeface="Calibri"/>
              </a:rPr>
              <a:t>Simple mistakes can be made. Very important to show working out, as a mark can be awarded for a correct, logical method, even if there has been a simple calculation error leading to an incorrect final answer.</a:t>
            </a:r>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12</a:t>
            </a:fld>
            <a:endParaRPr lang="en-GB"/>
          </a:p>
        </p:txBody>
      </p:sp>
    </p:spTree>
    <p:extLst>
      <p:ext uri="{BB962C8B-B14F-4D97-AF65-F5344CB8AC3E}">
        <p14:creationId xmlns:p14="http://schemas.microsoft.com/office/powerpoint/2010/main" val="25709228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  example from a very high scoring child on the arithmetic paper who missed greater</a:t>
            </a:r>
            <a:r>
              <a:rPr lang="en-GB" baseline="0"/>
              <a:t> depth overall.</a:t>
            </a:r>
          </a:p>
          <a:p>
            <a:endParaRPr lang="en-GB"/>
          </a:p>
          <a:p>
            <a:r>
              <a:rPr lang="en-GB"/>
              <a:t>On the surface it originally looks difficult…could have been made easier by…..</a:t>
            </a:r>
          </a:p>
        </p:txBody>
      </p:sp>
      <p:sp>
        <p:nvSpPr>
          <p:cNvPr id="4" name="Slide Number Placeholder 3"/>
          <p:cNvSpPr>
            <a:spLocks noGrp="1"/>
          </p:cNvSpPr>
          <p:nvPr>
            <p:ph type="sldNum" sz="quarter" idx="10"/>
          </p:nvPr>
        </p:nvSpPr>
        <p:spPr/>
        <p:txBody>
          <a:bodyPr/>
          <a:lstStyle/>
          <a:p>
            <a:fld id="{7504C527-3B74-43DA-9F74-3EC8192436B0}" type="slidenum">
              <a:rPr lang="en-GB" smtClean="0"/>
              <a:t>13</a:t>
            </a:fld>
            <a:endParaRPr lang="en-GB"/>
          </a:p>
        </p:txBody>
      </p:sp>
    </p:spTree>
    <p:extLst>
      <p:ext uri="{BB962C8B-B14F-4D97-AF65-F5344CB8AC3E}">
        <p14:creationId xmlns:p14="http://schemas.microsoft.com/office/powerpoint/2010/main" val="269061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These papers are about children applying their learning.</a:t>
            </a:r>
          </a:p>
          <a:p>
            <a:pPr marL="0" marR="0" indent="0" algn="l" defTabSz="914400" rtl="0" eaLnBrk="1" fontAlgn="auto" latinLnBrk="0" hangingPunct="1">
              <a:lnSpc>
                <a:spcPct val="100000"/>
              </a:lnSpc>
              <a:spcBef>
                <a:spcPts val="0"/>
              </a:spcBef>
              <a:spcAft>
                <a:spcPts val="0"/>
              </a:spcAft>
              <a:buClrTx/>
              <a:buSzTx/>
              <a:buFontTx/>
              <a:buNone/>
              <a:tabLst/>
              <a:defRPr/>
            </a:pPr>
            <a:r>
              <a:rPr lang="en-GB"/>
              <a:t>Some</a:t>
            </a:r>
            <a:r>
              <a:rPr lang="en-GB" baseline="0"/>
              <a:t> of the calculations are not too tricky, but they need to apply it</a:t>
            </a:r>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14</a:t>
            </a:fld>
            <a:endParaRPr lang="en-GB"/>
          </a:p>
        </p:txBody>
      </p:sp>
    </p:spTree>
    <p:extLst>
      <p:ext uri="{BB962C8B-B14F-4D97-AF65-F5344CB8AC3E}">
        <p14:creationId xmlns:p14="http://schemas.microsoft.com/office/powerpoint/2010/main" val="6994780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Big spread of the content in these papers</a:t>
            </a:r>
          </a:p>
        </p:txBody>
      </p:sp>
      <p:sp>
        <p:nvSpPr>
          <p:cNvPr id="4" name="Slide Number Placeholder 3"/>
          <p:cNvSpPr>
            <a:spLocks noGrp="1"/>
          </p:cNvSpPr>
          <p:nvPr>
            <p:ph type="sldNum" sz="quarter" idx="10"/>
          </p:nvPr>
        </p:nvSpPr>
        <p:spPr/>
        <p:txBody>
          <a:bodyPr/>
          <a:lstStyle/>
          <a:p>
            <a:fld id="{890193B1-A912-4A94-BE87-647AB6FAB05C}" type="slidenum">
              <a:rPr lang="en-GB" smtClean="0"/>
              <a:t>15</a:t>
            </a:fld>
            <a:endParaRPr lang="en-GB"/>
          </a:p>
        </p:txBody>
      </p:sp>
    </p:spTree>
    <p:extLst>
      <p:ext uri="{BB962C8B-B14F-4D97-AF65-F5344CB8AC3E}">
        <p14:creationId xmlns:p14="http://schemas.microsoft.com/office/powerpoint/2010/main" val="24808428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Four operations: </a:t>
            </a:r>
          </a:p>
          <a:p>
            <a:r>
              <a:rPr lang="en-GB"/>
              <a:t>This child could have answered</a:t>
            </a:r>
            <a:r>
              <a:rPr lang="en-GB" baseline="0"/>
              <a:t> 4 x 8 = , 4 x 3 =, 3 x _ = 21 and 8 x  _ =  56  - why do you think she didn’t get this?</a:t>
            </a:r>
            <a:endParaRPr lang="en-GB"/>
          </a:p>
        </p:txBody>
      </p:sp>
      <p:sp>
        <p:nvSpPr>
          <p:cNvPr id="4" name="Slide Number Placeholder 3"/>
          <p:cNvSpPr>
            <a:spLocks noGrp="1"/>
          </p:cNvSpPr>
          <p:nvPr>
            <p:ph type="sldNum" sz="quarter" idx="10"/>
          </p:nvPr>
        </p:nvSpPr>
        <p:spPr/>
        <p:txBody>
          <a:bodyPr/>
          <a:lstStyle/>
          <a:p>
            <a:fld id="{7504C527-3B74-43DA-9F74-3EC8192436B0}" type="slidenum">
              <a:rPr lang="en-GB" smtClean="0"/>
              <a:t>16</a:t>
            </a:fld>
            <a:endParaRPr lang="en-GB"/>
          </a:p>
        </p:txBody>
      </p:sp>
    </p:spTree>
    <p:extLst>
      <p:ext uri="{BB962C8B-B14F-4D97-AF65-F5344CB8AC3E}">
        <p14:creationId xmlns:p14="http://schemas.microsoft.com/office/powerpoint/2010/main" val="1563817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Often children can recall factors, but here is an example where there are 2 steps to</a:t>
            </a:r>
            <a:r>
              <a:rPr lang="en-GB" baseline="0"/>
              <a:t> the problem</a:t>
            </a:r>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17</a:t>
            </a:fld>
            <a:endParaRPr lang="en-GB"/>
          </a:p>
        </p:txBody>
      </p:sp>
    </p:spTree>
    <p:extLst>
      <p:ext uri="{BB962C8B-B14F-4D97-AF65-F5344CB8AC3E}">
        <p14:creationId xmlns:p14="http://schemas.microsoft.com/office/powerpoint/2010/main" val="31817268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18</a:t>
            </a:fld>
            <a:endParaRPr lang="en-GB"/>
          </a:p>
        </p:txBody>
      </p:sp>
    </p:spTree>
    <p:extLst>
      <p:ext uri="{BB962C8B-B14F-4D97-AF65-F5344CB8AC3E}">
        <p14:creationId xmlns:p14="http://schemas.microsoft.com/office/powerpoint/2010/main" val="40924889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19</a:t>
            </a:fld>
            <a:endParaRPr lang="en-GB"/>
          </a:p>
        </p:txBody>
      </p:sp>
    </p:spTree>
    <p:extLst>
      <p:ext uri="{BB962C8B-B14F-4D97-AF65-F5344CB8AC3E}">
        <p14:creationId xmlns:p14="http://schemas.microsoft.com/office/powerpoint/2010/main" val="31421360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5 x 6 so you know 0.5 x 0.6</a:t>
            </a:r>
          </a:p>
        </p:txBody>
      </p:sp>
      <p:sp>
        <p:nvSpPr>
          <p:cNvPr id="4" name="Slide Number Placeholder 3"/>
          <p:cNvSpPr>
            <a:spLocks noGrp="1"/>
          </p:cNvSpPr>
          <p:nvPr>
            <p:ph type="sldNum" sz="quarter" idx="10"/>
          </p:nvPr>
        </p:nvSpPr>
        <p:spPr/>
        <p:txBody>
          <a:bodyPr/>
          <a:lstStyle/>
          <a:p>
            <a:fld id="{890193B1-A912-4A94-BE87-647AB6FAB05C}" type="slidenum">
              <a:rPr lang="en-GB" smtClean="0"/>
              <a:t>20</a:t>
            </a:fld>
            <a:endParaRPr lang="en-GB"/>
          </a:p>
        </p:txBody>
      </p:sp>
    </p:spTree>
    <p:extLst>
      <p:ext uri="{BB962C8B-B14F-4D97-AF65-F5344CB8AC3E}">
        <p14:creationId xmlns:p14="http://schemas.microsoft.com/office/powerpoint/2010/main" val="23102293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17713" y="593725"/>
            <a:ext cx="8689976" cy="4889500"/>
          </a:xfrm>
        </p:spPr>
      </p:sp>
      <p:sp>
        <p:nvSpPr>
          <p:cNvPr id="3" name="Notes Placeholder 2"/>
          <p:cNvSpPr>
            <a:spLocks noGrp="1"/>
          </p:cNvSpPr>
          <p:nvPr>
            <p:ph type="body" idx="1"/>
          </p:nvPr>
        </p:nvSpPr>
        <p:spPr>
          <a:xfrm>
            <a:off x="289171" y="6237578"/>
            <a:ext cx="4076648" cy="5707745"/>
          </a:xfrm>
        </p:spPr>
        <p:txBody>
          <a:bodyPr/>
          <a:lstStyle/>
          <a:p>
            <a:r>
              <a:rPr lang="en-GB" sz="2000" kern="1200">
                <a:solidFill>
                  <a:schemeClr val="tx1"/>
                </a:solidFill>
                <a:effectLst/>
              </a:rPr>
              <a:t>We</a:t>
            </a:r>
            <a:r>
              <a:rPr lang="en-GB" sz="2000" kern="1200" baseline="0">
                <a:solidFill>
                  <a:schemeClr val="tx1"/>
                </a:solidFill>
                <a:effectLst/>
              </a:rPr>
              <a:t> w</a:t>
            </a:r>
            <a:r>
              <a:rPr lang="en-GB" sz="2000" kern="1200">
                <a:solidFill>
                  <a:schemeClr val="tx1"/>
                </a:solidFill>
                <a:effectLst/>
              </a:rPr>
              <a:t>ant your child to be the best reader and most confident they can be.</a:t>
            </a:r>
          </a:p>
          <a:p>
            <a:endParaRPr lang="en-GB" sz="2000" kern="1200">
              <a:solidFill>
                <a:schemeClr val="tx1"/>
              </a:solidFill>
              <a:effectLst/>
            </a:endParaRPr>
          </a:p>
          <a:p>
            <a:r>
              <a:rPr lang="en-GB" sz="2000" kern="1200">
                <a:solidFill>
                  <a:schemeClr val="tx1"/>
                </a:solidFill>
                <a:effectLst/>
              </a:rPr>
              <a:t>This underpins all other subjects as well as their enjoyment of information, detail and the literary world (whether on screen or on paper).</a:t>
            </a:r>
          </a:p>
          <a:p>
            <a:endParaRPr lang="en-GB" sz="2000" kern="1200">
              <a:solidFill>
                <a:schemeClr val="tx1"/>
              </a:solidFill>
              <a:effectLst/>
            </a:endParaRPr>
          </a:p>
          <a:p>
            <a:r>
              <a:rPr lang="en-GB" sz="2000" u="none" kern="1200">
                <a:solidFill>
                  <a:schemeClr val="tx1"/>
                </a:solidFill>
                <a:effectLst/>
              </a:rPr>
              <a:t>At the end of the KS – this is measured in 2 ways – test and teacher assessment </a:t>
            </a:r>
          </a:p>
          <a:p>
            <a:endParaRPr lang="en-GB" sz="2000"/>
          </a:p>
        </p:txBody>
      </p:sp>
      <p:sp>
        <p:nvSpPr>
          <p:cNvPr id="4" name="Slide Number Placeholder 3"/>
          <p:cNvSpPr>
            <a:spLocks noGrp="1"/>
          </p:cNvSpPr>
          <p:nvPr>
            <p:ph type="sldNum" sz="quarter" idx="10"/>
          </p:nvPr>
        </p:nvSpPr>
        <p:spPr/>
        <p:txBody>
          <a:bodyPr/>
          <a:lstStyle/>
          <a:p>
            <a:fld id="{890193B1-A912-4A94-BE87-647AB6FAB05C}" type="slidenum">
              <a:rPr lang="en-GB" smtClean="0"/>
              <a:t>21</a:t>
            </a:fld>
            <a:endParaRPr lang="en-GB"/>
          </a:p>
        </p:txBody>
      </p:sp>
    </p:spTree>
    <p:extLst>
      <p:ext uri="{BB962C8B-B14F-4D97-AF65-F5344CB8AC3E}">
        <p14:creationId xmlns:p14="http://schemas.microsoft.com/office/powerpoint/2010/main" val="40652712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20888" y="534988"/>
            <a:ext cx="8696326" cy="4892675"/>
          </a:xfrm>
        </p:spPr>
      </p:sp>
      <p:sp>
        <p:nvSpPr>
          <p:cNvPr id="3" name="Notes Placeholder 2"/>
          <p:cNvSpPr>
            <a:spLocks noGrp="1"/>
          </p:cNvSpPr>
          <p:nvPr>
            <p:ph type="body" idx="1"/>
          </p:nvPr>
        </p:nvSpPr>
        <p:spPr>
          <a:xfrm>
            <a:off x="289171" y="5783079"/>
            <a:ext cx="4076648" cy="5707745"/>
          </a:xfrm>
        </p:spPr>
        <p:txBody>
          <a:bodyPr/>
          <a:lstStyle/>
          <a:p>
            <a:pPr lvl="0"/>
            <a:r>
              <a:rPr lang="en-GB" sz="2000"/>
              <a:t>Strict guidance as to what we can and can’t do/help/support within the test.</a:t>
            </a:r>
          </a:p>
          <a:p>
            <a:pPr lvl="0"/>
            <a:endParaRPr lang="en-GB" sz="2000"/>
          </a:p>
          <a:p>
            <a:pPr lvl="0"/>
            <a:r>
              <a:rPr lang="en-GB" sz="2000"/>
              <a:t>Only test where we are not able to read anything for the children – including the questions/instructions other than the general instructions.</a:t>
            </a:r>
          </a:p>
          <a:p>
            <a:pPr lvl="0"/>
            <a:endParaRPr lang="en-GB" sz="2000"/>
          </a:p>
          <a:p>
            <a:pPr lvl="0"/>
            <a:r>
              <a:rPr lang="en-GB" sz="2000"/>
              <a:t>Fluent reading</a:t>
            </a:r>
            <a:r>
              <a:rPr lang="en-GB" sz="2000" baseline="0"/>
              <a:t> – speed development – development of stamina with reading – hard going to get through the full test</a:t>
            </a:r>
          </a:p>
          <a:p>
            <a:pPr lvl="0"/>
            <a:endParaRPr lang="en-GB" sz="2000" baseline="0"/>
          </a:p>
          <a:p>
            <a:pPr lvl="0"/>
            <a:r>
              <a:rPr lang="en-GB" sz="2000" baseline="0"/>
              <a:t>60 second reads, short Home Learning tasks, fastest finger first, speedy retrieval etc.</a:t>
            </a:r>
          </a:p>
          <a:p>
            <a:pPr lvl="0"/>
            <a:endParaRPr lang="en-GB" sz="2000"/>
          </a:p>
        </p:txBody>
      </p:sp>
      <p:sp>
        <p:nvSpPr>
          <p:cNvPr id="4" name="Slide Number Placeholder 3"/>
          <p:cNvSpPr>
            <a:spLocks noGrp="1"/>
          </p:cNvSpPr>
          <p:nvPr>
            <p:ph type="sldNum" sz="quarter" idx="10"/>
          </p:nvPr>
        </p:nvSpPr>
        <p:spPr/>
        <p:txBody>
          <a:bodyPr/>
          <a:lstStyle/>
          <a:p>
            <a:fld id="{890193B1-A912-4A94-BE87-647AB6FAB05C}" type="slidenum">
              <a:rPr lang="en-GB" smtClean="0"/>
              <a:t>22</a:t>
            </a:fld>
            <a:endParaRPr lang="en-GB"/>
          </a:p>
        </p:txBody>
      </p:sp>
    </p:spTree>
    <p:extLst>
      <p:ext uri="{BB962C8B-B14F-4D97-AF65-F5344CB8AC3E}">
        <p14:creationId xmlns:p14="http://schemas.microsoft.com/office/powerpoint/2010/main" val="37802751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22475" y="560388"/>
            <a:ext cx="8699500" cy="4894262"/>
          </a:xfrm>
        </p:spPr>
      </p:sp>
      <p:sp>
        <p:nvSpPr>
          <p:cNvPr id="3" name="Notes Placeholder 2"/>
          <p:cNvSpPr>
            <a:spLocks noGrp="1"/>
          </p:cNvSpPr>
          <p:nvPr>
            <p:ph type="body" idx="1"/>
          </p:nvPr>
        </p:nvSpPr>
        <p:spPr>
          <a:xfrm>
            <a:off x="289171" y="5953516"/>
            <a:ext cx="4076648" cy="5707745"/>
          </a:xfrm>
        </p:spPr>
        <p:txBody>
          <a:bodyPr/>
          <a:lstStyle/>
          <a:p>
            <a:r>
              <a:rPr lang="en-GB" sz="2000" dirty="0"/>
              <a:t>50 marks total.</a:t>
            </a:r>
          </a:p>
          <a:p>
            <a:endParaRPr lang="en-GB" sz="2000" dirty="0"/>
          </a:p>
          <a:p>
            <a:r>
              <a:rPr lang="en-GB" sz="2000" dirty="0"/>
              <a:t>In 2019, to gain the expected standard, 28 marks were required in total. </a:t>
            </a:r>
          </a:p>
          <a:p>
            <a:endParaRPr lang="en-GB" sz="2000" dirty="0"/>
          </a:p>
          <a:p>
            <a:r>
              <a:rPr lang="en-GB" sz="2000" dirty="0"/>
              <a:t>To gain 110, which</a:t>
            </a:r>
            <a:r>
              <a:rPr lang="en-GB" sz="2000" baseline="0" dirty="0"/>
              <a:t> was deemed to be at the higher standard (greater depth), 40+ marks were needed.</a:t>
            </a:r>
          </a:p>
          <a:p>
            <a:endParaRPr lang="en-GB" sz="2000" baseline="0" dirty="0"/>
          </a:p>
          <a:p>
            <a:endParaRPr lang="en-GB" sz="2000" dirty="0"/>
          </a:p>
        </p:txBody>
      </p:sp>
      <p:sp>
        <p:nvSpPr>
          <p:cNvPr id="4" name="Slide Number Placeholder 3"/>
          <p:cNvSpPr>
            <a:spLocks noGrp="1"/>
          </p:cNvSpPr>
          <p:nvPr>
            <p:ph type="sldNum" sz="quarter" idx="10"/>
          </p:nvPr>
        </p:nvSpPr>
        <p:spPr/>
        <p:txBody>
          <a:bodyPr/>
          <a:lstStyle/>
          <a:p>
            <a:fld id="{890193B1-A912-4A94-BE87-647AB6FAB05C}" type="slidenum">
              <a:rPr lang="en-GB" smtClean="0"/>
              <a:t>23</a:t>
            </a:fld>
            <a:endParaRPr lang="en-GB"/>
          </a:p>
        </p:txBody>
      </p:sp>
    </p:spTree>
    <p:extLst>
      <p:ext uri="{BB962C8B-B14F-4D97-AF65-F5344CB8AC3E}">
        <p14:creationId xmlns:p14="http://schemas.microsoft.com/office/powerpoint/2010/main" val="2625783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17713" y="593725"/>
            <a:ext cx="8689976" cy="4889500"/>
          </a:xfrm>
        </p:spPr>
      </p:sp>
      <p:sp>
        <p:nvSpPr>
          <p:cNvPr id="3" name="Notes Placeholder 2"/>
          <p:cNvSpPr>
            <a:spLocks noGrp="1"/>
          </p:cNvSpPr>
          <p:nvPr>
            <p:ph type="body" idx="1"/>
          </p:nvPr>
        </p:nvSpPr>
        <p:spPr>
          <a:xfrm>
            <a:off x="289171" y="5811486"/>
            <a:ext cx="4076648" cy="5707745"/>
          </a:xfrm>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u="sng" dirty="0"/>
              <a:t>Will cover range of reading skills:</a:t>
            </a:r>
            <a:endParaRPr lang="en-GB" sz="2000" b="1" dirty="0"/>
          </a:p>
          <a:p>
            <a:endParaRPr lang="en-GB" sz="2000" dirty="0"/>
          </a:p>
          <a:p>
            <a:r>
              <a:rPr lang="en-US" sz="2000" b="1" dirty="0"/>
              <a:t>Word Reading </a:t>
            </a:r>
            <a:r>
              <a:rPr lang="en-US" sz="2000" dirty="0"/>
              <a:t>– applying growing knowledge of known words, patterns, root words and affixes to aid this</a:t>
            </a:r>
            <a:endParaRPr lang="en-GB" sz="2000" dirty="0"/>
          </a:p>
          <a:p>
            <a:endParaRPr lang="en-US" sz="2000" dirty="0"/>
          </a:p>
          <a:p>
            <a:r>
              <a:rPr lang="en-US" sz="2000" b="1" dirty="0"/>
              <a:t>Comprehension</a:t>
            </a:r>
            <a:r>
              <a:rPr lang="en-US" sz="2000" dirty="0"/>
              <a:t> – clarify and </a:t>
            </a:r>
            <a:r>
              <a:rPr lang="en-US" sz="2000" dirty="0" err="1"/>
              <a:t>summarise</a:t>
            </a:r>
            <a:r>
              <a:rPr lang="en-US" sz="2000" dirty="0"/>
              <a:t> to show understanding, retrieve information, explain and reason</a:t>
            </a:r>
            <a:endParaRPr lang="en-GB" sz="2000" dirty="0"/>
          </a:p>
          <a:p>
            <a:endParaRPr lang="en-US" sz="2000" dirty="0"/>
          </a:p>
          <a:p>
            <a:r>
              <a:rPr lang="en-US" sz="2000" b="1" dirty="0"/>
              <a:t>Inference</a:t>
            </a:r>
            <a:r>
              <a:rPr lang="en-US" sz="2000" dirty="0"/>
              <a:t> – use the clues and what they know about situations to suggest likely outcomes / actions</a:t>
            </a:r>
            <a:r>
              <a:rPr lang="en-GB" sz="2000" dirty="0"/>
              <a:t>       </a:t>
            </a:r>
          </a:p>
          <a:p>
            <a:endParaRPr lang="en-GB" sz="2000" dirty="0"/>
          </a:p>
          <a:p>
            <a:r>
              <a:rPr lang="en-GB" sz="2000" b="1" dirty="0"/>
              <a:t>Use of language </a:t>
            </a:r>
            <a:r>
              <a:rPr lang="en-GB" sz="2000" dirty="0"/>
              <a:t>to create effect / impact the reader  </a:t>
            </a:r>
          </a:p>
          <a:p>
            <a:endParaRPr lang="en-GB" sz="2000" dirty="0"/>
          </a:p>
          <a:p>
            <a:r>
              <a:rPr lang="en-GB" sz="2000" b="1" dirty="0"/>
              <a:t>Themes and Conventions </a:t>
            </a:r>
            <a:r>
              <a:rPr lang="en-GB" sz="2000" dirty="0"/>
              <a:t>– why certain types of writing are like they are, comparing different genres and types of writing        </a:t>
            </a:r>
          </a:p>
          <a:p>
            <a:endParaRPr lang="en-GB" sz="2000" dirty="0"/>
          </a:p>
        </p:txBody>
      </p:sp>
      <p:sp>
        <p:nvSpPr>
          <p:cNvPr id="4" name="Slide Number Placeholder 3"/>
          <p:cNvSpPr>
            <a:spLocks noGrp="1"/>
          </p:cNvSpPr>
          <p:nvPr>
            <p:ph type="sldNum" sz="quarter" idx="10"/>
          </p:nvPr>
        </p:nvSpPr>
        <p:spPr/>
        <p:txBody>
          <a:bodyPr/>
          <a:lstStyle/>
          <a:p>
            <a:fld id="{890193B1-A912-4A94-BE87-647AB6FAB05C}" type="slidenum">
              <a:rPr lang="en-GB" smtClean="0"/>
              <a:t>24</a:t>
            </a:fld>
            <a:endParaRPr lang="en-GB"/>
          </a:p>
        </p:txBody>
      </p:sp>
    </p:spTree>
    <p:extLst>
      <p:ext uri="{BB962C8B-B14F-4D97-AF65-F5344CB8AC3E}">
        <p14:creationId xmlns:p14="http://schemas.microsoft.com/office/powerpoint/2010/main" val="25399060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22475" y="560388"/>
            <a:ext cx="8699500" cy="4894262"/>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25</a:t>
            </a:fld>
            <a:endParaRPr lang="en-GB"/>
          </a:p>
        </p:txBody>
      </p:sp>
    </p:spTree>
    <p:extLst>
      <p:ext uri="{BB962C8B-B14F-4D97-AF65-F5344CB8AC3E}">
        <p14:creationId xmlns:p14="http://schemas.microsoft.com/office/powerpoint/2010/main" val="35698158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20888" y="477838"/>
            <a:ext cx="8694738" cy="489108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26</a:t>
            </a:fld>
            <a:endParaRPr lang="en-GB"/>
          </a:p>
        </p:txBody>
      </p:sp>
    </p:spTree>
    <p:extLst>
      <p:ext uri="{BB962C8B-B14F-4D97-AF65-F5344CB8AC3E}">
        <p14:creationId xmlns:p14="http://schemas.microsoft.com/office/powerpoint/2010/main" val="9587669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20888" y="512763"/>
            <a:ext cx="8694738" cy="489108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27</a:t>
            </a:fld>
            <a:endParaRPr lang="en-GB"/>
          </a:p>
        </p:txBody>
      </p:sp>
    </p:spTree>
    <p:extLst>
      <p:ext uri="{BB962C8B-B14F-4D97-AF65-F5344CB8AC3E}">
        <p14:creationId xmlns:p14="http://schemas.microsoft.com/office/powerpoint/2010/main" val="16403357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20888" y="512763"/>
            <a:ext cx="8694738" cy="4891087"/>
          </a:xfrm>
        </p:spPr>
      </p:sp>
      <p:sp>
        <p:nvSpPr>
          <p:cNvPr id="3" name="Notes Placeholder 2"/>
          <p:cNvSpPr>
            <a:spLocks noGrp="1"/>
          </p:cNvSpPr>
          <p:nvPr>
            <p:ph type="body" idx="1"/>
          </p:nvPr>
        </p:nvSpPr>
        <p:spPr/>
        <p:txBody>
          <a:bodyPr/>
          <a:lstStyle/>
          <a:p>
            <a:r>
              <a:rPr lang="en-GB" dirty="0"/>
              <a:t>A minute to read this extract – it is from 2018’s Reading paper from a text called ‘Albion’s Dream’ about a boy</a:t>
            </a:r>
            <a:r>
              <a:rPr lang="en-GB" baseline="0" dirty="0"/>
              <a:t> who finds a peculiar game.</a:t>
            </a:r>
          </a:p>
          <a:p>
            <a:endParaRPr lang="en-GB" baseline="0" dirty="0"/>
          </a:p>
          <a:p>
            <a:r>
              <a:rPr lang="en-GB" baseline="0" dirty="0"/>
              <a:t>Using the extract, please have a go at the question – you need to get both reasons for the 1 mark.</a:t>
            </a:r>
            <a:endParaRPr lang="en-GB" baseline="0" dirty="0">
              <a:cs typeface="Calibri"/>
            </a:endParaRPr>
          </a:p>
          <a:p>
            <a:endParaRPr lang="en-GB" baseline="0" dirty="0"/>
          </a:p>
          <a:p>
            <a:r>
              <a:rPr lang="en-GB" baseline="0" dirty="0"/>
              <a:t>This goes to show that the children have to be very precise when they’re answering their questions – the markers will not give them the benefit of the doubt.</a:t>
            </a:r>
            <a:endParaRPr lang="en-GB" dirty="0">
              <a:cs typeface="Calibri"/>
            </a:endParaRPr>
          </a:p>
          <a:p>
            <a:endParaRPr lang="en-GB" dirty="0">
              <a:cs typeface="Calibri"/>
            </a:endParaRPr>
          </a:p>
          <a:p>
            <a:r>
              <a:rPr lang="en-GB" dirty="0">
                <a:cs typeface="Calibri"/>
              </a:rPr>
              <a:t>Cobwebs and dust = 1 mark; needed two different things. Specific mark scheme, be really clear </a:t>
            </a:r>
          </a:p>
          <a:p>
            <a:r>
              <a:rPr lang="en-GB" dirty="0">
                <a:cs typeface="Calibri"/>
              </a:rPr>
              <a:t>Assorted debris under there </a:t>
            </a:r>
          </a:p>
          <a:p>
            <a:r>
              <a:rPr lang="en-GB" b="1" u="sng" dirty="0">
                <a:cs typeface="Calibri"/>
              </a:rPr>
              <a:t>Covered with grime</a:t>
            </a:r>
          </a:p>
          <a:p>
            <a:endParaRPr lang="en-GB" b="1" u="sng" dirty="0">
              <a:cs typeface="Calibri"/>
            </a:endParaRPr>
          </a:p>
          <a:p>
            <a:r>
              <a:rPr lang="en-GB" dirty="0">
                <a:cs typeface="Calibri"/>
              </a:rPr>
              <a:t>Can't just put one word, have to answer what the question is asking, i.e. 'dust' doesn't answer the question. </a:t>
            </a:r>
            <a:endParaRPr lang="en-GB" b="1" u="sng" dirty="0">
              <a:cs typeface="Calibri"/>
            </a:endParaRPr>
          </a:p>
        </p:txBody>
      </p:sp>
      <p:sp>
        <p:nvSpPr>
          <p:cNvPr id="4" name="Slide Number Placeholder 3"/>
          <p:cNvSpPr>
            <a:spLocks noGrp="1"/>
          </p:cNvSpPr>
          <p:nvPr>
            <p:ph type="sldNum" sz="quarter" idx="10"/>
          </p:nvPr>
        </p:nvSpPr>
        <p:spPr/>
        <p:txBody>
          <a:bodyPr/>
          <a:lstStyle/>
          <a:p>
            <a:fld id="{890193B1-A912-4A94-BE87-647AB6FAB05C}" type="slidenum">
              <a:rPr lang="en-GB" smtClean="0"/>
              <a:t>28</a:t>
            </a:fld>
            <a:endParaRPr lang="en-GB"/>
          </a:p>
        </p:txBody>
      </p:sp>
    </p:spTree>
    <p:extLst>
      <p:ext uri="{BB962C8B-B14F-4D97-AF65-F5344CB8AC3E}">
        <p14:creationId xmlns:p14="http://schemas.microsoft.com/office/powerpoint/2010/main" val="18287429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17713" y="433388"/>
            <a:ext cx="8689976" cy="4889500"/>
          </a:xfrm>
        </p:spPr>
      </p:sp>
      <p:sp>
        <p:nvSpPr>
          <p:cNvPr id="3" name="Notes Placeholder 2"/>
          <p:cNvSpPr>
            <a:spLocks noGrp="1"/>
          </p:cNvSpPr>
          <p:nvPr>
            <p:ph type="body" idx="1"/>
          </p:nvPr>
        </p:nvSpPr>
        <p:spPr>
          <a:xfrm>
            <a:off x="289171" y="5607402"/>
            <a:ext cx="4076648" cy="5707745"/>
          </a:xfrm>
        </p:spPr>
        <p:txBody>
          <a:bodyPr/>
          <a:lstStyle/>
          <a:p>
            <a:r>
              <a:rPr lang="en-US" sz="2000" kern="1200" dirty="0">
                <a:solidFill>
                  <a:schemeClr val="tx1"/>
                </a:solidFill>
                <a:effectLst/>
              </a:rPr>
              <a:t>Have to take a more rounded view and include elements that are not easily testable in written paper test.</a:t>
            </a:r>
            <a:endParaRPr lang="en-GB" sz="2000" kern="1200" dirty="0">
              <a:solidFill>
                <a:schemeClr val="tx1"/>
              </a:solidFill>
              <a:effectLst/>
            </a:endParaRPr>
          </a:p>
          <a:p>
            <a:r>
              <a:rPr lang="en-US" sz="2000" kern="1200" dirty="0">
                <a:solidFill>
                  <a:schemeClr val="tx1"/>
                </a:solidFill>
                <a:effectLst/>
              </a:rPr>
              <a:t>Key statements that we are assessing your children against and tracking their progress on and tailoring/altering teaching to develop are:</a:t>
            </a:r>
            <a:endParaRPr lang="en-GB" sz="2000" kern="1200" dirty="0">
              <a:solidFill>
                <a:schemeClr val="tx1"/>
              </a:solidFill>
              <a:effectLst/>
            </a:endParaRPr>
          </a:p>
          <a:p>
            <a:r>
              <a:rPr lang="en-GB" sz="1600" b="1" u="sng" kern="1200" dirty="0">
                <a:solidFill>
                  <a:schemeClr val="tx1"/>
                </a:solidFill>
                <a:effectLst/>
              </a:rPr>
              <a:t>The pupil can: </a:t>
            </a:r>
          </a:p>
          <a:p>
            <a:pPr marL="171450" lvl="0" indent="-171450">
              <a:buFont typeface="Arial" panose="020B0604020202020204" pitchFamily="34" charset="0"/>
              <a:buChar char="•"/>
            </a:pPr>
            <a:r>
              <a:rPr lang="en-GB" sz="1600" kern="1200" dirty="0">
                <a:solidFill>
                  <a:schemeClr val="tx1"/>
                </a:solidFill>
                <a:effectLst/>
              </a:rPr>
              <a:t>read age-appropriate books with confidence and fluency (including whole novels) </a:t>
            </a:r>
          </a:p>
          <a:p>
            <a:pPr marL="171450" lvl="0" indent="-171450">
              <a:buFont typeface="Arial" panose="020B0604020202020204" pitchFamily="34" charset="0"/>
              <a:buChar char="•"/>
            </a:pPr>
            <a:r>
              <a:rPr lang="en-GB" sz="1600" kern="1200" dirty="0">
                <a:solidFill>
                  <a:schemeClr val="tx1"/>
                </a:solidFill>
                <a:effectLst/>
              </a:rPr>
              <a:t>read aloud with intonation that shows understanding </a:t>
            </a:r>
          </a:p>
          <a:p>
            <a:pPr marL="171450" lvl="0" indent="-171450">
              <a:buFont typeface="Arial" panose="020B0604020202020204" pitchFamily="34" charset="0"/>
              <a:buChar char="•"/>
            </a:pPr>
            <a:r>
              <a:rPr lang="en-GB" sz="1600" kern="1200" dirty="0">
                <a:solidFill>
                  <a:schemeClr val="tx1"/>
                </a:solidFill>
                <a:effectLst/>
              </a:rPr>
              <a:t>work out the meaning of words from the context </a:t>
            </a:r>
          </a:p>
          <a:p>
            <a:pPr marL="171450" lvl="0" indent="-171450">
              <a:buFont typeface="Arial" panose="020B0604020202020204" pitchFamily="34" charset="0"/>
              <a:buChar char="•"/>
            </a:pPr>
            <a:r>
              <a:rPr lang="en-GB" sz="1600" kern="1200" dirty="0">
                <a:solidFill>
                  <a:schemeClr val="tx1"/>
                </a:solidFill>
                <a:effectLst/>
              </a:rPr>
              <a:t>explain and discuss their understanding of what they have read, drawing inferences and justifying these with evidence </a:t>
            </a:r>
          </a:p>
          <a:p>
            <a:pPr marL="171450" lvl="0" indent="-171450">
              <a:buFont typeface="Arial" panose="020B0604020202020204" pitchFamily="34" charset="0"/>
              <a:buChar char="•"/>
            </a:pPr>
            <a:r>
              <a:rPr lang="en-GB" sz="1600" kern="1200" dirty="0">
                <a:solidFill>
                  <a:schemeClr val="tx1"/>
                </a:solidFill>
                <a:effectLst/>
              </a:rPr>
              <a:t>predict what might happen from details stated and implied </a:t>
            </a:r>
          </a:p>
          <a:p>
            <a:pPr marL="171450" lvl="0" indent="-171450">
              <a:buFont typeface="Arial" panose="020B0604020202020204" pitchFamily="34" charset="0"/>
              <a:buChar char="•"/>
            </a:pPr>
            <a:r>
              <a:rPr lang="en-GB" sz="1600" kern="1200" dirty="0">
                <a:solidFill>
                  <a:schemeClr val="tx1"/>
                </a:solidFill>
                <a:effectLst/>
              </a:rPr>
              <a:t>retrieve information from non-fiction </a:t>
            </a:r>
          </a:p>
          <a:p>
            <a:pPr marL="171450" lvl="0" indent="-171450">
              <a:buFont typeface="Arial" panose="020B0604020202020204" pitchFamily="34" charset="0"/>
              <a:buChar char="•"/>
            </a:pPr>
            <a:r>
              <a:rPr lang="en-GB" sz="1600" kern="1200" dirty="0">
                <a:solidFill>
                  <a:schemeClr val="tx1"/>
                </a:solidFill>
                <a:effectLst/>
              </a:rPr>
              <a:t>summarise main ideas, identifying key details and using quotations for illustration</a:t>
            </a:r>
          </a:p>
          <a:p>
            <a:pPr marL="171450" lvl="0" indent="-171450">
              <a:buFont typeface="Arial" panose="020B0604020202020204" pitchFamily="34" charset="0"/>
              <a:buChar char="•"/>
            </a:pPr>
            <a:r>
              <a:rPr lang="en-GB" sz="1600" kern="1200" dirty="0">
                <a:solidFill>
                  <a:schemeClr val="tx1"/>
                </a:solidFill>
                <a:effectLst/>
              </a:rPr>
              <a:t>evaluate how authors use language, including figurative language, considering the impact on the reader </a:t>
            </a:r>
          </a:p>
          <a:p>
            <a:pPr marL="171450" lvl="0" indent="-171450">
              <a:buFont typeface="Arial" panose="020B0604020202020204" pitchFamily="34" charset="0"/>
              <a:buChar char="•"/>
            </a:pPr>
            <a:r>
              <a:rPr lang="en-GB" sz="1600" kern="1200" dirty="0">
                <a:solidFill>
                  <a:schemeClr val="tx1"/>
                </a:solidFill>
                <a:effectLst/>
              </a:rPr>
              <a:t>make comparisons within and across books.</a:t>
            </a:r>
          </a:p>
          <a:p>
            <a:endParaRPr lang="en-GB" sz="2000" dirty="0"/>
          </a:p>
        </p:txBody>
      </p:sp>
      <p:sp>
        <p:nvSpPr>
          <p:cNvPr id="4" name="Slide Number Placeholder 3"/>
          <p:cNvSpPr>
            <a:spLocks noGrp="1"/>
          </p:cNvSpPr>
          <p:nvPr>
            <p:ph type="sldNum" sz="quarter" idx="10"/>
          </p:nvPr>
        </p:nvSpPr>
        <p:spPr/>
        <p:txBody>
          <a:bodyPr/>
          <a:lstStyle/>
          <a:p>
            <a:fld id="{890193B1-A912-4A94-BE87-647AB6FAB05C}" type="slidenum">
              <a:rPr lang="en-GB" smtClean="0"/>
              <a:t>29</a:t>
            </a:fld>
            <a:endParaRPr lang="en-GB"/>
          </a:p>
        </p:txBody>
      </p:sp>
    </p:spTree>
    <p:extLst>
      <p:ext uri="{BB962C8B-B14F-4D97-AF65-F5344CB8AC3E}">
        <p14:creationId xmlns:p14="http://schemas.microsoft.com/office/powerpoint/2010/main" val="31005268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20888" y="504825"/>
            <a:ext cx="8696326" cy="4892675"/>
          </a:xfrm>
        </p:spPr>
      </p:sp>
      <p:sp>
        <p:nvSpPr>
          <p:cNvPr id="3" name="Notes Placeholder 2"/>
          <p:cNvSpPr>
            <a:spLocks noGrp="1"/>
          </p:cNvSpPr>
          <p:nvPr>
            <p:ph type="body" idx="1"/>
          </p:nvPr>
        </p:nvSpPr>
        <p:spPr>
          <a:xfrm>
            <a:off x="289171" y="5868299"/>
            <a:ext cx="4076648" cy="5707745"/>
          </a:xfrm>
        </p:spPr>
        <p:txBody>
          <a:bodyPr/>
          <a:lstStyle/>
          <a:p>
            <a:pPr marL="342900" indent="-342900">
              <a:buFont typeface="Arial" panose="020B0604020202020204" pitchFamily="34" charset="0"/>
              <a:buChar char="•"/>
            </a:pPr>
            <a:r>
              <a:rPr lang="en-GB" sz="2000" kern="1200">
                <a:solidFill>
                  <a:schemeClr val="tx1"/>
                </a:solidFill>
                <a:effectLst/>
              </a:rPr>
              <a:t>Familiarity with the types of questions and test format is important to make sure that they are able to show their best.</a:t>
            </a:r>
          </a:p>
          <a:p>
            <a:pPr marL="342900" indent="-342900">
              <a:buFont typeface="Arial" panose="020B0604020202020204" pitchFamily="34" charset="0"/>
              <a:buChar char="•"/>
            </a:pPr>
            <a:r>
              <a:rPr lang="en-US" sz="2000" kern="1200">
                <a:solidFill>
                  <a:schemeClr val="tx1"/>
                </a:solidFill>
                <a:effectLst/>
              </a:rPr>
              <a:t>In school – we use similar worded questions and a toolkit to help children understand the type of reading skill and strategy they might use to help them understand.</a:t>
            </a:r>
            <a:endParaRPr lang="en-GB" sz="2000" kern="1200">
              <a:solidFill>
                <a:schemeClr val="tx1"/>
              </a:solidFill>
              <a:effectLst/>
            </a:endParaRPr>
          </a:p>
          <a:p>
            <a:pPr marL="342900" indent="-342900">
              <a:buFont typeface="Arial" panose="020B0604020202020204" pitchFamily="34" charset="0"/>
              <a:buChar char="•"/>
            </a:pPr>
            <a:r>
              <a:rPr lang="en-US" sz="2000" kern="1200">
                <a:solidFill>
                  <a:schemeClr val="tx1"/>
                </a:solidFill>
                <a:effectLst/>
              </a:rPr>
              <a:t>At home, you can help by asking them a range of questions including, justifying and asking them to quote the word or words that have given them their ideas</a:t>
            </a:r>
            <a:endParaRPr lang="en-GB" sz="2000" kern="1200">
              <a:solidFill>
                <a:schemeClr val="tx1"/>
              </a:solidFill>
              <a:effectLst/>
            </a:endParaRPr>
          </a:p>
          <a:p>
            <a:pPr marL="342900" indent="-342900">
              <a:buFont typeface="Arial" panose="020B0604020202020204" pitchFamily="34" charset="0"/>
              <a:buChar char="•"/>
            </a:pPr>
            <a:endParaRPr lang="en-GB" sz="2000"/>
          </a:p>
        </p:txBody>
      </p:sp>
      <p:sp>
        <p:nvSpPr>
          <p:cNvPr id="4" name="Slide Number Placeholder 3"/>
          <p:cNvSpPr>
            <a:spLocks noGrp="1"/>
          </p:cNvSpPr>
          <p:nvPr>
            <p:ph type="sldNum" sz="quarter" idx="10"/>
          </p:nvPr>
        </p:nvSpPr>
        <p:spPr/>
        <p:txBody>
          <a:bodyPr/>
          <a:lstStyle/>
          <a:p>
            <a:fld id="{890193B1-A912-4A94-BE87-647AB6FAB05C}" type="slidenum">
              <a:rPr lang="en-GB" smtClean="0"/>
              <a:t>30</a:t>
            </a:fld>
            <a:endParaRPr lang="en-GB"/>
          </a:p>
        </p:txBody>
      </p:sp>
    </p:spTree>
    <p:extLst>
      <p:ext uri="{BB962C8B-B14F-4D97-AF65-F5344CB8AC3E}">
        <p14:creationId xmlns:p14="http://schemas.microsoft.com/office/powerpoint/2010/main" val="37750792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27238" y="593725"/>
            <a:ext cx="8691563" cy="4889500"/>
          </a:xfrm>
        </p:spPr>
      </p:sp>
      <p:sp>
        <p:nvSpPr>
          <p:cNvPr id="3" name="Notes Placeholder 2"/>
          <p:cNvSpPr>
            <a:spLocks noGrp="1"/>
          </p:cNvSpPr>
          <p:nvPr>
            <p:ph type="body" idx="1"/>
          </p:nvPr>
        </p:nvSpPr>
        <p:spPr>
          <a:xfrm>
            <a:off x="133230" y="6081547"/>
            <a:ext cx="4369889" cy="8050662"/>
          </a:xfrm>
        </p:spPr>
        <p:txBody>
          <a:bodyPr/>
          <a:lstStyle/>
          <a:p>
            <a:pPr marL="342900" indent="-342900">
              <a:buFont typeface="Arial" panose="020B0604020202020204" pitchFamily="34" charset="0"/>
              <a:buChar char="•"/>
            </a:pPr>
            <a:r>
              <a:rPr lang="en-US" sz="2000" kern="1200">
                <a:solidFill>
                  <a:schemeClr val="tx1"/>
                </a:solidFill>
                <a:effectLst/>
              </a:rPr>
              <a:t>At home – encourage them to read a range – poetry, newspaper, magazine article as well as fiction books</a:t>
            </a:r>
          </a:p>
          <a:p>
            <a:pPr marL="342900" indent="-342900">
              <a:buFont typeface="Arial" panose="020B0604020202020204" pitchFamily="34" charset="0"/>
              <a:buChar char="•"/>
            </a:pPr>
            <a:r>
              <a:rPr lang="en-US" sz="2000" kern="1200">
                <a:solidFill>
                  <a:schemeClr val="tx1"/>
                </a:solidFill>
                <a:effectLst/>
              </a:rPr>
              <a:t>Balance reading in their heads with reading aloud – need to read with reasonable speed – practice to keep eyes moving. </a:t>
            </a:r>
            <a:endParaRPr lang="en-US" sz="2000"/>
          </a:p>
          <a:p>
            <a:pPr marL="342900" indent="-342900">
              <a:buFont typeface="Arial" panose="020B0604020202020204" pitchFamily="34" charset="0"/>
              <a:buChar char="•"/>
            </a:pPr>
            <a:r>
              <a:rPr lang="en-US" sz="2000" kern="1200">
                <a:solidFill>
                  <a:schemeClr val="tx1"/>
                </a:solidFill>
                <a:effectLst/>
              </a:rPr>
              <a:t>Re-read section if unsure / doesn’t make sense.</a:t>
            </a:r>
            <a:endParaRPr lang="en-GB" sz="2000"/>
          </a:p>
          <a:p>
            <a:pPr marL="342900" indent="-342900">
              <a:buFont typeface="Arial" panose="020B0604020202020204" pitchFamily="34" charset="0"/>
              <a:buChar char="•"/>
            </a:pPr>
            <a:r>
              <a:rPr lang="en-US" sz="2000" kern="1200">
                <a:solidFill>
                  <a:schemeClr val="tx1"/>
                </a:solidFill>
                <a:effectLst/>
              </a:rPr>
              <a:t>Hear them read aloud a few times a week to ensure that they are taking account of punctuation (this will also support their awareness of and development in grammar and punctuation)</a:t>
            </a:r>
            <a:endParaRPr lang="en-GB" sz="2000"/>
          </a:p>
          <a:p>
            <a:pPr marL="342900" indent="-342900">
              <a:buFont typeface="Arial" panose="020B0604020202020204" pitchFamily="34" charset="0"/>
              <a:buChar char="•"/>
            </a:pPr>
            <a:r>
              <a:rPr lang="en-US" sz="2000" kern="1200">
                <a:solidFill>
                  <a:schemeClr val="tx1"/>
                </a:solidFill>
                <a:effectLst/>
              </a:rPr>
              <a:t>If there is a section of a story or a poem that they don’t understand encourage them to visualise it (create a mental photo or film of it)</a:t>
            </a:r>
          </a:p>
          <a:p>
            <a:pPr marL="342900" indent="-342900">
              <a:buFont typeface="Arial" panose="020B0604020202020204" pitchFamily="34" charset="0"/>
              <a:buChar char="•"/>
            </a:pPr>
            <a:r>
              <a:rPr lang="en-US" sz="2000" kern="1200">
                <a:solidFill>
                  <a:schemeClr val="tx1"/>
                </a:solidFill>
                <a:effectLst/>
              </a:rPr>
              <a:t>Use their reading logs effectively to collect words and phrases, acknowledge the range of reading they are doing and to collect questions that arise when they are reading.</a:t>
            </a:r>
            <a:endParaRPr lang="en-GB" sz="2000" kern="1200">
              <a:solidFill>
                <a:schemeClr val="tx1"/>
              </a:solidFill>
              <a:effectLst/>
            </a:endParaRPr>
          </a:p>
          <a:p>
            <a:endParaRPr lang="en-GB" sz="2000"/>
          </a:p>
        </p:txBody>
      </p:sp>
      <p:sp>
        <p:nvSpPr>
          <p:cNvPr id="4" name="Slide Number Placeholder 3"/>
          <p:cNvSpPr>
            <a:spLocks noGrp="1"/>
          </p:cNvSpPr>
          <p:nvPr>
            <p:ph type="sldNum" sz="quarter" idx="10"/>
          </p:nvPr>
        </p:nvSpPr>
        <p:spPr/>
        <p:txBody>
          <a:bodyPr/>
          <a:lstStyle/>
          <a:p>
            <a:fld id="{890193B1-A912-4A94-BE87-647AB6FAB05C}" type="slidenum">
              <a:rPr lang="en-GB" smtClean="0"/>
              <a:t>31</a:t>
            </a:fld>
            <a:endParaRPr lang="en-GB"/>
          </a:p>
        </p:txBody>
      </p:sp>
    </p:spTree>
    <p:extLst>
      <p:ext uri="{BB962C8B-B14F-4D97-AF65-F5344CB8AC3E}">
        <p14:creationId xmlns:p14="http://schemas.microsoft.com/office/powerpoint/2010/main" val="29019403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One important thing to mention is that there are two parts to the grammar 1) knowing it and passing the test 2) applying it to their writing, as if they don’t punctuate etc. accurately they can’t be assessed as ‘meeting expectations’ for writing either. (mention writing group if we</a:t>
            </a:r>
            <a:r>
              <a:rPr lang="en-GB" sz="1200" kern="1200" baseline="0" dirty="0">
                <a:solidFill>
                  <a:schemeClr val="tx1"/>
                </a:solidFill>
                <a:effectLst/>
                <a:latin typeface="+mn-lt"/>
                <a:ea typeface="+mn-ea"/>
                <a:cs typeface="+mn-cs"/>
              </a:rPr>
              <a:t> have one)</a:t>
            </a: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Today, I will just being speaking</a:t>
            </a:r>
            <a:r>
              <a:rPr lang="en-GB" sz="1200" kern="1200" baseline="0" dirty="0">
                <a:solidFill>
                  <a:schemeClr val="tx1"/>
                </a:solidFill>
                <a:effectLst/>
                <a:latin typeface="+mn-lt"/>
                <a:ea typeface="+mn-ea"/>
                <a:cs typeface="+mn-cs"/>
              </a:rPr>
              <a:t> about the test aspect of the spelling, grammar and punctuation part.</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90193B1-A912-4A94-BE87-647AB6FAB05C}" type="slidenum">
              <a:rPr lang="en-GB" smtClean="0"/>
              <a:t>32</a:t>
            </a:fld>
            <a:endParaRPr lang="en-GB"/>
          </a:p>
        </p:txBody>
      </p:sp>
    </p:spTree>
    <p:extLst>
      <p:ext uri="{BB962C8B-B14F-4D97-AF65-F5344CB8AC3E}">
        <p14:creationId xmlns:p14="http://schemas.microsoft.com/office/powerpoint/2010/main" val="580267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45</a:t>
            </a:r>
            <a:r>
              <a:rPr lang="en-GB" baseline="0"/>
              <a:t> </a:t>
            </a:r>
            <a:r>
              <a:rPr lang="en-GB"/>
              <a:t>minutes, approx. 50</a:t>
            </a:r>
            <a:r>
              <a:rPr lang="en-GB" baseline="0"/>
              <a:t> </a:t>
            </a:r>
            <a:r>
              <a:rPr lang="en-GB"/>
              <a:t>questions.</a:t>
            </a:r>
          </a:p>
          <a:p>
            <a:pPr marL="0" marR="0" indent="0" algn="l" defTabSz="914400" rtl="0" eaLnBrk="1" fontAlgn="auto" latinLnBrk="0" hangingPunct="1">
              <a:lnSpc>
                <a:spcPct val="100000"/>
              </a:lnSpc>
              <a:spcBef>
                <a:spcPts val="0"/>
              </a:spcBef>
              <a:spcAft>
                <a:spcPts val="0"/>
              </a:spcAft>
              <a:buClrTx/>
              <a:buSzTx/>
              <a:buFontTx/>
              <a:buNone/>
              <a:tabLst/>
              <a:defRPr/>
            </a:pPr>
            <a:r>
              <a:rPr lang="en-GB"/>
              <a:t>Range of topics.</a:t>
            </a:r>
            <a:r>
              <a:rPr lang="en-GB" baseline="0"/>
              <a:t> All on grammar glossary (give out)</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a:t>CGP books and grammar homework booklets – designed to help!</a:t>
            </a:r>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33</a:t>
            </a:fld>
            <a:endParaRPr lang="en-GB"/>
          </a:p>
        </p:txBody>
      </p:sp>
    </p:spTree>
    <p:extLst>
      <p:ext uri="{BB962C8B-B14F-4D97-AF65-F5344CB8AC3E}">
        <p14:creationId xmlns:p14="http://schemas.microsoft.com/office/powerpoint/2010/main" val="18725549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Spelling</a:t>
            </a:r>
            <a:r>
              <a:rPr lang="en-GB" baseline="0"/>
              <a:t> is assessed within their writing, (mention writing group if we have one), but they will also been given a test.</a:t>
            </a:r>
          </a:p>
          <a:p>
            <a:r>
              <a:rPr lang="en-GB" baseline="0"/>
              <a:t>It looks like this.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Close procedure. Teacher reads out word, then sentence, then word again. Takes approx. 20 </a:t>
            </a:r>
            <a:r>
              <a:rPr lang="en-GB" sz="1200" kern="1200" err="1">
                <a:solidFill>
                  <a:schemeClr val="tx1"/>
                </a:solidFill>
                <a:effectLst/>
                <a:latin typeface="+mn-lt"/>
                <a:ea typeface="+mn-ea"/>
                <a:cs typeface="+mn-cs"/>
              </a:rPr>
              <a:t>mins</a:t>
            </a:r>
            <a:endParaRPr lang="en-GB" sz="1200" kern="120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Apply all words</a:t>
            </a:r>
            <a:r>
              <a:rPr lang="en-GB" sz="1200" kern="1200" baseline="0">
                <a:solidFill>
                  <a:schemeClr val="tx1"/>
                </a:solidFill>
                <a:effectLst/>
                <a:latin typeface="+mn-lt"/>
                <a:ea typeface="+mn-ea"/>
                <a:cs typeface="+mn-cs"/>
              </a:rPr>
              <a:t> learnt in primary school – familiar patterns</a:t>
            </a:r>
            <a:endParaRPr lang="en-GB" sz="1200" kern="1200">
              <a:solidFill>
                <a:schemeClr val="tx1"/>
              </a:solidFill>
              <a:effectLst/>
              <a:latin typeface="+mn-lt"/>
              <a:ea typeface="+mn-ea"/>
              <a:cs typeface="+mn-cs"/>
            </a:endParaRPr>
          </a:p>
          <a:p>
            <a:r>
              <a:rPr lang="en-GB"/>
              <a:t>Year</a:t>
            </a:r>
            <a:r>
              <a:rPr lang="en-GB" baseline="0"/>
              <a:t> 5 and 6 spelling list – give out</a:t>
            </a:r>
          </a:p>
          <a:p>
            <a:endParaRPr lang="en-GB" baseline="0"/>
          </a:p>
          <a:p>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34</a:t>
            </a:fld>
            <a:endParaRPr lang="en-GB"/>
          </a:p>
        </p:txBody>
      </p:sp>
    </p:spTree>
    <p:extLst>
      <p:ext uri="{BB962C8B-B14F-4D97-AF65-F5344CB8AC3E}">
        <p14:creationId xmlns:p14="http://schemas.microsoft.com/office/powerpoint/2010/main" val="10278672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20888" y="504825"/>
            <a:ext cx="8696326" cy="4892675"/>
          </a:xfrm>
        </p:spPr>
      </p:sp>
      <p:sp>
        <p:nvSpPr>
          <p:cNvPr id="3" name="Notes Placeholder 2"/>
          <p:cNvSpPr>
            <a:spLocks noGrp="1"/>
          </p:cNvSpPr>
          <p:nvPr>
            <p:ph type="body" idx="1"/>
          </p:nvPr>
        </p:nvSpPr>
        <p:spPr>
          <a:xfrm>
            <a:off x="289171" y="5868299"/>
            <a:ext cx="4076648" cy="5707745"/>
          </a:xfrm>
        </p:spPr>
        <p:txBody>
          <a:bodyPr/>
          <a:lstStyle/>
          <a:p>
            <a:pPr marL="342900" indent="-342900">
              <a:buFont typeface="Arial" panose="020B0604020202020204" pitchFamily="34" charset="0"/>
              <a:buChar char="•"/>
            </a:pPr>
            <a:endParaRPr lang="en-GB" sz="2000" dirty="0"/>
          </a:p>
        </p:txBody>
      </p:sp>
      <p:sp>
        <p:nvSpPr>
          <p:cNvPr id="4" name="Slide Number Placeholder 3"/>
          <p:cNvSpPr>
            <a:spLocks noGrp="1"/>
          </p:cNvSpPr>
          <p:nvPr>
            <p:ph type="sldNum" sz="quarter" idx="10"/>
          </p:nvPr>
        </p:nvSpPr>
        <p:spPr/>
        <p:txBody>
          <a:bodyPr/>
          <a:lstStyle/>
          <a:p>
            <a:fld id="{890193B1-A912-4A94-BE87-647AB6FAB05C}" type="slidenum">
              <a:rPr lang="en-GB" smtClean="0"/>
              <a:t>35</a:t>
            </a:fld>
            <a:endParaRPr lang="en-GB"/>
          </a:p>
        </p:txBody>
      </p:sp>
    </p:spTree>
    <p:extLst>
      <p:ext uri="{BB962C8B-B14F-4D97-AF65-F5344CB8AC3E}">
        <p14:creationId xmlns:p14="http://schemas.microsoft.com/office/powerpoint/2010/main" val="28576831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27238" y="593725"/>
            <a:ext cx="8691563" cy="4889500"/>
          </a:xfrm>
        </p:spPr>
      </p:sp>
      <p:sp>
        <p:nvSpPr>
          <p:cNvPr id="3" name="Notes Placeholder 2"/>
          <p:cNvSpPr>
            <a:spLocks noGrp="1"/>
          </p:cNvSpPr>
          <p:nvPr>
            <p:ph type="body" idx="1"/>
          </p:nvPr>
        </p:nvSpPr>
        <p:spPr>
          <a:xfrm>
            <a:off x="133230" y="6081547"/>
            <a:ext cx="4369889" cy="8050662"/>
          </a:xfrm>
        </p:spPr>
        <p:txBody>
          <a:bodyPr/>
          <a:lstStyle/>
          <a:p>
            <a:endParaRPr lang="en-GB" sz="2000" dirty="0"/>
          </a:p>
        </p:txBody>
      </p:sp>
      <p:sp>
        <p:nvSpPr>
          <p:cNvPr id="4" name="Slide Number Placeholder 3"/>
          <p:cNvSpPr>
            <a:spLocks noGrp="1"/>
          </p:cNvSpPr>
          <p:nvPr>
            <p:ph type="sldNum" sz="quarter" idx="10"/>
          </p:nvPr>
        </p:nvSpPr>
        <p:spPr/>
        <p:txBody>
          <a:bodyPr/>
          <a:lstStyle/>
          <a:p>
            <a:fld id="{890193B1-A912-4A94-BE87-647AB6FAB05C}" type="slidenum">
              <a:rPr lang="en-GB" smtClean="0"/>
              <a:t>36</a:t>
            </a:fld>
            <a:endParaRPr lang="en-GB"/>
          </a:p>
        </p:txBody>
      </p:sp>
    </p:spTree>
    <p:extLst>
      <p:ext uri="{BB962C8B-B14F-4D97-AF65-F5344CB8AC3E}">
        <p14:creationId xmlns:p14="http://schemas.microsoft.com/office/powerpoint/2010/main" val="7680878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193B1-A912-4A94-BE87-647AB6FAB05C}" type="slidenum">
              <a:rPr lang="en-GB" smtClean="0"/>
              <a:t>37</a:t>
            </a:fld>
            <a:endParaRPr lang="en-GB"/>
          </a:p>
        </p:txBody>
      </p:sp>
    </p:spTree>
    <p:extLst>
      <p:ext uri="{BB962C8B-B14F-4D97-AF65-F5344CB8AC3E}">
        <p14:creationId xmlns:p14="http://schemas.microsoft.com/office/powerpoint/2010/main" val="19765836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timetable for the rest of the week will involve plenty of active lessons, e.g. PE, so please make sure your child’s PE kit is in school.</a:t>
            </a:r>
          </a:p>
          <a:p>
            <a:endParaRPr lang="en-GB" dirty="0"/>
          </a:p>
          <a:p>
            <a:r>
              <a:rPr lang="en-GB" dirty="0"/>
              <a:t>Couple of weeks before get</a:t>
            </a:r>
            <a:r>
              <a:rPr lang="en-GB" baseline="0" dirty="0"/>
              <a:t> used to it </a:t>
            </a:r>
          </a:p>
          <a:p>
            <a:r>
              <a:rPr lang="en-GB" baseline="0" dirty="0"/>
              <a:t>Not ideal but government rules.</a:t>
            </a:r>
          </a:p>
          <a:p>
            <a:r>
              <a:rPr lang="en-GB" baseline="0" dirty="0"/>
              <a:t>Reason behind spellings could come up, maths workings out, </a:t>
            </a:r>
          </a:p>
          <a:p>
            <a:r>
              <a:rPr lang="en-GB" baseline="0" dirty="0"/>
              <a:t>Every school consistent . Every school does it </a:t>
            </a:r>
          </a:p>
          <a:p>
            <a:r>
              <a:rPr lang="en-GB" baseline="0" dirty="0"/>
              <a:t>Can do inspections to check its done – has happened before </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190E2D26-3F5E-4A23-89CA-3B64A7440AE8}" type="slidenum">
              <a:rPr lang="en-GB" smtClean="0"/>
              <a:t>38</a:t>
            </a:fld>
            <a:endParaRPr lang="en-GB"/>
          </a:p>
        </p:txBody>
      </p:sp>
    </p:spTree>
    <p:extLst>
      <p:ext uri="{BB962C8B-B14F-4D97-AF65-F5344CB8AC3E}">
        <p14:creationId xmlns:p14="http://schemas.microsoft.com/office/powerpoint/2010/main" val="37771747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aseline="0" dirty="0"/>
              <a:t>1. What we tell them in school. Tests are part of life but we want them to do their best </a:t>
            </a:r>
          </a:p>
          <a:p>
            <a:pPr marL="0" indent="0">
              <a:buNone/>
            </a:pPr>
            <a:r>
              <a:rPr lang="en-GB" baseline="0" dirty="0"/>
              <a:t>2. Encouraging. Reassuring.</a:t>
            </a:r>
          </a:p>
          <a:p>
            <a:pPr marL="0" indent="0">
              <a:buNone/>
            </a:pPr>
            <a:r>
              <a:rPr lang="en-GB" baseline="0" dirty="0"/>
              <a:t>3. On time, helps them settle, focus more </a:t>
            </a:r>
          </a:p>
          <a:p>
            <a:pPr marL="0" indent="0">
              <a:buNone/>
            </a:pPr>
            <a:r>
              <a:rPr lang="en-GB" baseline="0" dirty="0"/>
              <a:t>4. As said before, the tests are taxing on them. Good night sleep. They will be tired. End goal so they try really hard and get excited! </a:t>
            </a:r>
          </a:p>
          <a:p>
            <a:pPr marL="0" indent="0">
              <a:buNone/>
            </a:pPr>
            <a:endParaRPr lang="en-GB" baseline="0" dirty="0"/>
          </a:p>
        </p:txBody>
      </p:sp>
      <p:sp>
        <p:nvSpPr>
          <p:cNvPr id="4" name="Slide Number Placeholder 3"/>
          <p:cNvSpPr>
            <a:spLocks noGrp="1"/>
          </p:cNvSpPr>
          <p:nvPr>
            <p:ph type="sldNum" sz="quarter" idx="10"/>
          </p:nvPr>
        </p:nvSpPr>
        <p:spPr/>
        <p:txBody>
          <a:bodyPr/>
          <a:lstStyle/>
          <a:p>
            <a:fld id="{190E2D26-3F5E-4A23-89CA-3B64A7440AE8}" type="slidenum">
              <a:rPr lang="en-GB" smtClean="0"/>
              <a:t>39</a:t>
            </a:fld>
            <a:endParaRPr lang="en-GB"/>
          </a:p>
        </p:txBody>
      </p:sp>
    </p:spTree>
    <p:extLst>
      <p:ext uri="{BB962C8B-B14F-4D97-AF65-F5344CB8AC3E}">
        <p14:creationId xmlns:p14="http://schemas.microsoft.com/office/powerpoint/2010/main" val="15077865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Lot</a:t>
            </a:r>
            <a:r>
              <a:rPr lang="en-GB" baseline="0"/>
              <a:t> of rules. Some entitled to a reader, a prompter, a scriber. </a:t>
            </a:r>
          </a:p>
          <a:p>
            <a:r>
              <a:rPr lang="en-GB" baseline="0"/>
              <a:t>So schools don’t abuse this, strict guidelines,</a:t>
            </a:r>
          </a:p>
          <a:p>
            <a:r>
              <a:rPr lang="en-GB" baseline="0"/>
              <a:t>Many children won’t fit this.</a:t>
            </a:r>
          </a:p>
          <a:p>
            <a:r>
              <a:rPr lang="en-GB" baseline="0"/>
              <a:t>If you want to check yourself, Mrs </a:t>
            </a:r>
            <a:r>
              <a:rPr lang="en-GB" baseline="0" err="1"/>
              <a:t>Brazell</a:t>
            </a:r>
            <a:r>
              <a:rPr lang="en-GB" baseline="0"/>
              <a:t> go to </a:t>
            </a:r>
          </a:p>
          <a:p>
            <a:r>
              <a:rPr lang="en-GB" baseline="0"/>
              <a:t>Apply for it and be accepted </a:t>
            </a:r>
            <a:endParaRPr lang="en-GB"/>
          </a:p>
        </p:txBody>
      </p:sp>
      <p:sp>
        <p:nvSpPr>
          <p:cNvPr id="4" name="Slide Number Placeholder 3"/>
          <p:cNvSpPr>
            <a:spLocks noGrp="1"/>
          </p:cNvSpPr>
          <p:nvPr>
            <p:ph type="sldNum" sz="quarter" idx="10"/>
          </p:nvPr>
        </p:nvSpPr>
        <p:spPr/>
        <p:txBody>
          <a:bodyPr/>
          <a:lstStyle/>
          <a:p>
            <a:fld id="{190E2D26-3F5E-4A23-89CA-3B64A7440AE8}" type="slidenum">
              <a:rPr lang="en-GB" smtClean="0"/>
              <a:t>40</a:t>
            </a:fld>
            <a:endParaRPr lang="en-GB"/>
          </a:p>
        </p:txBody>
      </p:sp>
    </p:spTree>
    <p:extLst>
      <p:ext uri="{BB962C8B-B14F-4D97-AF65-F5344CB8AC3E}">
        <p14:creationId xmlns:p14="http://schemas.microsoft.com/office/powerpoint/2010/main" val="77129375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193B1-A912-4A94-BE87-647AB6FAB05C}" type="slidenum">
              <a:rPr lang="en-GB" smtClean="0"/>
              <a:t>41</a:t>
            </a:fld>
            <a:endParaRPr lang="en-GB"/>
          </a:p>
        </p:txBody>
      </p:sp>
    </p:spTree>
    <p:extLst>
      <p:ext uri="{BB962C8B-B14F-4D97-AF65-F5344CB8AC3E}">
        <p14:creationId xmlns:p14="http://schemas.microsoft.com/office/powerpoint/2010/main" val="34603363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90193B1-A912-4A94-BE87-647AB6FAB05C}" type="slidenum">
              <a:rPr lang="en-GB" smtClean="0"/>
              <a:t>42</a:t>
            </a:fld>
            <a:endParaRPr lang="en-GB"/>
          </a:p>
        </p:txBody>
      </p:sp>
    </p:spTree>
    <p:extLst>
      <p:ext uri="{BB962C8B-B14F-4D97-AF65-F5344CB8AC3E}">
        <p14:creationId xmlns:p14="http://schemas.microsoft.com/office/powerpoint/2010/main" val="15891664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90193B1-A912-4A94-BE87-647AB6FAB05C}" type="slidenum">
              <a:rPr lang="en-GB" smtClean="0"/>
              <a:t>43</a:t>
            </a:fld>
            <a:endParaRPr lang="en-GB"/>
          </a:p>
        </p:txBody>
      </p:sp>
    </p:spTree>
    <p:extLst>
      <p:ext uri="{BB962C8B-B14F-4D97-AF65-F5344CB8AC3E}">
        <p14:creationId xmlns:p14="http://schemas.microsoft.com/office/powerpoint/2010/main" val="23205374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D052EB7C-5253-4284-86F5-56CE20E5354F}" type="datetimeFigureOut">
              <a:rPr lang="en-GB" smtClean="0"/>
              <a:t>16/10/2025</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8A80BC11-7BFD-4918-BE57-CE0385889C45}" type="slidenum">
              <a:rPr lang="en-GB" smtClean="0"/>
              <a:t>‹#›</a:t>
            </a:fld>
            <a:endParaRPr lang="en-GB"/>
          </a:p>
        </p:txBody>
      </p:sp>
    </p:spTree>
    <p:extLst>
      <p:ext uri="{BB962C8B-B14F-4D97-AF65-F5344CB8AC3E}">
        <p14:creationId xmlns:p14="http://schemas.microsoft.com/office/powerpoint/2010/main" val="983468796"/>
      </p:ext>
    </p:extLst>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052EB7C-5253-4284-86F5-56CE20E5354F}"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169315521"/>
      </p:ext>
    </p:extLst>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52EB7C-5253-4284-86F5-56CE20E5354F}"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3258033718"/>
      </p:ext>
    </p:extLst>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052EB7C-5253-4284-86F5-56CE20E5354F}" type="datetimeFigureOut">
              <a:rPr lang="en-GB" smtClean="0"/>
              <a:t>16/10/2025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2191787136"/>
      </p:ext>
    </p:extLst>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052EB7C-5253-4284-86F5-56CE20E5354F}" type="datetimeFigureOut">
              <a:rPr lang="en-GB" smtClean="0"/>
              <a:t>16/10/2025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3348495905"/>
      </p:ext>
    </p:extLst>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052EB7C-5253-4284-86F5-56CE20E5354F}" type="datetimeFigureOut">
              <a:rPr lang="en-GB" smtClean="0"/>
              <a:t>16/10/2025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4115983078"/>
      </p:ext>
    </p:extLst>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52EB7C-5253-4284-86F5-56CE20E5354F}" type="datetimeFigureOut">
              <a:rPr lang="en-GB" smtClean="0"/>
              <a:t>16/10/2025</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2825815387"/>
      </p:ext>
    </p:extLst>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52EB7C-5253-4284-86F5-56CE20E5354F}" type="datetimeFigureOut">
              <a:rPr lang="en-GB" smtClean="0"/>
              <a:t>16/10/2025</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1850450246"/>
      </p:ext>
    </p:extLst>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52EB7C-5253-4284-86F5-56CE20E5354F}" type="datetimeFigureOut">
              <a:rPr lang="en-GB" smtClean="0"/>
              <a:t>16/10/2025</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384039284"/>
      </p:ext>
    </p:extLst>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52EB7C-5253-4284-86F5-56CE20E5354F}" type="datetimeFigureOut">
              <a:rPr lang="en-GB" smtClean="0"/>
              <a:t>16/10/2025</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4206588864"/>
      </p:ext>
    </p:extLst>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052EB7C-5253-4284-86F5-56CE20E5354F}"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3682614775"/>
      </p:ext>
    </p:extLst>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052EB7C-5253-4284-86F5-56CE20E5354F}"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4194007660"/>
      </p:ext>
    </p:extLst>
  </p:cSld>
  <p:clrMapOvr>
    <a:masterClrMapping/>
  </p:clrMapOvr>
  <p:transition spd="med">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52EB7C-5253-4284-86F5-56CE20E5354F}"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3022331470"/>
      </p:ext>
    </p:extLst>
  </p:cSld>
  <p:clrMapOvr>
    <a:masterClrMapping/>
  </p:clrMapOvr>
  <p:transition spd="med">
    <p:pull/>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052EB7C-5253-4284-86F5-56CE20E5354F}" type="datetimeFigureOut">
              <a:rPr lang="en-GB" smtClean="0"/>
              <a:t>16/10/2025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3574881344"/>
      </p:ext>
    </p:extLst>
  </p:cSld>
  <p:clrMapOvr>
    <a:masterClrMapping/>
  </p:clrMapOvr>
  <p:transition spd="med">
    <p:pull/>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052EB7C-5253-4284-86F5-56CE20E5354F}" type="datetimeFigureOut">
              <a:rPr lang="en-GB" smtClean="0"/>
              <a:t>16/10/2025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4275129043"/>
      </p:ext>
    </p:extLst>
  </p:cSld>
  <p:clrMapOvr>
    <a:masterClrMapping/>
  </p:clrMapOvr>
  <p:transition spd="med">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052EB7C-5253-4284-86F5-56CE20E5354F}"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739311633"/>
      </p:ext>
    </p:extLst>
  </p:cSld>
  <p:clrMapOvr>
    <a:masterClrMapping/>
  </p:clrMapOvr>
  <p:transition spd="med">
    <p:pull/>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052EB7C-5253-4284-86F5-56CE20E5354F}"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A80BC11-7BFD-4918-BE57-CE0385889C45}" type="slidenum">
              <a:rPr lang="en-GB" smtClean="0"/>
              <a:t>‹#›</a:t>
            </a:fld>
            <a:endParaRPr lang="en-GB"/>
          </a:p>
        </p:txBody>
      </p:sp>
    </p:spTree>
    <p:extLst>
      <p:ext uri="{BB962C8B-B14F-4D97-AF65-F5344CB8AC3E}">
        <p14:creationId xmlns:p14="http://schemas.microsoft.com/office/powerpoint/2010/main" val="1383214287"/>
      </p:ext>
    </p:extLst>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D052EB7C-5253-4284-86F5-56CE20E5354F}" type="datetimeFigureOut">
              <a:rPr lang="en-GB" smtClean="0"/>
              <a:t>16/10/2025</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8A80BC11-7BFD-4918-BE57-CE0385889C45}" type="slidenum">
              <a:rPr lang="en-GB" smtClean="0"/>
              <a:t>‹#›</a:t>
            </a:fld>
            <a:endParaRPr lang="en-GB"/>
          </a:p>
        </p:txBody>
      </p:sp>
    </p:spTree>
    <p:extLst>
      <p:ext uri="{BB962C8B-B14F-4D97-AF65-F5344CB8AC3E}">
        <p14:creationId xmlns:p14="http://schemas.microsoft.com/office/powerpoint/2010/main" val="2603124886"/>
      </p:ext>
    </p:extLst>
  </p:cSld>
  <p:clrMap bg1="lt1" tx1="dk1" bg2="lt2" tx2="dk2" accent1="accent1" accent2="accent2" accent3="accent3" accent4="accent4" accent5="accent5" accent6="accent6" hlink="hlink" folHlink="folHlink"/>
  <p:sldLayoutIdLst>
    <p:sldLayoutId id="2147484157" r:id="rId1"/>
    <p:sldLayoutId id="2147484158" r:id="rId2"/>
    <p:sldLayoutId id="2147484159" r:id="rId3"/>
    <p:sldLayoutId id="2147484160" r:id="rId4"/>
    <p:sldLayoutId id="2147484161" r:id="rId5"/>
    <p:sldLayoutId id="2147484162" r:id="rId6"/>
    <p:sldLayoutId id="2147484163" r:id="rId7"/>
    <p:sldLayoutId id="2147484164" r:id="rId8"/>
    <p:sldLayoutId id="2147484165" r:id="rId9"/>
    <p:sldLayoutId id="2147484166" r:id="rId10"/>
    <p:sldLayoutId id="2147484167" r:id="rId11"/>
    <p:sldLayoutId id="2147484168" r:id="rId12"/>
    <p:sldLayoutId id="2147484169" r:id="rId13"/>
    <p:sldLayoutId id="2147484170" r:id="rId14"/>
    <p:sldLayoutId id="2147484171" r:id="rId15"/>
    <p:sldLayoutId id="2147484172" r:id="rId16"/>
    <p:sldLayoutId id="2147484173" r:id="rId17"/>
  </p:sldLayoutIdLst>
  <p:transition spd="med">
    <p:pull/>
  </p:transition>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7.emf"/><Relationship Id="rId4" Type="http://schemas.openxmlformats.org/officeDocument/2006/relationships/image" Target="../media/image16.emf"/></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1.emf"/><Relationship Id="rId4" Type="http://schemas.openxmlformats.org/officeDocument/2006/relationships/image" Target="../media/image20.em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390503" y="926655"/>
            <a:ext cx="7415903" cy="728480"/>
          </a:xfrm>
        </p:spPr>
        <p:txBody>
          <a:bodyPr>
            <a:noAutofit/>
          </a:bodyPr>
          <a:lstStyle/>
          <a:p>
            <a:pPr algn="ctr"/>
            <a:r>
              <a:rPr lang="en-GB" sz="4400" b="1">
                <a:solidFill>
                  <a:schemeClr val="bg1"/>
                </a:solidFill>
                <a:latin typeface="+mn-lt"/>
              </a:rPr>
              <a:t>Year 6 Assessment </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4286" y="2696500"/>
            <a:ext cx="2688336" cy="3241548"/>
          </a:xfrm>
          <a:prstGeom prst="rect">
            <a:avLst/>
          </a:prstGeom>
        </p:spPr>
      </p:pic>
    </p:spTree>
    <p:extLst>
      <p:ext uri="{BB962C8B-B14F-4D97-AF65-F5344CB8AC3E}">
        <p14:creationId xmlns:p14="http://schemas.microsoft.com/office/powerpoint/2010/main" val="1794134574"/>
      </p:ext>
    </p:extLst>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mn-lt"/>
              </a:rPr>
              <a:t>AIM OF THE MEETING</a:t>
            </a:r>
          </a:p>
        </p:txBody>
      </p:sp>
      <p:sp>
        <p:nvSpPr>
          <p:cNvPr id="3" name="Text Placeholder 2"/>
          <p:cNvSpPr>
            <a:spLocks noGrp="1"/>
          </p:cNvSpPr>
          <p:nvPr>
            <p:ph type="body" idx="1"/>
          </p:nvPr>
        </p:nvSpPr>
        <p:spPr/>
        <p:txBody>
          <a:bodyPr/>
          <a:lstStyle/>
          <a:p>
            <a:r>
              <a:rPr lang="en-GB" sz="4000"/>
              <a:t>1</a:t>
            </a:r>
          </a:p>
        </p:txBody>
      </p:sp>
      <p:sp>
        <p:nvSpPr>
          <p:cNvPr id="4" name="Text Placeholder 3"/>
          <p:cNvSpPr>
            <a:spLocks noGrp="1"/>
          </p:cNvSpPr>
          <p:nvPr>
            <p:ph type="body" sz="half" idx="15"/>
          </p:nvPr>
        </p:nvSpPr>
        <p:spPr>
          <a:xfrm>
            <a:off x="1243114" y="2972152"/>
            <a:ext cx="3129168" cy="2839796"/>
          </a:xfrm>
        </p:spPr>
        <p:txBody>
          <a:bodyPr>
            <a:noAutofit/>
          </a:bodyPr>
          <a:lstStyle/>
          <a:p>
            <a:pPr algn="ctr"/>
            <a:r>
              <a:rPr lang="en-GB" sz="3600"/>
              <a:t>Explain how your child will be assessed at the end of Year 6</a:t>
            </a:r>
          </a:p>
        </p:txBody>
      </p:sp>
      <p:sp>
        <p:nvSpPr>
          <p:cNvPr id="5" name="Text Placeholder 4"/>
          <p:cNvSpPr>
            <a:spLocks noGrp="1"/>
          </p:cNvSpPr>
          <p:nvPr>
            <p:ph type="body" sz="quarter" idx="3"/>
          </p:nvPr>
        </p:nvSpPr>
        <p:spPr/>
        <p:txBody>
          <a:bodyPr/>
          <a:lstStyle/>
          <a:p>
            <a:r>
              <a:rPr lang="en-GB" sz="4000"/>
              <a:t>2</a:t>
            </a:r>
          </a:p>
        </p:txBody>
      </p:sp>
      <p:sp>
        <p:nvSpPr>
          <p:cNvPr id="6" name="Text Placeholder 5"/>
          <p:cNvSpPr>
            <a:spLocks noGrp="1"/>
          </p:cNvSpPr>
          <p:nvPr>
            <p:ph type="body" sz="half" idx="16"/>
          </p:nvPr>
        </p:nvSpPr>
        <p:spPr>
          <a:xfrm>
            <a:off x="4512720" y="2972152"/>
            <a:ext cx="3145381" cy="2839795"/>
          </a:xfrm>
        </p:spPr>
        <p:txBody>
          <a:bodyPr>
            <a:noAutofit/>
          </a:bodyPr>
          <a:lstStyle/>
          <a:p>
            <a:pPr algn="ctr" defTabSz="914400">
              <a:spcBef>
                <a:spcPts val="0"/>
              </a:spcBef>
              <a:buClrTx/>
              <a:buSzTx/>
              <a:defRPr/>
            </a:pPr>
            <a:r>
              <a:rPr lang="en-GB" sz="3600"/>
              <a:t>Tell you when, and how, each test will be administered</a:t>
            </a:r>
          </a:p>
        </p:txBody>
      </p:sp>
      <p:sp>
        <p:nvSpPr>
          <p:cNvPr id="7" name="Text Placeholder 6"/>
          <p:cNvSpPr>
            <a:spLocks noGrp="1"/>
          </p:cNvSpPr>
          <p:nvPr>
            <p:ph type="body" sz="quarter" idx="13"/>
          </p:nvPr>
        </p:nvSpPr>
        <p:spPr/>
        <p:txBody>
          <a:bodyPr/>
          <a:lstStyle/>
          <a:p>
            <a:r>
              <a:rPr lang="en-GB" sz="4000"/>
              <a:t>3</a:t>
            </a:r>
          </a:p>
        </p:txBody>
      </p:sp>
      <p:sp>
        <p:nvSpPr>
          <p:cNvPr id="8" name="Text Placeholder 7"/>
          <p:cNvSpPr>
            <a:spLocks noGrp="1"/>
          </p:cNvSpPr>
          <p:nvPr>
            <p:ph type="body" sz="half" idx="17"/>
          </p:nvPr>
        </p:nvSpPr>
        <p:spPr>
          <a:xfrm>
            <a:off x="8167577" y="2947071"/>
            <a:ext cx="3497580" cy="2839794"/>
          </a:xfrm>
        </p:spPr>
        <p:txBody>
          <a:bodyPr>
            <a:noAutofit/>
          </a:bodyPr>
          <a:lstStyle/>
          <a:p>
            <a:pPr algn="ctr"/>
            <a:r>
              <a:rPr lang="en-GB" sz="3600" dirty="0"/>
              <a:t>Information and examples for you </a:t>
            </a:r>
            <a:r>
              <a:rPr lang="en-GB" sz="3600"/>
              <a:t>to see</a:t>
            </a:r>
            <a:endParaRPr lang="en-GB" sz="3600" dirty="0"/>
          </a:p>
        </p:txBody>
      </p:sp>
    </p:spTree>
    <p:extLst>
      <p:ext uri="{BB962C8B-B14F-4D97-AF65-F5344CB8AC3E}">
        <p14:creationId xmlns:p14="http://schemas.microsoft.com/office/powerpoint/2010/main" val="1528411572"/>
      </p:ext>
    </p:extLst>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What are SATS? </a:t>
            </a:r>
            <a:br>
              <a:rPr lang="en-GB"/>
            </a:br>
            <a:r>
              <a:rPr lang="en-GB" sz="2800"/>
              <a:t>(Statutory Assessment Tests)</a:t>
            </a:r>
            <a:br>
              <a:rPr lang="en-GB" sz="2800"/>
            </a:br>
            <a:endParaRPr lang="en-GB" sz="2800"/>
          </a:p>
        </p:txBody>
      </p:sp>
      <p:graphicFrame>
        <p:nvGraphicFramePr>
          <p:cNvPr id="3" name="Table 2"/>
          <p:cNvGraphicFramePr>
            <a:graphicFrameLocks noGrp="1"/>
          </p:cNvGraphicFramePr>
          <p:nvPr>
            <p:extLst>
              <p:ext uri="{D42A27DB-BD31-4B8C-83A1-F6EECF244321}">
                <p14:modId xmlns:p14="http://schemas.microsoft.com/office/powerpoint/2010/main" val="3711650424"/>
              </p:ext>
            </p:extLst>
          </p:nvPr>
        </p:nvGraphicFramePr>
        <p:xfrm>
          <a:off x="757238" y="2788104"/>
          <a:ext cx="10815649" cy="2884437"/>
        </p:xfrm>
        <a:graphic>
          <a:graphicData uri="http://schemas.openxmlformats.org/drawingml/2006/table">
            <a:tbl>
              <a:tblPr firstRow="1" bandRow="1">
                <a:tableStyleId>{5C22544A-7EE6-4342-B048-85BDC9FD1C3A}</a:tableStyleId>
              </a:tblPr>
              <a:tblGrid>
                <a:gridCol w="2014537">
                  <a:extLst>
                    <a:ext uri="{9D8B030D-6E8A-4147-A177-3AD203B41FA5}">
                      <a16:colId xmlns:a16="http://schemas.microsoft.com/office/drawing/2014/main" val="404759356"/>
                    </a:ext>
                  </a:extLst>
                </a:gridCol>
                <a:gridCol w="2228850">
                  <a:extLst>
                    <a:ext uri="{9D8B030D-6E8A-4147-A177-3AD203B41FA5}">
                      <a16:colId xmlns:a16="http://schemas.microsoft.com/office/drawing/2014/main" val="2092723842"/>
                    </a:ext>
                  </a:extLst>
                </a:gridCol>
                <a:gridCol w="2728912">
                  <a:extLst>
                    <a:ext uri="{9D8B030D-6E8A-4147-A177-3AD203B41FA5}">
                      <a16:colId xmlns:a16="http://schemas.microsoft.com/office/drawing/2014/main" val="3447873190"/>
                    </a:ext>
                  </a:extLst>
                </a:gridCol>
                <a:gridCol w="2414588">
                  <a:extLst>
                    <a:ext uri="{9D8B030D-6E8A-4147-A177-3AD203B41FA5}">
                      <a16:colId xmlns:a16="http://schemas.microsoft.com/office/drawing/2014/main" val="1298306576"/>
                    </a:ext>
                  </a:extLst>
                </a:gridCol>
                <a:gridCol w="1428762">
                  <a:extLst>
                    <a:ext uri="{9D8B030D-6E8A-4147-A177-3AD203B41FA5}">
                      <a16:colId xmlns:a16="http://schemas.microsoft.com/office/drawing/2014/main" val="1772420066"/>
                    </a:ext>
                  </a:extLst>
                </a:gridCol>
              </a:tblGrid>
              <a:tr h="820100">
                <a:tc>
                  <a:txBody>
                    <a:bodyPr/>
                    <a:lstStyle/>
                    <a:p>
                      <a:pPr algn="ctr"/>
                      <a:r>
                        <a:rPr lang="en-GB" sz="2200" dirty="0"/>
                        <a:t>Monday 11th</a:t>
                      </a:r>
                      <a:endParaRPr lang="en-US" dirty="0"/>
                    </a:p>
                  </a:txBody>
                  <a:tcPr/>
                </a:tc>
                <a:tc>
                  <a:txBody>
                    <a:bodyPr/>
                    <a:lstStyle/>
                    <a:p>
                      <a:pPr algn="ctr"/>
                      <a:r>
                        <a:rPr lang="en-GB" sz="2200" dirty="0"/>
                        <a:t>Tuesday 12th</a:t>
                      </a:r>
                    </a:p>
                  </a:txBody>
                  <a:tcPr/>
                </a:tc>
                <a:tc>
                  <a:txBody>
                    <a:bodyPr/>
                    <a:lstStyle/>
                    <a:p>
                      <a:pPr algn="ctr"/>
                      <a:r>
                        <a:rPr lang="en-GB" sz="2200" dirty="0"/>
                        <a:t>Wednesday 13th</a:t>
                      </a:r>
                    </a:p>
                  </a:txBody>
                  <a:tcPr/>
                </a:tc>
                <a:tc>
                  <a:txBody>
                    <a:bodyPr/>
                    <a:lstStyle/>
                    <a:p>
                      <a:pPr algn="ctr"/>
                      <a:r>
                        <a:rPr lang="en-GB" sz="2200" dirty="0"/>
                        <a:t>Thursday 14th</a:t>
                      </a:r>
                    </a:p>
                  </a:txBody>
                  <a:tcPr/>
                </a:tc>
                <a:tc>
                  <a:txBody>
                    <a:bodyPr/>
                    <a:lstStyle/>
                    <a:p>
                      <a:pPr algn="ctr"/>
                      <a:r>
                        <a:rPr lang="en-GB" sz="2200" dirty="0"/>
                        <a:t>Friday</a:t>
                      </a:r>
                    </a:p>
                  </a:txBody>
                  <a:tcPr/>
                </a:tc>
                <a:extLst>
                  <a:ext uri="{0D108BD9-81ED-4DB2-BD59-A6C34878D82A}">
                    <a16:rowId xmlns:a16="http://schemas.microsoft.com/office/drawing/2014/main" val="3590911569"/>
                  </a:ext>
                </a:extLst>
              </a:tr>
              <a:tr h="2064337">
                <a:tc>
                  <a:txBody>
                    <a:bodyPr/>
                    <a:lstStyle/>
                    <a:p>
                      <a:r>
                        <a:rPr lang="en-GB" sz="2400" dirty="0"/>
                        <a:t>English</a:t>
                      </a:r>
                      <a:r>
                        <a:rPr lang="en-GB" sz="2400" baseline="0" dirty="0"/>
                        <a:t> GPS:</a:t>
                      </a:r>
                    </a:p>
                    <a:p>
                      <a:r>
                        <a:rPr lang="en-GB" sz="2400" baseline="0" dirty="0"/>
                        <a:t>1.Questions </a:t>
                      </a:r>
                    </a:p>
                    <a:p>
                      <a:r>
                        <a:rPr lang="en-GB" sz="2400" baseline="0" dirty="0"/>
                        <a:t>2.Spelling</a:t>
                      </a:r>
                    </a:p>
                  </a:txBody>
                  <a:tcPr/>
                </a:tc>
                <a:tc>
                  <a:txBody>
                    <a:bodyPr/>
                    <a:lstStyle/>
                    <a:p>
                      <a:r>
                        <a:rPr lang="en-GB" sz="2400" dirty="0"/>
                        <a:t>English:</a:t>
                      </a:r>
                      <a:r>
                        <a:rPr lang="en-GB" sz="2400" baseline="0" dirty="0"/>
                        <a:t> Reading Test</a:t>
                      </a:r>
                      <a:endParaRPr lang="en-GB" sz="2400" dirty="0"/>
                    </a:p>
                  </a:txBody>
                  <a:tcPr/>
                </a:tc>
                <a:tc>
                  <a:txBody>
                    <a:bodyPr/>
                    <a:lstStyle/>
                    <a:p>
                      <a:r>
                        <a:rPr lang="en-GB" sz="2400" dirty="0"/>
                        <a:t>Maths:</a:t>
                      </a:r>
                      <a:endParaRPr lang="en-GB" sz="2400" baseline="0" dirty="0"/>
                    </a:p>
                    <a:p>
                      <a:r>
                        <a:rPr lang="en-GB" sz="2400" baseline="0" dirty="0"/>
                        <a:t>1.Arithmetic</a:t>
                      </a:r>
                    </a:p>
                    <a:p>
                      <a:r>
                        <a:rPr lang="en-GB" sz="2400" baseline="0" dirty="0"/>
                        <a:t>2.Reasoning</a:t>
                      </a:r>
                      <a:endParaRPr lang="en-GB" sz="2400" dirty="0"/>
                    </a:p>
                  </a:txBody>
                  <a:tcPr/>
                </a:tc>
                <a:tc>
                  <a:txBody>
                    <a:bodyPr/>
                    <a:lstStyle/>
                    <a:p>
                      <a:r>
                        <a:rPr lang="en-GB" sz="2400" dirty="0"/>
                        <a:t>Maths:</a:t>
                      </a:r>
                    </a:p>
                    <a:p>
                      <a:r>
                        <a:rPr lang="en-GB" sz="2400" dirty="0"/>
                        <a:t>3.Reasoning</a:t>
                      </a:r>
                    </a:p>
                  </a:txBody>
                  <a:tcPr/>
                </a:tc>
                <a:tc>
                  <a:txBody>
                    <a:bodyPr/>
                    <a:lstStyle/>
                    <a:p>
                      <a:endParaRPr lang="en-GB" dirty="0"/>
                    </a:p>
                  </a:txBody>
                  <a:tcPr/>
                </a:tc>
                <a:extLst>
                  <a:ext uri="{0D108BD9-81ED-4DB2-BD59-A6C34878D82A}">
                    <a16:rowId xmlns:a16="http://schemas.microsoft.com/office/drawing/2014/main" val="4161669504"/>
                  </a:ext>
                </a:extLst>
              </a:tr>
            </a:tbl>
          </a:graphicData>
        </a:graphic>
      </p:graphicFrame>
      <p:sp>
        <p:nvSpPr>
          <p:cNvPr id="4" name="Rectangle 3"/>
          <p:cNvSpPr/>
          <p:nvPr/>
        </p:nvSpPr>
        <p:spPr>
          <a:xfrm>
            <a:off x="7121027" y="5944672"/>
            <a:ext cx="4451860" cy="369332"/>
          </a:xfrm>
          <a:prstGeom prst="rect">
            <a:avLst/>
          </a:prstGeom>
        </p:spPr>
        <p:txBody>
          <a:bodyPr wrap="none">
            <a:spAutoFit/>
          </a:bodyPr>
          <a:lstStyle/>
          <a:p>
            <a:r>
              <a:rPr lang="en-GB"/>
              <a:t>*Timetable subject to possible change</a:t>
            </a:r>
          </a:p>
        </p:txBody>
      </p:sp>
      <p:sp>
        <p:nvSpPr>
          <p:cNvPr id="5" name="TextBox 4"/>
          <p:cNvSpPr txBox="1"/>
          <p:nvPr/>
        </p:nvSpPr>
        <p:spPr>
          <a:xfrm>
            <a:off x="2904210" y="2254363"/>
            <a:ext cx="6383581" cy="523220"/>
          </a:xfrm>
          <a:prstGeom prst="rect">
            <a:avLst/>
          </a:prstGeom>
          <a:noFill/>
        </p:spPr>
        <p:txBody>
          <a:bodyPr wrap="square" lIns="91440" tIns="45720" rIns="91440" bIns="45720" rtlCol="0" anchor="t">
            <a:spAutoFit/>
          </a:bodyPr>
          <a:lstStyle/>
          <a:p>
            <a:r>
              <a:rPr lang="en-GB" sz="2800" dirty="0"/>
              <a:t>Week commencing 11</a:t>
            </a:r>
            <a:r>
              <a:rPr lang="en-GB" sz="2800" baseline="30000" dirty="0"/>
              <a:t>th</a:t>
            </a:r>
            <a:r>
              <a:rPr lang="en-GB" sz="2800" dirty="0"/>
              <a:t> May 2026</a:t>
            </a:r>
          </a:p>
        </p:txBody>
      </p:sp>
    </p:spTree>
    <p:extLst>
      <p:ext uri="{BB962C8B-B14F-4D97-AF65-F5344CB8AC3E}">
        <p14:creationId xmlns:p14="http://schemas.microsoft.com/office/powerpoint/2010/main" val="2575935076"/>
      </p:ext>
    </p:extLst>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4862" y="2489200"/>
            <a:ext cx="9657826" cy="3416300"/>
          </a:xfrm>
        </p:spPr>
        <p:txBody>
          <a:bodyPr vert="horz" lIns="91440" tIns="45720" rIns="91440" bIns="45720" rtlCol="0" anchor="t">
            <a:normAutofit/>
          </a:bodyPr>
          <a:lstStyle/>
          <a:p>
            <a:r>
              <a:rPr lang="en-GB" sz="2400" dirty="0"/>
              <a:t>Test Week – 11</a:t>
            </a:r>
            <a:r>
              <a:rPr lang="en-GB" sz="2400" baseline="30000" dirty="0"/>
              <a:t>th</a:t>
            </a:r>
            <a:r>
              <a:rPr lang="en-GB" sz="2400" dirty="0"/>
              <a:t> May 2026</a:t>
            </a:r>
          </a:p>
          <a:p>
            <a:pPr>
              <a:buFont typeface="Wingdings" panose="05000000000000000000" pitchFamily="2" charset="2"/>
              <a:buChar char="Ø"/>
            </a:pPr>
            <a:r>
              <a:rPr lang="en-GB" sz="2400" dirty="0"/>
              <a:t>The test will be sent away for independent marking.</a:t>
            </a:r>
          </a:p>
          <a:p>
            <a:pPr>
              <a:buFont typeface="Wingdings" panose="05000000000000000000" pitchFamily="2" charset="2"/>
              <a:buChar char="Ø"/>
            </a:pPr>
            <a:r>
              <a:rPr lang="en-GB" sz="2400" dirty="0"/>
              <a:t>Raw scores are then converted into a ‘scaled score’</a:t>
            </a:r>
          </a:p>
          <a:p>
            <a:pPr>
              <a:buFont typeface="Wingdings" panose="05000000000000000000" pitchFamily="2" charset="2"/>
              <a:buChar char="Ø"/>
            </a:pPr>
            <a:r>
              <a:rPr lang="en-GB" sz="2400" dirty="0"/>
              <a:t>A scaled score of 100 will be used as the expected level.</a:t>
            </a:r>
          </a:p>
          <a:p>
            <a:pPr>
              <a:buFont typeface="Wingdings" panose="05000000000000000000" pitchFamily="2" charset="2"/>
              <a:buChar char="Ø"/>
            </a:pPr>
            <a:r>
              <a:rPr lang="en-GB" sz="2400" dirty="0"/>
              <a:t>A scaled score of 110 will be used as the expected level.</a:t>
            </a:r>
          </a:p>
          <a:p>
            <a:endParaRPr lang="en-GB" dirty="0"/>
          </a:p>
        </p:txBody>
      </p:sp>
      <p:sp>
        <p:nvSpPr>
          <p:cNvPr id="4" name="Title 3"/>
          <p:cNvSpPr>
            <a:spLocks noGrp="1"/>
          </p:cNvSpPr>
          <p:nvPr>
            <p:ph type="title"/>
          </p:nvPr>
        </p:nvSpPr>
        <p:spPr/>
        <p:txBody>
          <a:bodyPr/>
          <a:lstStyle/>
          <a:p>
            <a:r>
              <a:rPr lang="en-GB" b="1"/>
              <a:t>Tests</a:t>
            </a:r>
          </a:p>
        </p:txBody>
      </p:sp>
      <p:graphicFrame>
        <p:nvGraphicFramePr>
          <p:cNvPr id="2" name="Table 1"/>
          <p:cNvGraphicFramePr>
            <a:graphicFrameLocks noGrp="1"/>
          </p:cNvGraphicFramePr>
          <p:nvPr>
            <p:extLst>
              <p:ext uri="{D42A27DB-BD31-4B8C-83A1-F6EECF244321}">
                <p14:modId xmlns:p14="http://schemas.microsoft.com/office/powerpoint/2010/main" val="1868082150"/>
              </p:ext>
            </p:extLst>
          </p:nvPr>
        </p:nvGraphicFramePr>
        <p:xfrm>
          <a:off x="9644905" y="385751"/>
          <a:ext cx="1628774" cy="6296999"/>
        </p:xfrm>
        <a:graphic>
          <a:graphicData uri="http://schemas.openxmlformats.org/drawingml/2006/table">
            <a:tbl>
              <a:tblPr/>
              <a:tblGrid>
                <a:gridCol w="814387">
                  <a:extLst>
                    <a:ext uri="{9D8B030D-6E8A-4147-A177-3AD203B41FA5}">
                      <a16:colId xmlns:a16="http://schemas.microsoft.com/office/drawing/2014/main" val="2116291050"/>
                    </a:ext>
                  </a:extLst>
                </a:gridCol>
                <a:gridCol w="814387">
                  <a:extLst>
                    <a:ext uri="{9D8B030D-6E8A-4147-A177-3AD203B41FA5}">
                      <a16:colId xmlns:a16="http://schemas.microsoft.com/office/drawing/2014/main" val="2872695299"/>
                    </a:ext>
                  </a:extLst>
                </a:gridCol>
              </a:tblGrid>
              <a:tr h="162694">
                <a:tc>
                  <a:txBody>
                    <a:bodyPr/>
                    <a:lstStyle/>
                    <a:p>
                      <a:pPr algn="ctr" fontAlgn="ctr"/>
                      <a:r>
                        <a:rPr lang="en-GB" sz="1300" b="0" i="0" u="none" strike="noStrike">
                          <a:solidFill>
                            <a:schemeClr val="bg1"/>
                          </a:solidFill>
                          <a:effectLst/>
                          <a:latin typeface="Arial" panose="020B0604020202020204" pitchFamily="34" charset="0"/>
                        </a:rPr>
                        <a:t>20</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chemeClr val="bg1"/>
                          </a:solidFill>
                          <a:effectLst/>
                          <a:latin typeface="Arial" panose="020B0604020202020204" pitchFamily="34" charset="0"/>
                        </a:rPr>
                        <a:t>94</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58897952"/>
                  </a:ext>
                </a:extLst>
              </a:tr>
              <a:tr h="162694">
                <a:tc>
                  <a:txBody>
                    <a:bodyPr/>
                    <a:lstStyle/>
                    <a:p>
                      <a:pPr algn="ctr" fontAlgn="ctr"/>
                      <a:r>
                        <a:rPr lang="en-GB" sz="1300" b="0" i="0" u="none" strike="noStrike">
                          <a:solidFill>
                            <a:schemeClr val="bg1"/>
                          </a:solidFill>
                          <a:effectLst/>
                          <a:latin typeface="Arial" panose="020B0604020202020204" pitchFamily="34" charset="0"/>
                        </a:rPr>
                        <a:t>21</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chemeClr val="bg1"/>
                          </a:solidFill>
                          <a:effectLst/>
                          <a:latin typeface="Arial" panose="020B0604020202020204" pitchFamily="34" charset="0"/>
                        </a:rPr>
                        <a:t>95</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883361"/>
                  </a:ext>
                </a:extLst>
              </a:tr>
              <a:tr h="162694">
                <a:tc>
                  <a:txBody>
                    <a:bodyPr/>
                    <a:lstStyle/>
                    <a:p>
                      <a:pPr algn="ctr" fontAlgn="ctr"/>
                      <a:r>
                        <a:rPr lang="en-GB" sz="1300" b="0" i="0" u="none" strike="noStrike">
                          <a:solidFill>
                            <a:schemeClr val="bg1"/>
                          </a:solidFill>
                          <a:effectLst/>
                          <a:latin typeface="Arial" panose="020B0604020202020204" pitchFamily="34" charset="0"/>
                        </a:rPr>
                        <a:t>22</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chemeClr val="bg1"/>
                          </a:solidFill>
                          <a:effectLst/>
                          <a:latin typeface="Arial" panose="020B0604020202020204" pitchFamily="34" charset="0"/>
                        </a:rPr>
                        <a:t>95</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5767863"/>
                  </a:ext>
                </a:extLst>
              </a:tr>
              <a:tr h="162694">
                <a:tc>
                  <a:txBody>
                    <a:bodyPr/>
                    <a:lstStyle/>
                    <a:p>
                      <a:pPr algn="ctr" fontAlgn="ctr"/>
                      <a:r>
                        <a:rPr lang="en-GB" sz="1300" b="0" i="0" u="none" strike="noStrike">
                          <a:solidFill>
                            <a:schemeClr val="bg1"/>
                          </a:solidFill>
                          <a:effectLst/>
                          <a:latin typeface="Arial" panose="020B0604020202020204" pitchFamily="34" charset="0"/>
                        </a:rPr>
                        <a:t>23</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chemeClr val="bg1"/>
                          </a:solidFill>
                          <a:effectLst/>
                          <a:latin typeface="Arial" panose="020B0604020202020204" pitchFamily="34" charset="0"/>
                        </a:rPr>
                        <a:t>96</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74351042"/>
                  </a:ext>
                </a:extLst>
              </a:tr>
              <a:tr h="162694">
                <a:tc>
                  <a:txBody>
                    <a:bodyPr/>
                    <a:lstStyle/>
                    <a:p>
                      <a:pPr algn="ctr" fontAlgn="ctr"/>
                      <a:r>
                        <a:rPr lang="en-GB" sz="1300" b="0" i="0" u="none" strike="noStrike">
                          <a:solidFill>
                            <a:schemeClr val="bg1"/>
                          </a:solidFill>
                          <a:effectLst/>
                          <a:latin typeface="Arial" panose="020B0604020202020204" pitchFamily="34" charset="0"/>
                        </a:rPr>
                        <a:t>24</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chemeClr val="bg1"/>
                          </a:solidFill>
                          <a:effectLst/>
                          <a:latin typeface="Arial" panose="020B0604020202020204" pitchFamily="34" charset="0"/>
                        </a:rPr>
                        <a:t>97</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6909101"/>
                  </a:ext>
                </a:extLst>
              </a:tr>
              <a:tr h="162694">
                <a:tc>
                  <a:txBody>
                    <a:bodyPr/>
                    <a:lstStyle/>
                    <a:p>
                      <a:pPr algn="ctr" fontAlgn="ctr"/>
                      <a:r>
                        <a:rPr lang="en-GB" sz="1300" b="0" i="0" u="none" strike="noStrike">
                          <a:solidFill>
                            <a:schemeClr val="bg1"/>
                          </a:solidFill>
                          <a:effectLst/>
                          <a:latin typeface="Arial" panose="020B0604020202020204" pitchFamily="34" charset="0"/>
                        </a:rPr>
                        <a:t>25</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chemeClr val="bg1"/>
                          </a:solidFill>
                          <a:effectLst/>
                          <a:latin typeface="Arial" panose="020B0604020202020204" pitchFamily="34" charset="0"/>
                        </a:rPr>
                        <a:t>97</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0991951"/>
                  </a:ext>
                </a:extLst>
              </a:tr>
              <a:tr h="162694">
                <a:tc>
                  <a:txBody>
                    <a:bodyPr/>
                    <a:lstStyle/>
                    <a:p>
                      <a:pPr algn="ctr" fontAlgn="ctr"/>
                      <a:r>
                        <a:rPr lang="en-GB" sz="1300" b="0" i="0" u="none" strike="noStrike">
                          <a:solidFill>
                            <a:schemeClr val="bg1"/>
                          </a:solidFill>
                          <a:effectLst/>
                          <a:latin typeface="Arial" panose="020B0604020202020204" pitchFamily="34" charset="0"/>
                        </a:rPr>
                        <a:t>26</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chemeClr val="bg1"/>
                          </a:solidFill>
                          <a:effectLst/>
                          <a:latin typeface="Arial" panose="020B0604020202020204" pitchFamily="34" charset="0"/>
                        </a:rPr>
                        <a:t>98</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1969146"/>
                  </a:ext>
                </a:extLst>
              </a:tr>
              <a:tr h="162694">
                <a:tc>
                  <a:txBody>
                    <a:bodyPr/>
                    <a:lstStyle/>
                    <a:p>
                      <a:pPr algn="ctr" fontAlgn="ctr"/>
                      <a:r>
                        <a:rPr lang="en-GB" sz="1300" b="0" i="0" u="none" strike="noStrike">
                          <a:solidFill>
                            <a:schemeClr val="bg1"/>
                          </a:solidFill>
                          <a:effectLst/>
                          <a:latin typeface="Arial" panose="020B0604020202020204" pitchFamily="34" charset="0"/>
                        </a:rPr>
                        <a:t>27</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chemeClr val="bg1"/>
                          </a:solidFill>
                          <a:effectLst/>
                          <a:latin typeface="Arial" panose="020B0604020202020204" pitchFamily="34" charset="0"/>
                        </a:rPr>
                        <a:t>99</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82274007"/>
                  </a:ext>
                </a:extLst>
              </a:tr>
              <a:tr h="162694">
                <a:tc>
                  <a:txBody>
                    <a:bodyPr/>
                    <a:lstStyle/>
                    <a:p>
                      <a:pPr algn="ctr" fontAlgn="ctr"/>
                      <a:r>
                        <a:rPr lang="en-GB" sz="1300" b="0" i="0" u="none" strike="noStrike">
                          <a:solidFill>
                            <a:srgbClr val="000000"/>
                          </a:solidFill>
                          <a:effectLst/>
                          <a:latin typeface="Arial" panose="020B0604020202020204" pitchFamily="34" charset="0"/>
                        </a:rPr>
                        <a:t>28</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100</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1907650"/>
                  </a:ext>
                </a:extLst>
              </a:tr>
              <a:tr h="162694">
                <a:tc>
                  <a:txBody>
                    <a:bodyPr/>
                    <a:lstStyle/>
                    <a:p>
                      <a:pPr algn="ctr" fontAlgn="ctr"/>
                      <a:r>
                        <a:rPr lang="en-GB" sz="1300" b="0" i="0" u="none" strike="noStrike">
                          <a:solidFill>
                            <a:srgbClr val="000000"/>
                          </a:solidFill>
                          <a:effectLst/>
                          <a:latin typeface="Arial" panose="020B0604020202020204" pitchFamily="34" charset="0"/>
                        </a:rPr>
                        <a:t>29</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100</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3664513"/>
                  </a:ext>
                </a:extLst>
              </a:tr>
              <a:tr h="162694">
                <a:tc>
                  <a:txBody>
                    <a:bodyPr/>
                    <a:lstStyle/>
                    <a:p>
                      <a:pPr algn="ctr" fontAlgn="ctr"/>
                      <a:r>
                        <a:rPr lang="en-GB" sz="1300" b="0" i="0" u="none" strike="noStrike">
                          <a:solidFill>
                            <a:srgbClr val="000000"/>
                          </a:solidFill>
                          <a:effectLst/>
                          <a:latin typeface="Arial" panose="020B0604020202020204" pitchFamily="34" charset="0"/>
                        </a:rPr>
                        <a:t>30</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101</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8780183"/>
                  </a:ext>
                </a:extLst>
              </a:tr>
              <a:tr h="162694">
                <a:tc>
                  <a:txBody>
                    <a:bodyPr/>
                    <a:lstStyle/>
                    <a:p>
                      <a:pPr algn="ctr" fontAlgn="ctr"/>
                      <a:r>
                        <a:rPr lang="en-GB" sz="1300" b="0" i="0" u="none" strike="noStrike">
                          <a:solidFill>
                            <a:srgbClr val="000000"/>
                          </a:solidFill>
                          <a:effectLst/>
                          <a:latin typeface="Arial" panose="020B0604020202020204" pitchFamily="34" charset="0"/>
                        </a:rPr>
                        <a:t>31</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102</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7203940"/>
                  </a:ext>
                </a:extLst>
              </a:tr>
              <a:tr h="162694">
                <a:tc>
                  <a:txBody>
                    <a:bodyPr/>
                    <a:lstStyle/>
                    <a:p>
                      <a:pPr algn="ctr" fontAlgn="ctr"/>
                      <a:r>
                        <a:rPr lang="en-GB" sz="1300" b="0" i="0" u="none" strike="noStrike">
                          <a:solidFill>
                            <a:srgbClr val="000000"/>
                          </a:solidFill>
                          <a:effectLst/>
                          <a:latin typeface="Arial" panose="020B0604020202020204" pitchFamily="34" charset="0"/>
                        </a:rPr>
                        <a:t>32</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102</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7421854"/>
                  </a:ext>
                </a:extLst>
              </a:tr>
              <a:tr h="162694">
                <a:tc>
                  <a:txBody>
                    <a:bodyPr/>
                    <a:lstStyle/>
                    <a:p>
                      <a:pPr algn="ctr" fontAlgn="ctr"/>
                      <a:r>
                        <a:rPr lang="en-GB" sz="1300" b="0" i="0" u="none" strike="noStrike">
                          <a:solidFill>
                            <a:srgbClr val="000000"/>
                          </a:solidFill>
                          <a:effectLst/>
                          <a:latin typeface="Arial" panose="020B0604020202020204" pitchFamily="34" charset="0"/>
                        </a:rPr>
                        <a:t>33</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103</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33206375"/>
                  </a:ext>
                </a:extLst>
              </a:tr>
              <a:tr h="162694">
                <a:tc>
                  <a:txBody>
                    <a:bodyPr/>
                    <a:lstStyle/>
                    <a:p>
                      <a:pPr algn="ctr" fontAlgn="ctr"/>
                      <a:r>
                        <a:rPr lang="en-GB" sz="1300" b="0" i="0" u="none" strike="noStrike">
                          <a:solidFill>
                            <a:srgbClr val="000000"/>
                          </a:solidFill>
                          <a:effectLst/>
                          <a:latin typeface="Arial" panose="020B0604020202020204" pitchFamily="34" charset="0"/>
                        </a:rPr>
                        <a:t>34</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104</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7183864"/>
                  </a:ext>
                </a:extLst>
              </a:tr>
              <a:tr h="162694">
                <a:tc>
                  <a:txBody>
                    <a:bodyPr/>
                    <a:lstStyle/>
                    <a:p>
                      <a:pPr algn="ctr" fontAlgn="ctr"/>
                      <a:r>
                        <a:rPr lang="en-GB" sz="1300" b="0" i="0" u="none" strike="noStrike">
                          <a:solidFill>
                            <a:srgbClr val="000000"/>
                          </a:solidFill>
                          <a:effectLst/>
                          <a:latin typeface="Arial" panose="020B0604020202020204" pitchFamily="34" charset="0"/>
                        </a:rPr>
                        <a:t>35</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105</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2138899"/>
                  </a:ext>
                </a:extLst>
              </a:tr>
              <a:tr h="162694">
                <a:tc>
                  <a:txBody>
                    <a:bodyPr/>
                    <a:lstStyle/>
                    <a:p>
                      <a:pPr algn="ctr" fontAlgn="ctr"/>
                      <a:r>
                        <a:rPr lang="en-GB" sz="1300" b="0" i="0" u="none" strike="noStrike">
                          <a:solidFill>
                            <a:srgbClr val="000000"/>
                          </a:solidFill>
                          <a:effectLst/>
                          <a:latin typeface="Arial" panose="020B0604020202020204" pitchFamily="34" charset="0"/>
                        </a:rPr>
                        <a:t>36</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106</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8517240"/>
                  </a:ext>
                </a:extLst>
              </a:tr>
              <a:tr h="162694">
                <a:tc>
                  <a:txBody>
                    <a:bodyPr/>
                    <a:lstStyle/>
                    <a:p>
                      <a:pPr algn="ctr" fontAlgn="ctr"/>
                      <a:r>
                        <a:rPr lang="en-GB" sz="1300" b="0" i="0" u="none" strike="noStrike">
                          <a:solidFill>
                            <a:srgbClr val="000000"/>
                          </a:solidFill>
                          <a:effectLst/>
                          <a:latin typeface="Arial" panose="020B0604020202020204" pitchFamily="34" charset="0"/>
                        </a:rPr>
                        <a:t>37</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dirty="0">
                          <a:solidFill>
                            <a:srgbClr val="000000"/>
                          </a:solidFill>
                          <a:effectLst/>
                          <a:latin typeface="Arial" panose="020B0604020202020204" pitchFamily="34" charset="0"/>
                        </a:rPr>
                        <a:t>106</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6679361"/>
                  </a:ext>
                </a:extLst>
              </a:tr>
              <a:tr h="162694">
                <a:tc>
                  <a:txBody>
                    <a:bodyPr/>
                    <a:lstStyle/>
                    <a:p>
                      <a:pPr algn="ctr" fontAlgn="ctr"/>
                      <a:r>
                        <a:rPr lang="en-GB" sz="1300" b="0" i="0" u="none" strike="noStrike">
                          <a:solidFill>
                            <a:srgbClr val="000000"/>
                          </a:solidFill>
                          <a:effectLst/>
                          <a:latin typeface="Arial" panose="020B0604020202020204" pitchFamily="34" charset="0"/>
                        </a:rPr>
                        <a:t>38</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107</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69112505"/>
                  </a:ext>
                </a:extLst>
              </a:tr>
              <a:tr h="162694">
                <a:tc>
                  <a:txBody>
                    <a:bodyPr/>
                    <a:lstStyle/>
                    <a:p>
                      <a:pPr algn="ctr" fontAlgn="ctr"/>
                      <a:r>
                        <a:rPr lang="en-GB" sz="1300" b="0" i="0" u="none" strike="noStrike">
                          <a:solidFill>
                            <a:srgbClr val="000000"/>
                          </a:solidFill>
                          <a:effectLst/>
                          <a:latin typeface="Arial" panose="020B0604020202020204" pitchFamily="34" charset="0"/>
                        </a:rPr>
                        <a:t>39</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108</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4159815"/>
                  </a:ext>
                </a:extLst>
              </a:tr>
              <a:tr h="162694">
                <a:tc>
                  <a:txBody>
                    <a:bodyPr/>
                    <a:lstStyle/>
                    <a:p>
                      <a:pPr algn="ctr" fontAlgn="ctr"/>
                      <a:r>
                        <a:rPr lang="en-GB" sz="1300" b="0" i="0" u="none" strike="noStrike">
                          <a:solidFill>
                            <a:srgbClr val="000000"/>
                          </a:solidFill>
                          <a:effectLst/>
                          <a:latin typeface="Arial" panose="020B0604020202020204" pitchFamily="34" charset="0"/>
                        </a:rPr>
                        <a:t>40</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109</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0852406"/>
                  </a:ext>
                </a:extLst>
              </a:tr>
              <a:tr h="162694">
                <a:tc>
                  <a:txBody>
                    <a:bodyPr/>
                    <a:lstStyle/>
                    <a:p>
                      <a:pPr algn="ctr" fontAlgn="ctr"/>
                      <a:r>
                        <a:rPr lang="en-GB" sz="1300" b="0" i="0" u="none" strike="noStrike">
                          <a:solidFill>
                            <a:srgbClr val="000000"/>
                          </a:solidFill>
                          <a:effectLst/>
                          <a:latin typeface="Arial" panose="020B0604020202020204" pitchFamily="34" charset="0"/>
                        </a:rPr>
                        <a:t>41</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110</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3960983"/>
                  </a:ext>
                </a:extLst>
              </a:tr>
              <a:tr h="162694">
                <a:tc>
                  <a:txBody>
                    <a:bodyPr/>
                    <a:lstStyle/>
                    <a:p>
                      <a:pPr algn="ctr" fontAlgn="ctr"/>
                      <a:r>
                        <a:rPr lang="en-GB" sz="1300" b="0" i="0" u="none" strike="noStrike">
                          <a:solidFill>
                            <a:srgbClr val="000000"/>
                          </a:solidFill>
                          <a:effectLst/>
                          <a:latin typeface="Arial" panose="020B0604020202020204" pitchFamily="34" charset="0"/>
                        </a:rPr>
                        <a:t>42</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111</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6478330"/>
                  </a:ext>
                </a:extLst>
              </a:tr>
              <a:tr h="162694">
                <a:tc>
                  <a:txBody>
                    <a:bodyPr/>
                    <a:lstStyle/>
                    <a:p>
                      <a:pPr algn="ctr" fontAlgn="ctr"/>
                      <a:r>
                        <a:rPr lang="en-GB" sz="1300" b="0" i="0" u="none" strike="noStrike">
                          <a:solidFill>
                            <a:srgbClr val="000000"/>
                          </a:solidFill>
                          <a:effectLst/>
                          <a:latin typeface="Arial" panose="020B0604020202020204" pitchFamily="34" charset="0"/>
                        </a:rPr>
                        <a:t>43</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113</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1087929"/>
                  </a:ext>
                </a:extLst>
              </a:tr>
              <a:tr h="162694">
                <a:tc>
                  <a:txBody>
                    <a:bodyPr/>
                    <a:lstStyle/>
                    <a:p>
                      <a:pPr algn="ctr" fontAlgn="ctr"/>
                      <a:r>
                        <a:rPr lang="en-GB" sz="1300" b="0" i="0" u="none" strike="noStrike">
                          <a:solidFill>
                            <a:srgbClr val="000000"/>
                          </a:solidFill>
                          <a:effectLst/>
                          <a:latin typeface="Arial" panose="020B0604020202020204" pitchFamily="34" charset="0"/>
                        </a:rPr>
                        <a:t>44</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114</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3563981"/>
                  </a:ext>
                </a:extLst>
              </a:tr>
              <a:tr h="162694">
                <a:tc>
                  <a:txBody>
                    <a:bodyPr/>
                    <a:lstStyle/>
                    <a:p>
                      <a:pPr algn="ctr" fontAlgn="ctr"/>
                      <a:r>
                        <a:rPr lang="en-GB" sz="1300" b="0" i="0" u="none" strike="noStrike">
                          <a:solidFill>
                            <a:srgbClr val="000000"/>
                          </a:solidFill>
                          <a:effectLst/>
                          <a:latin typeface="Arial" panose="020B0604020202020204" pitchFamily="34" charset="0"/>
                        </a:rPr>
                        <a:t>45</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115</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31686043"/>
                  </a:ext>
                </a:extLst>
              </a:tr>
              <a:tr h="162694">
                <a:tc>
                  <a:txBody>
                    <a:bodyPr/>
                    <a:lstStyle/>
                    <a:p>
                      <a:pPr algn="ctr" fontAlgn="ctr"/>
                      <a:r>
                        <a:rPr lang="en-GB" sz="1300" b="0" i="0" u="none" strike="noStrike">
                          <a:solidFill>
                            <a:srgbClr val="000000"/>
                          </a:solidFill>
                          <a:effectLst/>
                          <a:latin typeface="Arial" panose="020B0604020202020204" pitchFamily="34" charset="0"/>
                        </a:rPr>
                        <a:t>46</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117</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39158123"/>
                  </a:ext>
                </a:extLst>
              </a:tr>
              <a:tr h="162694">
                <a:tc>
                  <a:txBody>
                    <a:bodyPr/>
                    <a:lstStyle/>
                    <a:p>
                      <a:pPr algn="ctr" fontAlgn="ctr"/>
                      <a:r>
                        <a:rPr lang="en-GB" sz="1300" b="0" i="0" u="none" strike="noStrike">
                          <a:solidFill>
                            <a:srgbClr val="000000"/>
                          </a:solidFill>
                          <a:effectLst/>
                          <a:latin typeface="Arial" panose="020B0604020202020204" pitchFamily="34" charset="0"/>
                        </a:rPr>
                        <a:t>47</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118</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6019751"/>
                  </a:ext>
                </a:extLst>
              </a:tr>
              <a:tr h="162694">
                <a:tc>
                  <a:txBody>
                    <a:bodyPr/>
                    <a:lstStyle/>
                    <a:p>
                      <a:pPr algn="ctr" fontAlgn="ctr"/>
                      <a:r>
                        <a:rPr lang="en-GB" sz="1300" b="0" i="0" u="none" strike="noStrike">
                          <a:solidFill>
                            <a:srgbClr val="000000"/>
                          </a:solidFill>
                          <a:effectLst/>
                          <a:latin typeface="Arial" panose="020B0604020202020204" pitchFamily="34" charset="0"/>
                        </a:rPr>
                        <a:t>48</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120</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9359867"/>
                  </a:ext>
                </a:extLst>
              </a:tr>
              <a:tr h="162694">
                <a:tc>
                  <a:txBody>
                    <a:bodyPr/>
                    <a:lstStyle/>
                    <a:p>
                      <a:pPr algn="ctr" fontAlgn="ctr"/>
                      <a:r>
                        <a:rPr lang="en-GB" sz="1300" b="0" i="0" u="none" strike="noStrike">
                          <a:solidFill>
                            <a:srgbClr val="000000"/>
                          </a:solidFill>
                          <a:effectLst/>
                          <a:latin typeface="Arial" panose="020B0604020202020204" pitchFamily="34" charset="0"/>
                        </a:rPr>
                        <a:t>49</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a:solidFill>
                            <a:srgbClr val="000000"/>
                          </a:solidFill>
                          <a:effectLst/>
                          <a:latin typeface="Arial" panose="020B0604020202020204" pitchFamily="34" charset="0"/>
                        </a:rPr>
                        <a:t>120</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1206739"/>
                  </a:ext>
                </a:extLst>
              </a:tr>
              <a:tr h="162694">
                <a:tc>
                  <a:txBody>
                    <a:bodyPr/>
                    <a:lstStyle/>
                    <a:p>
                      <a:pPr algn="ctr" fontAlgn="ctr"/>
                      <a:r>
                        <a:rPr lang="en-GB" sz="1300" b="0" i="0" u="none" strike="noStrike">
                          <a:solidFill>
                            <a:srgbClr val="000000"/>
                          </a:solidFill>
                          <a:effectLst/>
                          <a:latin typeface="Arial" panose="020B0604020202020204" pitchFamily="34" charset="0"/>
                        </a:rPr>
                        <a:t>50</a:t>
                      </a:r>
                    </a:p>
                  </a:txBody>
                  <a:tcPr marL="5009" marR="5009" marT="500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300" b="0" i="0" u="none" strike="noStrike" dirty="0">
                          <a:solidFill>
                            <a:srgbClr val="000000"/>
                          </a:solidFill>
                          <a:effectLst/>
                          <a:latin typeface="Arial" panose="020B0604020202020204" pitchFamily="34" charset="0"/>
                        </a:rPr>
                        <a:t>120</a:t>
                      </a:r>
                    </a:p>
                  </a:txBody>
                  <a:tcPr marL="5009" marR="5009" marT="500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97362127"/>
                  </a:ext>
                </a:extLst>
              </a:tr>
            </a:tbl>
          </a:graphicData>
        </a:graphic>
      </p:graphicFrame>
      <p:sp>
        <p:nvSpPr>
          <p:cNvPr id="5" name="TextBox 4"/>
          <p:cNvSpPr txBox="1"/>
          <p:nvPr/>
        </p:nvSpPr>
        <p:spPr>
          <a:xfrm>
            <a:off x="5465812" y="6313418"/>
            <a:ext cx="4114800" cy="369332"/>
          </a:xfrm>
          <a:prstGeom prst="rect">
            <a:avLst/>
          </a:prstGeom>
          <a:noFill/>
        </p:spPr>
        <p:txBody>
          <a:bodyPr wrap="square" rtlCol="0">
            <a:spAutoFit/>
          </a:bodyPr>
          <a:lstStyle/>
          <a:p>
            <a:r>
              <a:rPr lang="en-GB"/>
              <a:t>2019 reading test scaled scores</a:t>
            </a:r>
          </a:p>
        </p:txBody>
      </p:sp>
      <p:cxnSp>
        <p:nvCxnSpPr>
          <p:cNvPr id="7" name="Straight Arrow Connector 6"/>
          <p:cNvCxnSpPr/>
          <p:nvPr/>
        </p:nvCxnSpPr>
        <p:spPr>
          <a:xfrm>
            <a:off x="9108702" y="6533634"/>
            <a:ext cx="407616" cy="1428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9489233"/>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latin typeface="+mn-lt"/>
              </a:rPr>
              <a:t>TEACHER ASSESSMENT</a:t>
            </a:r>
          </a:p>
        </p:txBody>
      </p:sp>
      <p:sp>
        <p:nvSpPr>
          <p:cNvPr id="3" name="Content Placeholder 2"/>
          <p:cNvSpPr>
            <a:spLocks noGrp="1"/>
          </p:cNvSpPr>
          <p:nvPr>
            <p:ph idx="1"/>
          </p:nvPr>
        </p:nvSpPr>
        <p:spPr>
          <a:xfrm>
            <a:off x="477672" y="2279176"/>
            <a:ext cx="11568493" cy="4350224"/>
          </a:xfrm>
        </p:spPr>
        <p:txBody>
          <a:bodyPr>
            <a:normAutofit/>
          </a:bodyPr>
          <a:lstStyle/>
          <a:p>
            <a:pPr>
              <a:spcBef>
                <a:spcPts val="0"/>
              </a:spcBef>
              <a:buFont typeface="Wingdings" panose="05000000000000000000" pitchFamily="2" charset="2"/>
              <a:buChar char="Ø"/>
            </a:pPr>
            <a:r>
              <a:rPr lang="en-GB" sz="3200"/>
              <a:t>Science:                   </a:t>
            </a:r>
          </a:p>
          <a:p>
            <a:pPr lvl="8">
              <a:spcBef>
                <a:spcPts val="0"/>
              </a:spcBef>
              <a:buFont typeface="Wingdings" panose="05000000000000000000" pitchFamily="2" charset="2"/>
              <a:buChar char="Ø"/>
            </a:pPr>
            <a:r>
              <a:rPr lang="en-GB" sz="2800"/>
              <a:t>Met expected Standard</a:t>
            </a:r>
          </a:p>
          <a:p>
            <a:pPr lvl="8">
              <a:spcBef>
                <a:spcPts val="0"/>
              </a:spcBef>
              <a:buFont typeface="Wingdings" panose="05000000000000000000" pitchFamily="2" charset="2"/>
              <a:buChar char="Ø"/>
            </a:pPr>
            <a:r>
              <a:rPr lang="en-GB" sz="2800"/>
              <a:t>Not Met expected Standard</a:t>
            </a:r>
          </a:p>
          <a:p>
            <a:pPr lvl="8">
              <a:spcBef>
                <a:spcPts val="0"/>
              </a:spcBef>
              <a:buFont typeface="Wingdings" panose="05000000000000000000" pitchFamily="2" charset="2"/>
              <a:buChar char="Ø"/>
            </a:pPr>
            <a:endParaRPr lang="en-GB" sz="2800"/>
          </a:p>
          <a:p>
            <a:pPr>
              <a:spcBef>
                <a:spcPts val="0"/>
              </a:spcBef>
              <a:buFont typeface="Wingdings" panose="05000000000000000000" pitchFamily="2" charset="2"/>
              <a:buChar char="Ø"/>
            </a:pPr>
            <a:r>
              <a:rPr lang="en-GB" sz="3200"/>
              <a:t> Writing:</a:t>
            </a:r>
          </a:p>
          <a:p>
            <a:pPr lvl="8">
              <a:spcBef>
                <a:spcPts val="0"/>
              </a:spcBef>
              <a:buFont typeface="Wingdings" panose="05000000000000000000" pitchFamily="2" charset="2"/>
              <a:buChar char="Ø"/>
            </a:pPr>
            <a:r>
              <a:rPr lang="en-GB" sz="3200"/>
              <a:t> </a:t>
            </a:r>
            <a:r>
              <a:rPr lang="en-GB" sz="2800"/>
              <a:t>working </a:t>
            </a:r>
            <a:r>
              <a:rPr lang="en-GB" sz="2800" b="1"/>
              <a:t>towards</a:t>
            </a:r>
            <a:r>
              <a:rPr lang="en-GB" sz="2800"/>
              <a:t> the expected standard, </a:t>
            </a:r>
          </a:p>
          <a:p>
            <a:pPr lvl="8">
              <a:spcBef>
                <a:spcPts val="0"/>
              </a:spcBef>
              <a:buFont typeface="Wingdings" panose="05000000000000000000" pitchFamily="2" charset="2"/>
              <a:buChar char="Ø"/>
            </a:pPr>
            <a:r>
              <a:rPr lang="en-GB" sz="2800"/>
              <a:t> working </a:t>
            </a:r>
            <a:r>
              <a:rPr lang="en-GB" sz="2800" b="1"/>
              <a:t>at</a:t>
            </a:r>
            <a:r>
              <a:rPr lang="en-GB" sz="2800"/>
              <a:t> the expected standard, </a:t>
            </a:r>
          </a:p>
          <a:p>
            <a:pPr lvl="8">
              <a:spcBef>
                <a:spcPts val="0"/>
              </a:spcBef>
              <a:buFont typeface="Wingdings" panose="05000000000000000000" pitchFamily="2" charset="2"/>
              <a:buChar char="Ø"/>
            </a:pPr>
            <a:r>
              <a:rPr lang="en-GB" sz="2800"/>
              <a:t> working </a:t>
            </a:r>
            <a:r>
              <a:rPr lang="en-GB" sz="2800" b="1"/>
              <a:t>at a greater depth </a:t>
            </a:r>
            <a:r>
              <a:rPr lang="en-GB" sz="2800"/>
              <a:t>within the  expected standard.</a:t>
            </a:r>
          </a:p>
        </p:txBody>
      </p:sp>
    </p:spTree>
    <p:extLst>
      <p:ext uri="{BB962C8B-B14F-4D97-AF65-F5344CB8AC3E}">
        <p14:creationId xmlns:p14="http://schemas.microsoft.com/office/powerpoint/2010/main" val="342789564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945D6-8B0B-4319-8A79-C16F0A5C124F}"/>
              </a:ext>
            </a:extLst>
          </p:cNvPr>
          <p:cNvSpPr>
            <a:spLocks noGrp="1"/>
          </p:cNvSpPr>
          <p:nvPr>
            <p:ph type="title"/>
          </p:nvPr>
        </p:nvSpPr>
        <p:spPr>
          <a:xfrm>
            <a:off x="726329" y="876483"/>
            <a:ext cx="8761413" cy="728480"/>
          </a:xfrm>
        </p:spPr>
        <p:txBody>
          <a:bodyPr/>
          <a:lstStyle/>
          <a:p>
            <a:r>
              <a:rPr lang="en-US" b="1"/>
              <a:t>EXS Exemplification</a:t>
            </a:r>
          </a:p>
        </p:txBody>
      </p:sp>
      <p:pic>
        <p:nvPicPr>
          <p:cNvPr id="4" name="Picture 4" descr="Graphical user interface, text&#10;&#10;Description automatically generated">
            <a:extLst>
              <a:ext uri="{FF2B5EF4-FFF2-40B4-BE49-F238E27FC236}">
                <a16:creationId xmlns:a16="http://schemas.microsoft.com/office/drawing/2014/main" id="{C67646B2-5801-4EF4-A5A3-7C30E50264C6}"/>
              </a:ext>
            </a:extLst>
          </p:cNvPr>
          <p:cNvPicPr>
            <a:picLocks noGrp="1" noChangeAspect="1"/>
          </p:cNvPicPr>
          <p:nvPr>
            <p:ph idx="1"/>
          </p:nvPr>
        </p:nvPicPr>
        <p:blipFill rotWithShape="1">
          <a:blip r:embed="rId3"/>
          <a:srcRect l="35268" t="37648" r="35899" b="9574"/>
          <a:stretch/>
        </p:blipFill>
        <p:spPr>
          <a:xfrm>
            <a:off x="5594575" y="11353"/>
            <a:ext cx="6598103" cy="6849108"/>
          </a:xfrm>
        </p:spPr>
      </p:pic>
      <p:pic>
        <p:nvPicPr>
          <p:cNvPr id="6" name="Picture 4" descr="Graphical user interface, text&#10;&#10;Description automatically generated">
            <a:extLst>
              <a:ext uri="{FF2B5EF4-FFF2-40B4-BE49-F238E27FC236}">
                <a16:creationId xmlns:a16="http://schemas.microsoft.com/office/drawing/2014/main" id="{B1261E6E-8265-4D26-B988-4742A84B20B5}"/>
              </a:ext>
            </a:extLst>
          </p:cNvPr>
          <p:cNvPicPr>
            <a:picLocks noChangeAspect="1"/>
          </p:cNvPicPr>
          <p:nvPr/>
        </p:nvPicPr>
        <p:blipFill rotWithShape="1">
          <a:blip r:embed="rId3"/>
          <a:srcRect l="37269" t="25987" r="38417" b="62259"/>
          <a:stretch/>
        </p:blipFill>
        <p:spPr>
          <a:xfrm>
            <a:off x="114678" y="3235565"/>
            <a:ext cx="5563799" cy="1525340"/>
          </a:xfrm>
          <a:prstGeom prst="rect">
            <a:avLst/>
          </a:prstGeom>
        </p:spPr>
      </p:pic>
    </p:spTree>
    <p:extLst>
      <p:ext uri="{BB962C8B-B14F-4D97-AF65-F5344CB8AC3E}">
        <p14:creationId xmlns:p14="http://schemas.microsoft.com/office/powerpoint/2010/main" val="3074926366"/>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945D6-8B0B-4319-8A79-C16F0A5C124F}"/>
              </a:ext>
            </a:extLst>
          </p:cNvPr>
          <p:cNvSpPr>
            <a:spLocks noGrp="1"/>
          </p:cNvSpPr>
          <p:nvPr>
            <p:ph type="title"/>
          </p:nvPr>
        </p:nvSpPr>
        <p:spPr>
          <a:xfrm>
            <a:off x="726329" y="876483"/>
            <a:ext cx="8761413" cy="728480"/>
          </a:xfrm>
        </p:spPr>
        <p:txBody>
          <a:bodyPr/>
          <a:lstStyle/>
          <a:p>
            <a:r>
              <a:rPr lang="en-US" b="1"/>
              <a:t>EXS Exemplification</a:t>
            </a:r>
          </a:p>
        </p:txBody>
      </p:sp>
      <p:pic>
        <p:nvPicPr>
          <p:cNvPr id="6" name="Picture 4" descr="Graphical user interface, text&#10;&#10;Description automatically generated">
            <a:extLst>
              <a:ext uri="{FF2B5EF4-FFF2-40B4-BE49-F238E27FC236}">
                <a16:creationId xmlns:a16="http://schemas.microsoft.com/office/drawing/2014/main" id="{B1261E6E-8265-4D26-B988-4742A84B20B5}"/>
              </a:ext>
            </a:extLst>
          </p:cNvPr>
          <p:cNvPicPr>
            <a:picLocks noChangeAspect="1"/>
          </p:cNvPicPr>
          <p:nvPr/>
        </p:nvPicPr>
        <p:blipFill rotWithShape="1">
          <a:blip r:embed="rId2"/>
          <a:srcRect l="37269" t="25987" r="38417" b="62259"/>
          <a:stretch/>
        </p:blipFill>
        <p:spPr>
          <a:xfrm>
            <a:off x="114678" y="3235565"/>
            <a:ext cx="5563799" cy="1525340"/>
          </a:xfrm>
          <a:prstGeom prst="rect">
            <a:avLst/>
          </a:prstGeom>
        </p:spPr>
      </p:pic>
      <p:pic>
        <p:nvPicPr>
          <p:cNvPr id="7" name="Picture 7" descr="Text&#10;&#10;Description automatically generated">
            <a:extLst>
              <a:ext uri="{FF2B5EF4-FFF2-40B4-BE49-F238E27FC236}">
                <a16:creationId xmlns:a16="http://schemas.microsoft.com/office/drawing/2014/main" id="{E32794A6-A976-4AB3-8331-4CBBA1625F73}"/>
              </a:ext>
            </a:extLst>
          </p:cNvPr>
          <p:cNvPicPr>
            <a:picLocks noGrp="1" noChangeAspect="1"/>
          </p:cNvPicPr>
          <p:nvPr>
            <p:ph idx="1"/>
          </p:nvPr>
        </p:nvPicPr>
        <p:blipFill rotWithShape="1">
          <a:blip r:embed="rId3"/>
          <a:srcRect l="35290" t="23565" r="35934" b="14885"/>
          <a:stretch/>
        </p:blipFill>
        <p:spPr>
          <a:xfrm>
            <a:off x="6511356" y="-1323"/>
            <a:ext cx="5680986" cy="6852436"/>
          </a:xfrm>
        </p:spPr>
      </p:pic>
    </p:spTree>
    <p:extLst>
      <p:ext uri="{BB962C8B-B14F-4D97-AF65-F5344CB8AC3E}">
        <p14:creationId xmlns:p14="http://schemas.microsoft.com/office/powerpoint/2010/main" val="1947867631"/>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390503" y="926655"/>
            <a:ext cx="7415903" cy="728480"/>
          </a:xfrm>
        </p:spPr>
        <p:txBody>
          <a:bodyPr>
            <a:noAutofit/>
          </a:bodyPr>
          <a:lstStyle/>
          <a:p>
            <a:pPr algn="ctr"/>
            <a:r>
              <a:rPr lang="en-GB" sz="4000" b="1">
                <a:solidFill>
                  <a:schemeClr val="bg1"/>
                </a:solidFill>
                <a:latin typeface="+mn-lt"/>
              </a:rPr>
              <a:t>Maths Tests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4286" y="2696500"/>
            <a:ext cx="2688336" cy="3241548"/>
          </a:xfrm>
          <a:prstGeom prst="rect">
            <a:avLst/>
          </a:prstGeom>
        </p:spPr>
      </p:pic>
    </p:spTree>
    <p:extLst>
      <p:ext uri="{BB962C8B-B14F-4D97-AF65-F5344CB8AC3E}">
        <p14:creationId xmlns:p14="http://schemas.microsoft.com/office/powerpoint/2010/main" val="4204185997"/>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554" y="398022"/>
            <a:ext cx="8761413" cy="728480"/>
          </a:xfrm>
        </p:spPr>
        <p:txBody>
          <a:bodyPr/>
          <a:lstStyle/>
          <a:p>
            <a:pPr algn="ctr"/>
            <a:r>
              <a:rPr lang="en-GB" b="1">
                <a:latin typeface="+mn-lt"/>
              </a:rPr>
              <a:t>Maths Papers</a:t>
            </a:r>
          </a:p>
        </p:txBody>
      </p:sp>
      <p:sp>
        <p:nvSpPr>
          <p:cNvPr id="3" name="Content Placeholder 2"/>
          <p:cNvSpPr>
            <a:spLocks noGrp="1"/>
          </p:cNvSpPr>
          <p:nvPr>
            <p:ph idx="1"/>
          </p:nvPr>
        </p:nvSpPr>
        <p:spPr/>
        <p:txBody>
          <a:bodyPr vert="horz" lIns="91440" tIns="45720" rIns="91440" bIns="45720" rtlCol="0" anchor="t">
            <a:normAutofit/>
          </a:bodyPr>
          <a:lstStyle/>
          <a:p>
            <a:r>
              <a:rPr lang="en-GB" sz="3600" dirty="0"/>
              <a:t>Paper 1 – Arithmetic: 30mins</a:t>
            </a:r>
          </a:p>
          <a:p>
            <a:r>
              <a:rPr lang="en-GB" sz="3600" dirty="0"/>
              <a:t>Paper 2 – Reasoning: 40mins</a:t>
            </a:r>
          </a:p>
          <a:p>
            <a:r>
              <a:rPr lang="en-GB" sz="3600" dirty="0"/>
              <a:t>Paper 3 – Reasoning: 40mins</a:t>
            </a:r>
          </a:p>
          <a:p>
            <a:endParaRPr lang="en-GB" sz="3600" dirty="0"/>
          </a:p>
          <a:p>
            <a:r>
              <a:rPr lang="en-GB" sz="3400" dirty="0"/>
              <a:t>Reflects the curriculum.</a:t>
            </a:r>
          </a:p>
          <a:p>
            <a:pPr lvl="1"/>
            <a:endParaRPr lang="en-GB" sz="3400" dirty="0"/>
          </a:p>
        </p:txBody>
      </p:sp>
    </p:spTree>
    <p:extLst>
      <p:ext uri="{BB962C8B-B14F-4D97-AF65-F5344CB8AC3E}">
        <p14:creationId xmlns:p14="http://schemas.microsoft.com/office/powerpoint/2010/main" val="2764615123"/>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229" y="690745"/>
            <a:ext cx="8761413" cy="728480"/>
          </a:xfrm>
        </p:spPr>
        <p:txBody>
          <a:bodyPr/>
          <a:lstStyle/>
          <a:p>
            <a:r>
              <a:rPr lang="en-GB"/>
              <a:t>Arithmetic Paper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94769934"/>
              </p:ext>
            </p:extLst>
          </p:nvPr>
        </p:nvGraphicFramePr>
        <p:xfrm>
          <a:off x="4719637" y="2376488"/>
          <a:ext cx="9496425" cy="4286250"/>
        </p:xfrm>
        <a:graphic>
          <a:graphicData uri="http://schemas.openxmlformats.org/drawingml/2006/chart">
            <c:chart xmlns:c="http://schemas.openxmlformats.org/drawingml/2006/chart" xmlns:r="http://schemas.openxmlformats.org/officeDocument/2006/relationships" r:id="rId3"/>
          </a:graphicData>
        </a:graphic>
      </p:graphicFrame>
      <p:pic>
        <p:nvPicPr>
          <p:cNvPr id="5" name="Picture 4"/>
          <p:cNvPicPr>
            <a:picLocks noChangeAspect="1"/>
          </p:cNvPicPr>
          <p:nvPr/>
        </p:nvPicPr>
        <p:blipFill>
          <a:blip r:embed="rId4"/>
          <a:stretch>
            <a:fillRect/>
          </a:stretch>
        </p:blipFill>
        <p:spPr>
          <a:xfrm>
            <a:off x="742950" y="1419225"/>
            <a:ext cx="4177937" cy="5481636"/>
          </a:xfrm>
          <a:prstGeom prst="rect">
            <a:avLst/>
          </a:prstGeom>
        </p:spPr>
      </p:pic>
    </p:spTree>
    <p:extLst>
      <p:ext uri="{BB962C8B-B14F-4D97-AF65-F5344CB8AC3E}">
        <p14:creationId xmlns:p14="http://schemas.microsoft.com/office/powerpoint/2010/main" val="620272733"/>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554" y="398022"/>
            <a:ext cx="8761413" cy="728480"/>
          </a:xfrm>
        </p:spPr>
        <p:txBody>
          <a:bodyPr/>
          <a:lstStyle/>
          <a:p>
            <a:pPr algn="ctr"/>
            <a:r>
              <a:rPr lang="en-GB" sz="3200" b="1">
                <a:latin typeface="+mn-lt"/>
              </a:rPr>
              <a:t>Arithmetic Papers – One Mark Questions</a:t>
            </a:r>
          </a:p>
        </p:txBody>
      </p:sp>
      <p:pic>
        <p:nvPicPr>
          <p:cNvPr id="5" name="Picture 4"/>
          <p:cNvPicPr>
            <a:picLocks noChangeAspect="1"/>
          </p:cNvPicPr>
          <p:nvPr/>
        </p:nvPicPr>
        <p:blipFill>
          <a:blip r:embed="rId3"/>
          <a:stretch>
            <a:fillRect/>
          </a:stretch>
        </p:blipFill>
        <p:spPr>
          <a:xfrm>
            <a:off x="281480" y="1475695"/>
            <a:ext cx="6371782" cy="2727595"/>
          </a:xfrm>
          <a:prstGeom prst="rect">
            <a:avLst/>
          </a:prstGeom>
        </p:spPr>
      </p:pic>
      <p:pic>
        <p:nvPicPr>
          <p:cNvPr id="7" name="Picture 6"/>
          <p:cNvPicPr>
            <a:picLocks noChangeAspect="1"/>
          </p:cNvPicPr>
          <p:nvPr/>
        </p:nvPicPr>
        <p:blipFill>
          <a:blip r:embed="rId4"/>
          <a:stretch>
            <a:fillRect/>
          </a:stretch>
        </p:blipFill>
        <p:spPr>
          <a:xfrm>
            <a:off x="1051327" y="2280195"/>
            <a:ext cx="6790165" cy="2891864"/>
          </a:xfrm>
          <a:prstGeom prst="rect">
            <a:avLst/>
          </a:prstGeom>
        </p:spPr>
      </p:pic>
      <p:pic>
        <p:nvPicPr>
          <p:cNvPr id="11" name="Picture 10"/>
          <p:cNvPicPr>
            <a:picLocks noChangeAspect="1"/>
          </p:cNvPicPr>
          <p:nvPr/>
        </p:nvPicPr>
        <p:blipFill>
          <a:blip r:embed="rId5"/>
          <a:stretch>
            <a:fillRect/>
          </a:stretch>
        </p:blipFill>
        <p:spPr>
          <a:xfrm>
            <a:off x="2025940" y="3241354"/>
            <a:ext cx="6768444" cy="2823104"/>
          </a:xfrm>
          <a:prstGeom prst="rect">
            <a:avLst/>
          </a:prstGeom>
        </p:spPr>
      </p:pic>
      <p:pic>
        <p:nvPicPr>
          <p:cNvPr id="13" name="Picture 12"/>
          <p:cNvPicPr>
            <a:picLocks noChangeAspect="1"/>
          </p:cNvPicPr>
          <p:nvPr/>
        </p:nvPicPr>
        <p:blipFill>
          <a:blip r:embed="rId6"/>
          <a:stretch>
            <a:fillRect/>
          </a:stretch>
        </p:blipFill>
        <p:spPr>
          <a:xfrm>
            <a:off x="3032940" y="4141263"/>
            <a:ext cx="6736057" cy="2957091"/>
          </a:xfrm>
          <a:prstGeom prst="rect">
            <a:avLst/>
          </a:prstGeom>
        </p:spPr>
      </p:pic>
      <p:pic>
        <p:nvPicPr>
          <p:cNvPr id="14" name="Picture 13"/>
          <p:cNvPicPr>
            <a:picLocks noChangeAspect="1"/>
          </p:cNvPicPr>
          <p:nvPr/>
        </p:nvPicPr>
        <p:blipFill>
          <a:blip r:embed="rId7"/>
          <a:stretch>
            <a:fillRect/>
          </a:stretch>
        </p:blipFill>
        <p:spPr>
          <a:xfrm>
            <a:off x="3853411" y="5103199"/>
            <a:ext cx="6625221" cy="2787188"/>
          </a:xfrm>
          <a:prstGeom prst="rect">
            <a:avLst/>
          </a:prstGeom>
        </p:spPr>
      </p:pic>
      <p:pic>
        <p:nvPicPr>
          <p:cNvPr id="15" name="Picture 14"/>
          <p:cNvPicPr>
            <a:picLocks noChangeAspect="1"/>
          </p:cNvPicPr>
          <p:nvPr/>
        </p:nvPicPr>
        <p:blipFill>
          <a:blip r:embed="rId8"/>
          <a:stretch>
            <a:fillRect/>
          </a:stretch>
        </p:blipFill>
        <p:spPr>
          <a:xfrm>
            <a:off x="4637620" y="5976559"/>
            <a:ext cx="8313527" cy="3347867"/>
          </a:xfrm>
          <a:prstGeom prst="rect">
            <a:avLst/>
          </a:prstGeom>
        </p:spPr>
      </p:pic>
    </p:spTree>
    <p:extLst>
      <p:ext uri="{BB962C8B-B14F-4D97-AF65-F5344CB8AC3E}">
        <p14:creationId xmlns:p14="http://schemas.microsoft.com/office/powerpoint/2010/main" val="4251311703"/>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554" y="398022"/>
            <a:ext cx="8761413" cy="728480"/>
          </a:xfrm>
        </p:spPr>
        <p:txBody>
          <a:bodyPr/>
          <a:lstStyle/>
          <a:p>
            <a:pPr algn="ctr"/>
            <a:r>
              <a:rPr lang="en-GB" sz="3200" b="1">
                <a:latin typeface="+mn-lt"/>
              </a:rPr>
              <a:t>Arithmetic Papers – Two Mark Questions</a:t>
            </a:r>
          </a:p>
        </p:txBody>
      </p:sp>
      <p:pic>
        <p:nvPicPr>
          <p:cNvPr id="10" name="Picture 9"/>
          <p:cNvPicPr>
            <a:picLocks noChangeAspect="1"/>
          </p:cNvPicPr>
          <p:nvPr/>
        </p:nvPicPr>
        <p:blipFill>
          <a:blip r:embed="rId3"/>
          <a:stretch>
            <a:fillRect/>
          </a:stretch>
        </p:blipFill>
        <p:spPr>
          <a:xfrm>
            <a:off x="666750" y="1602980"/>
            <a:ext cx="7771241" cy="3566943"/>
          </a:xfrm>
          <a:prstGeom prst="rect">
            <a:avLst/>
          </a:prstGeom>
        </p:spPr>
      </p:pic>
      <p:pic>
        <p:nvPicPr>
          <p:cNvPr id="12" name="Picture 11"/>
          <p:cNvPicPr>
            <a:picLocks noChangeAspect="1"/>
          </p:cNvPicPr>
          <p:nvPr/>
        </p:nvPicPr>
        <p:blipFill>
          <a:blip r:embed="rId4"/>
          <a:stretch>
            <a:fillRect/>
          </a:stretch>
        </p:blipFill>
        <p:spPr>
          <a:xfrm>
            <a:off x="4073244" y="2702333"/>
            <a:ext cx="7962824" cy="3727964"/>
          </a:xfrm>
          <a:prstGeom prst="rect">
            <a:avLst/>
          </a:prstGeom>
        </p:spPr>
      </p:pic>
    </p:spTree>
    <p:extLst>
      <p:ext uri="{BB962C8B-B14F-4D97-AF65-F5344CB8AC3E}">
        <p14:creationId xmlns:p14="http://schemas.microsoft.com/office/powerpoint/2010/main" val="3154576390"/>
      </p:ext>
    </p:extLst>
  </p:cSld>
  <p:clrMapOvr>
    <a:masterClrMapping/>
  </p:clrMapOvr>
  <p:transition spd="med">
    <p:pull/>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20725" y="1503907"/>
            <a:ext cx="2283478" cy="1687924"/>
          </a:xfrm>
        </p:spPr>
        <p:txBody>
          <a:bodyPr/>
          <a:lstStyle/>
          <a:p>
            <a:endParaRPr lang="en-GB"/>
          </a:p>
        </p:txBody>
      </p:sp>
      <p:pic>
        <p:nvPicPr>
          <p:cNvPr id="5" name="Content Placeholder 4"/>
          <p:cNvPicPr>
            <a:picLocks noGrp="1" noChangeAspect="1"/>
          </p:cNvPicPr>
          <p:nvPr>
            <p:ph idx="1"/>
          </p:nvPr>
        </p:nvPicPr>
        <p:blipFill rotWithShape="1">
          <a:blip r:embed="rId3"/>
          <a:srcRect l="48060" t="29314" r="37529" b="47151"/>
          <a:stretch/>
        </p:blipFill>
        <p:spPr>
          <a:xfrm>
            <a:off x="637674" y="1068458"/>
            <a:ext cx="8783051" cy="4246745"/>
          </a:xfrm>
          <a:prstGeom prst="rect">
            <a:avLst/>
          </a:prstGeom>
        </p:spPr>
      </p:pic>
      <p:sp>
        <p:nvSpPr>
          <p:cNvPr id="4" name="Text Placeholder 3"/>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775669083"/>
      </p:ext>
    </p:extLst>
  </p:cSld>
  <p:clrMapOvr>
    <a:masterClrMapping/>
  </p:clrMapOvr>
  <p:transition spd="med">
    <p:pul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554" y="398022"/>
            <a:ext cx="8761413" cy="728480"/>
          </a:xfrm>
        </p:spPr>
        <p:txBody>
          <a:bodyPr/>
          <a:lstStyle/>
          <a:p>
            <a:pPr algn="ctr"/>
            <a:r>
              <a:rPr lang="en-GB" b="1">
                <a:latin typeface="+mn-lt"/>
              </a:rPr>
              <a:t>Reasoning Papers</a:t>
            </a:r>
          </a:p>
        </p:txBody>
      </p:sp>
      <p:pic>
        <p:nvPicPr>
          <p:cNvPr id="5" name="Picture 4"/>
          <p:cNvPicPr>
            <a:picLocks noChangeAspect="1"/>
          </p:cNvPicPr>
          <p:nvPr/>
        </p:nvPicPr>
        <p:blipFill>
          <a:blip r:embed="rId3"/>
          <a:stretch>
            <a:fillRect/>
          </a:stretch>
        </p:blipFill>
        <p:spPr>
          <a:xfrm>
            <a:off x="0" y="1126502"/>
            <a:ext cx="5843289" cy="2787231"/>
          </a:xfrm>
          <a:prstGeom prst="rect">
            <a:avLst/>
          </a:prstGeom>
          <a:ln>
            <a:solidFill>
              <a:schemeClr val="tx1"/>
            </a:solidFill>
          </a:ln>
        </p:spPr>
      </p:pic>
      <p:pic>
        <p:nvPicPr>
          <p:cNvPr id="7" name="Picture 6"/>
          <p:cNvPicPr>
            <a:picLocks noChangeAspect="1"/>
          </p:cNvPicPr>
          <p:nvPr/>
        </p:nvPicPr>
        <p:blipFill>
          <a:blip r:embed="rId4"/>
          <a:stretch>
            <a:fillRect/>
          </a:stretch>
        </p:blipFill>
        <p:spPr>
          <a:xfrm>
            <a:off x="1247064" y="3722529"/>
            <a:ext cx="5210886" cy="2929220"/>
          </a:xfrm>
          <a:prstGeom prst="rect">
            <a:avLst/>
          </a:prstGeom>
          <a:ln>
            <a:solidFill>
              <a:schemeClr val="tx1"/>
            </a:solidFill>
          </a:ln>
        </p:spPr>
      </p:pic>
      <p:pic>
        <p:nvPicPr>
          <p:cNvPr id="8" name="Picture 7"/>
          <p:cNvPicPr>
            <a:picLocks noChangeAspect="1"/>
          </p:cNvPicPr>
          <p:nvPr/>
        </p:nvPicPr>
        <p:blipFill>
          <a:blip r:embed="rId5"/>
          <a:stretch>
            <a:fillRect/>
          </a:stretch>
        </p:blipFill>
        <p:spPr>
          <a:xfrm>
            <a:off x="6145260" y="1585912"/>
            <a:ext cx="5933035" cy="3944325"/>
          </a:xfrm>
          <a:prstGeom prst="rect">
            <a:avLst/>
          </a:prstGeom>
          <a:ln>
            <a:solidFill>
              <a:schemeClr val="tx1"/>
            </a:solidFill>
          </a:ln>
        </p:spPr>
      </p:pic>
    </p:spTree>
    <p:extLst>
      <p:ext uri="{BB962C8B-B14F-4D97-AF65-F5344CB8AC3E}">
        <p14:creationId xmlns:p14="http://schemas.microsoft.com/office/powerpoint/2010/main" val="2189515084"/>
      </p:ext>
    </p:extLst>
  </p:cSld>
  <p:clrMapOvr>
    <a:masterClrMapping/>
  </p:clrMapOvr>
  <p:transition spd="med">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Reasoning Papers</a:t>
            </a:r>
          </a:p>
        </p:txBody>
      </p:sp>
      <p:graphicFrame>
        <p:nvGraphicFramePr>
          <p:cNvPr id="5" name="Content Placeholder 4"/>
          <p:cNvGraphicFramePr>
            <a:graphicFrameLocks noGrp="1"/>
          </p:cNvGraphicFramePr>
          <p:nvPr>
            <p:ph sz="half" idx="1"/>
          </p:nvPr>
        </p:nvGraphicFramePr>
        <p:xfrm>
          <a:off x="609600" y="1676400"/>
          <a:ext cx="10763250" cy="493395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68545858"/>
      </p:ext>
    </p:extLst>
  </p:cSld>
  <p:clrMapOvr>
    <a:masterClrMapping/>
  </p:clrMapOvr>
  <p:transition spd="med">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GB"/>
              <a:t>Child close to achieving the standard.</a:t>
            </a:r>
          </a:p>
        </p:txBody>
      </p:sp>
      <p:pic>
        <p:nvPicPr>
          <p:cNvPr id="5" name="Content Placeholder 4"/>
          <p:cNvPicPr>
            <a:picLocks noGrp="1" noChangeAspect="1"/>
          </p:cNvPicPr>
          <p:nvPr>
            <p:ph idx="1"/>
          </p:nvPr>
        </p:nvPicPr>
        <p:blipFill rotWithShape="1">
          <a:blip r:embed="rId3"/>
          <a:srcRect l="49169" t="10982" r="35629" b="20552"/>
          <a:stretch/>
        </p:blipFill>
        <p:spPr>
          <a:xfrm>
            <a:off x="409073" y="170153"/>
            <a:ext cx="6942222" cy="9256298"/>
          </a:xfrm>
          <a:prstGeom prst="rect">
            <a:avLst/>
          </a:prstGeom>
        </p:spPr>
      </p:pic>
      <p:sp>
        <p:nvSpPr>
          <p:cNvPr id="7" name="Text Placeholder 6"/>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3304890837"/>
      </p:ext>
    </p:extLst>
  </p:cSld>
  <p:clrMapOvr>
    <a:masterClrMapping/>
  </p:clrMapOvr>
  <p:transition spd="med">
    <p:pull/>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554" y="398022"/>
            <a:ext cx="8761413" cy="728480"/>
          </a:xfrm>
        </p:spPr>
        <p:txBody>
          <a:bodyPr/>
          <a:lstStyle/>
          <a:p>
            <a:pPr algn="ctr"/>
            <a:r>
              <a:rPr lang="en-GB" b="1" dirty="0">
                <a:latin typeface="+mn-lt"/>
              </a:rPr>
              <a:t>Reasoning Papers</a:t>
            </a:r>
          </a:p>
        </p:txBody>
      </p:sp>
      <p:pic>
        <p:nvPicPr>
          <p:cNvPr id="3" name="Picture 2"/>
          <p:cNvPicPr>
            <a:picLocks noChangeAspect="1"/>
          </p:cNvPicPr>
          <p:nvPr/>
        </p:nvPicPr>
        <p:blipFill>
          <a:blip r:embed="rId3"/>
          <a:stretch>
            <a:fillRect/>
          </a:stretch>
        </p:blipFill>
        <p:spPr>
          <a:xfrm>
            <a:off x="684569" y="1629649"/>
            <a:ext cx="5322395" cy="1656475"/>
          </a:xfrm>
          <a:prstGeom prst="rect">
            <a:avLst/>
          </a:prstGeom>
        </p:spPr>
      </p:pic>
      <p:pic>
        <p:nvPicPr>
          <p:cNvPr id="4" name="Picture 3"/>
          <p:cNvPicPr>
            <a:picLocks noChangeAspect="1"/>
          </p:cNvPicPr>
          <p:nvPr/>
        </p:nvPicPr>
        <p:blipFill>
          <a:blip r:embed="rId4"/>
          <a:stretch>
            <a:fillRect/>
          </a:stretch>
        </p:blipFill>
        <p:spPr>
          <a:xfrm>
            <a:off x="715634" y="3286123"/>
            <a:ext cx="5644597" cy="2114551"/>
          </a:xfrm>
          <a:prstGeom prst="rect">
            <a:avLst/>
          </a:prstGeom>
        </p:spPr>
      </p:pic>
      <p:pic>
        <p:nvPicPr>
          <p:cNvPr id="9" name="Picture 8"/>
          <p:cNvPicPr>
            <a:picLocks noChangeAspect="1"/>
          </p:cNvPicPr>
          <p:nvPr/>
        </p:nvPicPr>
        <p:blipFill>
          <a:blip r:embed="rId5"/>
          <a:stretch>
            <a:fillRect/>
          </a:stretch>
        </p:blipFill>
        <p:spPr>
          <a:xfrm>
            <a:off x="6631972" y="1515347"/>
            <a:ext cx="4397977" cy="5059384"/>
          </a:xfrm>
          <a:prstGeom prst="rect">
            <a:avLst/>
          </a:prstGeom>
        </p:spPr>
      </p:pic>
    </p:spTree>
    <p:extLst>
      <p:ext uri="{BB962C8B-B14F-4D97-AF65-F5344CB8AC3E}">
        <p14:creationId xmlns:p14="http://schemas.microsoft.com/office/powerpoint/2010/main" val="263513264"/>
      </p:ext>
    </p:extLst>
  </p:cSld>
  <p:clrMapOvr>
    <a:masterClrMapping/>
  </p:clrMapOvr>
  <p:transition spd="med">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1654" y="720498"/>
            <a:ext cx="8761413" cy="728480"/>
          </a:xfrm>
        </p:spPr>
        <p:txBody>
          <a:bodyPr/>
          <a:lstStyle/>
          <a:p>
            <a:pPr algn="ctr"/>
            <a:r>
              <a:rPr lang="en-GB" b="1">
                <a:latin typeface="+mn-lt"/>
              </a:rPr>
              <a:t>What we do</a:t>
            </a:r>
          </a:p>
        </p:txBody>
      </p:sp>
      <p:sp>
        <p:nvSpPr>
          <p:cNvPr id="3" name="Content Placeholder 2"/>
          <p:cNvSpPr>
            <a:spLocks noGrp="1"/>
          </p:cNvSpPr>
          <p:nvPr>
            <p:ph idx="1"/>
          </p:nvPr>
        </p:nvSpPr>
        <p:spPr/>
        <p:txBody>
          <a:bodyPr>
            <a:normAutofit fontScale="85000" lnSpcReduction="20000"/>
          </a:bodyPr>
          <a:lstStyle/>
          <a:p>
            <a:r>
              <a:rPr lang="en-GB" sz="3600" dirty="0"/>
              <a:t>Maths lessons – equipment, concepts, reasoning</a:t>
            </a:r>
          </a:p>
          <a:p>
            <a:r>
              <a:rPr lang="en-GB" sz="3600" dirty="0"/>
              <a:t>Arithmetic practice</a:t>
            </a:r>
          </a:p>
          <a:p>
            <a:r>
              <a:rPr lang="en-GB" sz="3600" dirty="0"/>
              <a:t>Maths club – starting in the Spring Term</a:t>
            </a:r>
          </a:p>
          <a:p>
            <a:r>
              <a:rPr lang="en-GB" sz="3600" dirty="0"/>
              <a:t>LSA support and intervention groups</a:t>
            </a:r>
          </a:p>
          <a:p>
            <a:r>
              <a:rPr lang="en-GB" sz="3600" dirty="0"/>
              <a:t>Teacher support</a:t>
            </a:r>
          </a:p>
          <a:p>
            <a:r>
              <a:rPr lang="en-GB" sz="3600" dirty="0"/>
              <a:t>Century Tech nuggets set weekly</a:t>
            </a:r>
          </a:p>
        </p:txBody>
      </p:sp>
    </p:spTree>
    <p:extLst>
      <p:ext uri="{BB962C8B-B14F-4D97-AF65-F5344CB8AC3E}">
        <p14:creationId xmlns:p14="http://schemas.microsoft.com/office/powerpoint/2010/main" val="2251065375"/>
      </p:ext>
    </p:extLst>
  </p:cSld>
  <p:clrMapOvr>
    <a:masterClrMapping/>
  </p:clrMapOvr>
  <p:transition spd="med">
    <p:pull/>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1654" y="720498"/>
            <a:ext cx="8761413" cy="728480"/>
          </a:xfrm>
        </p:spPr>
        <p:txBody>
          <a:bodyPr/>
          <a:lstStyle/>
          <a:p>
            <a:pPr algn="ctr"/>
            <a:r>
              <a:rPr lang="en-GB" b="1">
                <a:latin typeface="+mn-lt"/>
              </a:rPr>
              <a:t>Test Techniques</a:t>
            </a:r>
          </a:p>
        </p:txBody>
      </p:sp>
      <p:sp>
        <p:nvSpPr>
          <p:cNvPr id="3" name="Content Placeholder 2"/>
          <p:cNvSpPr>
            <a:spLocks noGrp="1"/>
          </p:cNvSpPr>
          <p:nvPr>
            <p:ph idx="1"/>
          </p:nvPr>
        </p:nvSpPr>
        <p:spPr>
          <a:xfrm>
            <a:off x="1154954" y="2603500"/>
            <a:ext cx="9576108" cy="3416300"/>
          </a:xfrm>
        </p:spPr>
        <p:txBody>
          <a:bodyPr>
            <a:normAutofit/>
          </a:bodyPr>
          <a:lstStyle/>
          <a:p>
            <a:r>
              <a:rPr lang="en-GB" sz="3600" dirty="0"/>
              <a:t>Highlighting</a:t>
            </a:r>
          </a:p>
          <a:p>
            <a:r>
              <a:rPr lang="en-GB" sz="3600" dirty="0"/>
              <a:t>Asking for questions to be read to them</a:t>
            </a:r>
          </a:p>
          <a:p>
            <a:r>
              <a:rPr lang="en-GB" sz="3600" dirty="0"/>
              <a:t>Asking to read out questions</a:t>
            </a:r>
          </a:p>
          <a:p>
            <a:r>
              <a:rPr lang="en-GB" sz="3600" dirty="0"/>
              <a:t>Drawing out the question</a:t>
            </a:r>
          </a:p>
          <a:p>
            <a:r>
              <a:rPr lang="en-GB" sz="3600" dirty="0"/>
              <a:t>Using the bar model</a:t>
            </a:r>
          </a:p>
        </p:txBody>
      </p:sp>
    </p:spTree>
    <p:extLst>
      <p:ext uri="{BB962C8B-B14F-4D97-AF65-F5344CB8AC3E}">
        <p14:creationId xmlns:p14="http://schemas.microsoft.com/office/powerpoint/2010/main" val="1987510603"/>
      </p:ext>
    </p:extLst>
  </p:cSld>
  <p:clrMapOvr>
    <a:masterClrMapping/>
  </p:clrMapOvr>
  <p:transition spd="med">
    <p:pull/>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1654" y="720498"/>
            <a:ext cx="8761413" cy="728480"/>
          </a:xfrm>
        </p:spPr>
        <p:txBody>
          <a:bodyPr/>
          <a:lstStyle/>
          <a:p>
            <a:pPr algn="ctr"/>
            <a:r>
              <a:rPr lang="en-GB" b="1">
                <a:latin typeface="+mn-lt"/>
              </a:rPr>
              <a:t>What will help?</a:t>
            </a:r>
          </a:p>
        </p:txBody>
      </p:sp>
      <p:sp>
        <p:nvSpPr>
          <p:cNvPr id="3" name="Content Placeholder 2"/>
          <p:cNvSpPr>
            <a:spLocks noGrp="1"/>
          </p:cNvSpPr>
          <p:nvPr>
            <p:ph idx="1"/>
          </p:nvPr>
        </p:nvSpPr>
        <p:spPr>
          <a:xfrm>
            <a:off x="1154954" y="2603499"/>
            <a:ext cx="9874996" cy="3812049"/>
          </a:xfrm>
        </p:spPr>
        <p:txBody>
          <a:bodyPr vert="horz" lIns="91440" tIns="45720" rIns="91440" bIns="45720" rtlCol="0" anchor="t">
            <a:normAutofit fontScale="85000" lnSpcReduction="20000"/>
          </a:bodyPr>
          <a:lstStyle/>
          <a:p>
            <a:r>
              <a:rPr lang="en-GB" sz="3600" dirty="0"/>
              <a:t>Century Tech</a:t>
            </a:r>
          </a:p>
          <a:p>
            <a:r>
              <a:rPr lang="en-GB" sz="3600" dirty="0"/>
              <a:t>Times tables (TT </a:t>
            </a:r>
            <a:r>
              <a:rPr lang="en-GB" sz="3600" dirty="0" err="1"/>
              <a:t>Rockstars</a:t>
            </a:r>
            <a:r>
              <a:rPr lang="en-GB" sz="3600" dirty="0"/>
              <a:t>)</a:t>
            </a:r>
          </a:p>
          <a:p>
            <a:r>
              <a:rPr lang="en-GB" sz="3600" dirty="0"/>
              <a:t>Explaining reasoning</a:t>
            </a:r>
          </a:p>
          <a:p>
            <a:r>
              <a:rPr lang="en-GB" sz="3600" dirty="0"/>
              <a:t>Being specific with vocabulary</a:t>
            </a:r>
          </a:p>
          <a:p>
            <a:r>
              <a:rPr lang="en-GB" sz="3600" dirty="0"/>
              <a:t>Drawing/writing out how we know</a:t>
            </a:r>
          </a:p>
          <a:p>
            <a:r>
              <a:rPr lang="en-GB" sz="3600" dirty="0"/>
              <a:t>If you know… then you know…</a:t>
            </a:r>
          </a:p>
          <a:p>
            <a:r>
              <a:rPr lang="en-GB" sz="3600" dirty="0"/>
              <a:t>Revision booklets – coming in the Spring Term</a:t>
            </a:r>
            <a:r>
              <a:rPr lang="en-GB" sz="3600" dirty="0">
                <a:sym typeface="Wingdings" panose="05000000000000000000" pitchFamily="2" charset="2"/>
              </a:rPr>
              <a:t> </a:t>
            </a:r>
            <a:endParaRPr lang="en-GB" sz="3600" dirty="0"/>
          </a:p>
        </p:txBody>
      </p:sp>
    </p:spTree>
    <p:extLst>
      <p:ext uri="{BB962C8B-B14F-4D97-AF65-F5344CB8AC3E}">
        <p14:creationId xmlns:p14="http://schemas.microsoft.com/office/powerpoint/2010/main" val="411600006"/>
      </p:ext>
    </p:extLst>
  </p:cSld>
  <p:clrMapOvr>
    <a:masterClrMapping/>
  </p:clrMapOvr>
  <p:transition spd="med">
    <p:pull/>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390503" y="926655"/>
            <a:ext cx="7415903" cy="728480"/>
          </a:xfrm>
        </p:spPr>
        <p:txBody>
          <a:bodyPr>
            <a:noAutofit/>
          </a:bodyPr>
          <a:lstStyle/>
          <a:p>
            <a:pPr algn="ctr"/>
            <a:r>
              <a:rPr lang="en-GB" sz="4000" b="1">
                <a:solidFill>
                  <a:schemeClr val="bg1"/>
                </a:solidFill>
                <a:latin typeface="+mn-lt"/>
              </a:rPr>
              <a:t>Reading Assessment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4286" y="2696500"/>
            <a:ext cx="2688336" cy="3241548"/>
          </a:xfrm>
          <a:prstGeom prst="rect">
            <a:avLst/>
          </a:prstGeom>
        </p:spPr>
      </p:pic>
    </p:spTree>
    <p:extLst>
      <p:ext uri="{BB962C8B-B14F-4D97-AF65-F5344CB8AC3E}">
        <p14:creationId xmlns:p14="http://schemas.microsoft.com/office/powerpoint/2010/main" val="766335740"/>
      </p:ext>
    </p:extLst>
  </p:cSld>
  <p:clrMapOvr>
    <a:masterClrMapping/>
  </p:clrMapOvr>
  <p:transition spd="med">
    <p:pul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bg1"/>
                </a:solidFill>
              </a:rPr>
              <a:t>Reading SATs paper</a:t>
            </a:r>
          </a:p>
        </p:txBody>
      </p:sp>
      <p:sp>
        <p:nvSpPr>
          <p:cNvPr id="3" name="Content Placeholder 2"/>
          <p:cNvSpPr>
            <a:spLocks noGrp="1"/>
          </p:cNvSpPr>
          <p:nvPr>
            <p:ph idx="1"/>
          </p:nvPr>
        </p:nvSpPr>
        <p:spPr>
          <a:xfrm>
            <a:off x="476250" y="2668772"/>
            <a:ext cx="11296650" cy="3046228"/>
          </a:xfrm>
        </p:spPr>
        <p:txBody>
          <a:bodyPr>
            <a:normAutofit/>
          </a:bodyPr>
          <a:lstStyle/>
          <a:p>
            <a:pPr lvl="0"/>
            <a:r>
              <a:rPr lang="en-GB" sz="2800"/>
              <a:t>1 hour to include reading time and answering / checking time</a:t>
            </a:r>
          </a:p>
          <a:p>
            <a:pPr lvl="0"/>
            <a:r>
              <a:rPr lang="en-US" sz="2800"/>
              <a:t>It will contain a reading booklet with usually 3 texts (fiction, non-fiction and poetry)</a:t>
            </a:r>
            <a:endParaRPr lang="en-GB" sz="2800"/>
          </a:p>
          <a:p>
            <a:pPr lvl="0"/>
            <a:r>
              <a:rPr lang="en-US" sz="2800"/>
              <a:t>An answer booklet with questions roughly in order of difficulty and in sections mirroring the reading booklet</a:t>
            </a:r>
            <a:endParaRPr lang="en-GB" sz="2800"/>
          </a:p>
          <a:p>
            <a:endParaRPr lang="en-GB"/>
          </a:p>
        </p:txBody>
      </p:sp>
    </p:spTree>
    <p:extLst>
      <p:ext uri="{BB962C8B-B14F-4D97-AF65-F5344CB8AC3E}">
        <p14:creationId xmlns:p14="http://schemas.microsoft.com/office/powerpoint/2010/main" val="257669569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bg1"/>
                </a:solidFill>
              </a:rPr>
              <a:t>Raw scores and scaled scores.</a:t>
            </a:r>
            <a:br>
              <a:rPr lang="en-GB" b="1">
                <a:solidFill>
                  <a:schemeClr val="bg1"/>
                </a:solidFill>
              </a:rPr>
            </a:br>
            <a:r>
              <a:rPr lang="en-GB" b="1">
                <a:solidFill>
                  <a:schemeClr val="bg1"/>
                </a:solidFill>
              </a:rPr>
              <a:t>What is the expected standard?</a:t>
            </a:r>
          </a:p>
        </p:txBody>
      </p:sp>
      <p:sp>
        <p:nvSpPr>
          <p:cNvPr id="3" name="Content Placeholder 2"/>
          <p:cNvSpPr>
            <a:spLocks noGrp="1"/>
          </p:cNvSpPr>
          <p:nvPr>
            <p:ph idx="1"/>
          </p:nvPr>
        </p:nvSpPr>
        <p:spPr>
          <a:xfrm>
            <a:off x="476250" y="2603500"/>
            <a:ext cx="10944419" cy="3416300"/>
          </a:xfrm>
        </p:spPr>
        <p:txBody>
          <a:bodyPr>
            <a:normAutofit/>
          </a:bodyPr>
          <a:lstStyle/>
          <a:p>
            <a:r>
              <a:rPr lang="en-GB" sz="2800"/>
              <a:t>50 marks in total</a:t>
            </a:r>
          </a:p>
          <a:p>
            <a:r>
              <a:rPr lang="en-GB" sz="2800"/>
              <a:t>Awarded over a range of 1, 2 and 3 mark questions depending on the level of detail or depth needed in the response</a:t>
            </a:r>
          </a:p>
        </p:txBody>
      </p:sp>
    </p:spTree>
    <p:extLst>
      <p:ext uri="{BB962C8B-B14F-4D97-AF65-F5344CB8AC3E}">
        <p14:creationId xmlns:p14="http://schemas.microsoft.com/office/powerpoint/2010/main" val="16033172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What skills are tested?</a:t>
            </a:r>
          </a:p>
        </p:txBody>
      </p:sp>
      <p:graphicFrame>
        <p:nvGraphicFramePr>
          <p:cNvPr id="4" name="Table 3"/>
          <p:cNvGraphicFramePr>
            <a:graphicFrameLocks noGrp="1"/>
          </p:cNvGraphicFramePr>
          <p:nvPr/>
        </p:nvGraphicFramePr>
        <p:xfrm>
          <a:off x="438150" y="2457453"/>
          <a:ext cx="11372849" cy="4019548"/>
        </p:xfrm>
        <a:graphic>
          <a:graphicData uri="http://schemas.openxmlformats.org/drawingml/2006/table">
            <a:tbl>
              <a:tblPr firstRow="1" bandRow="1">
                <a:tableStyleId>{C4B1156A-380E-4F78-BDF5-A606A8083BF9}</a:tableStyleId>
              </a:tblPr>
              <a:tblGrid>
                <a:gridCol w="626088">
                  <a:extLst>
                    <a:ext uri="{9D8B030D-6E8A-4147-A177-3AD203B41FA5}">
                      <a16:colId xmlns:a16="http://schemas.microsoft.com/office/drawing/2014/main" val="2126717840"/>
                    </a:ext>
                  </a:extLst>
                </a:gridCol>
                <a:gridCol w="10746761">
                  <a:extLst>
                    <a:ext uri="{9D8B030D-6E8A-4147-A177-3AD203B41FA5}">
                      <a16:colId xmlns:a16="http://schemas.microsoft.com/office/drawing/2014/main" val="4161207286"/>
                    </a:ext>
                  </a:extLst>
                </a:gridCol>
              </a:tblGrid>
              <a:tr h="460639">
                <a:tc>
                  <a:txBody>
                    <a:bodyPr/>
                    <a:lstStyle/>
                    <a:p>
                      <a:r>
                        <a:rPr lang="en-GB" b="0"/>
                        <a:t>2a</a:t>
                      </a:r>
                    </a:p>
                  </a:txBody>
                  <a:tcPr/>
                </a:tc>
                <a:tc>
                  <a:txBody>
                    <a:bodyPr/>
                    <a:lstStyle/>
                    <a:p>
                      <a:r>
                        <a:rPr lang="en-GB" sz="1800" b="0"/>
                        <a:t>give / explain the meaning of words in context</a:t>
                      </a:r>
                    </a:p>
                  </a:txBody>
                  <a:tcPr/>
                </a:tc>
                <a:extLst>
                  <a:ext uri="{0D108BD9-81ED-4DB2-BD59-A6C34878D82A}">
                    <a16:rowId xmlns:a16="http://schemas.microsoft.com/office/drawing/2014/main" val="2626295762"/>
                  </a:ext>
                </a:extLst>
              </a:tr>
              <a:tr h="460639">
                <a:tc>
                  <a:txBody>
                    <a:bodyPr/>
                    <a:lstStyle/>
                    <a:p>
                      <a:r>
                        <a:rPr lang="en-GB"/>
                        <a:t>2b</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a:t>retrieve and record information / identify key details from fiction and non-fiction</a:t>
                      </a:r>
                    </a:p>
                  </a:txBody>
                  <a:tcPr/>
                </a:tc>
                <a:extLst>
                  <a:ext uri="{0D108BD9-81ED-4DB2-BD59-A6C34878D82A}">
                    <a16:rowId xmlns:a16="http://schemas.microsoft.com/office/drawing/2014/main" val="4039936290"/>
                  </a:ext>
                </a:extLst>
              </a:tr>
              <a:tr h="460639">
                <a:tc>
                  <a:txBody>
                    <a:bodyPr/>
                    <a:lstStyle/>
                    <a:p>
                      <a:r>
                        <a:rPr lang="en-GB"/>
                        <a:t>2c</a:t>
                      </a:r>
                    </a:p>
                  </a:txBody>
                  <a:tcPr/>
                </a:tc>
                <a:tc>
                  <a:txBody>
                    <a:bodyPr/>
                    <a:lstStyle/>
                    <a:p>
                      <a:r>
                        <a:rPr lang="en-GB" sz="1800"/>
                        <a:t>summarise main ideas from more than one paragraph</a:t>
                      </a:r>
                      <a:endParaRPr lang="en-GB"/>
                    </a:p>
                  </a:txBody>
                  <a:tcPr/>
                </a:tc>
                <a:extLst>
                  <a:ext uri="{0D108BD9-81ED-4DB2-BD59-A6C34878D82A}">
                    <a16:rowId xmlns:a16="http://schemas.microsoft.com/office/drawing/2014/main" val="1989876987"/>
                  </a:ext>
                </a:extLst>
              </a:tr>
              <a:tr h="460639">
                <a:tc>
                  <a:txBody>
                    <a:bodyPr/>
                    <a:lstStyle/>
                    <a:p>
                      <a:r>
                        <a:rPr lang="en-GB"/>
                        <a:t>2d</a:t>
                      </a:r>
                    </a:p>
                  </a:txBody>
                  <a:tcPr/>
                </a:tc>
                <a:tc>
                  <a:txBody>
                    <a:bodyPr/>
                    <a:lstStyle/>
                    <a:p>
                      <a:r>
                        <a:rPr lang="en-GB" sz="1800"/>
                        <a:t>make inferences from the text / explain and justify inferences with evidence from the text</a:t>
                      </a:r>
                      <a:endParaRPr lang="en-GB"/>
                    </a:p>
                  </a:txBody>
                  <a:tcPr/>
                </a:tc>
                <a:extLst>
                  <a:ext uri="{0D108BD9-81ED-4DB2-BD59-A6C34878D82A}">
                    <a16:rowId xmlns:a16="http://schemas.microsoft.com/office/drawing/2014/main" val="407487184"/>
                  </a:ext>
                </a:extLst>
              </a:tr>
              <a:tr h="460639">
                <a:tc>
                  <a:txBody>
                    <a:bodyPr/>
                    <a:lstStyle/>
                    <a:p>
                      <a:r>
                        <a:rPr lang="en-GB"/>
                        <a:t>2e</a:t>
                      </a:r>
                    </a:p>
                  </a:txBody>
                  <a:tcPr/>
                </a:tc>
                <a:tc>
                  <a:txBody>
                    <a:bodyPr/>
                    <a:lstStyle/>
                    <a:p>
                      <a:r>
                        <a:rPr lang="en-GB" sz="1800"/>
                        <a:t>predict what might happen from details stated and implied</a:t>
                      </a:r>
                      <a:endParaRPr lang="en-GB"/>
                    </a:p>
                  </a:txBody>
                  <a:tcPr/>
                </a:tc>
                <a:extLst>
                  <a:ext uri="{0D108BD9-81ED-4DB2-BD59-A6C34878D82A}">
                    <a16:rowId xmlns:a16="http://schemas.microsoft.com/office/drawing/2014/main" val="3949750334"/>
                  </a:ext>
                </a:extLst>
              </a:tr>
              <a:tr h="795075">
                <a:tc>
                  <a:txBody>
                    <a:bodyPr/>
                    <a:lstStyle/>
                    <a:p>
                      <a:r>
                        <a:rPr lang="en-GB"/>
                        <a:t>2f</a:t>
                      </a:r>
                    </a:p>
                  </a:txBody>
                  <a:tcPr/>
                </a:tc>
                <a:tc>
                  <a:txBody>
                    <a:bodyPr/>
                    <a:lstStyle/>
                    <a:p>
                      <a:r>
                        <a:rPr lang="en-GB" sz="1800"/>
                        <a:t>identify / explain how information / narrative content is related and contributes to meaning as a whole</a:t>
                      </a:r>
                      <a:endParaRPr lang="en-GB"/>
                    </a:p>
                  </a:txBody>
                  <a:tcPr/>
                </a:tc>
                <a:extLst>
                  <a:ext uri="{0D108BD9-81ED-4DB2-BD59-A6C34878D82A}">
                    <a16:rowId xmlns:a16="http://schemas.microsoft.com/office/drawing/2014/main" val="3077610870"/>
                  </a:ext>
                </a:extLst>
              </a:tr>
              <a:tr h="460639">
                <a:tc>
                  <a:txBody>
                    <a:bodyPr/>
                    <a:lstStyle/>
                    <a:p>
                      <a:r>
                        <a:rPr lang="en-GB"/>
                        <a:t>2g</a:t>
                      </a:r>
                    </a:p>
                  </a:txBody>
                  <a:tcPr/>
                </a:tc>
                <a:tc>
                  <a:txBody>
                    <a:bodyPr/>
                    <a:lstStyle/>
                    <a:p>
                      <a:r>
                        <a:rPr lang="en-GB" sz="1800"/>
                        <a:t>identify / explain how meaning is enhanced through choice of words and phrases</a:t>
                      </a:r>
                      <a:endParaRPr lang="en-GB"/>
                    </a:p>
                  </a:txBody>
                  <a:tcPr/>
                </a:tc>
                <a:extLst>
                  <a:ext uri="{0D108BD9-81ED-4DB2-BD59-A6C34878D82A}">
                    <a16:rowId xmlns:a16="http://schemas.microsoft.com/office/drawing/2014/main" val="2321411016"/>
                  </a:ext>
                </a:extLst>
              </a:tr>
              <a:tr h="460639">
                <a:tc>
                  <a:txBody>
                    <a:bodyPr/>
                    <a:lstStyle/>
                    <a:p>
                      <a:r>
                        <a:rPr lang="en-GB"/>
                        <a:t>2h</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a:t>make comparisons within the text </a:t>
                      </a:r>
                    </a:p>
                  </a:txBody>
                  <a:tcPr/>
                </a:tc>
                <a:extLst>
                  <a:ext uri="{0D108BD9-81ED-4DB2-BD59-A6C34878D82A}">
                    <a16:rowId xmlns:a16="http://schemas.microsoft.com/office/drawing/2014/main" val="3265886463"/>
                  </a:ext>
                </a:extLst>
              </a:tr>
            </a:tbl>
          </a:graphicData>
        </a:graphic>
      </p:graphicFrame>
    </p:spTree>
    <p:extLst>
      <p:ext uri="{BB962C8B-B14F-4D97-AF65-F5344CB8AC3E}">
        <p14:creationId xmlns:p14="http://schemas.microsoft.com/office/powerpoint/2010/main" val="256967316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381000" y="2603500"/>
            <a:ext cx="9535367" cy="3416300"/>
          </a:xfrm>
        </p:spPr>
        <p:txBody>
          <a:bodyPr>
            <a:normAutofit/>
          </a:bodyPr>
          <a:lstStyle/>
          <a:p>
            <a:r>
              <a:rPr lang="en-US" sz="2800"/>
              <a:t>Matching			</a:t>
            </a:r>
          </a:p>
          <a:p>
            <a:endParaRPr lang="en-US" sz="2800"/>
          </a:p>
          <a:p>
            <a:endParaRPr lang="en-US" sz="2800"/>
          </a:p>
          <a:p>
            <a:r>
              <a:rPr lang="en-US" sz="2800"/>
              <a:t>Labelling</a:t>
            </a:r>
          </a:p>
          <a:p>
            <a:endParaRPr lang="en-US" sz="2800"/>
          </a:p>
          <a:p>
            <a:pPr marL="0" indent="0">
              <a:buNone/>
            </a:pPr>
            <a:r>
              <a:rPr lang="en-US" sz="2800"/>
              <a:t>			</a:t>
            </a:r>
          </a:p>
          <a:p>
            <a:endParaRPr lang="en-GB" sz="2800"/>
          </a:p>
        </p:txBody>
      </p:sp>
      <p:pic>
        <p:nvPicPr>
          <p:cNvPr id="5" name="Picture 4"/>
          <p:cNvPicPr/>
          <p:nvPr/>
        </p:nvPicPr>
        <p:blipFill rotWithShape="1">
          <a:blip r:embed="rId3"/>
          <a:srcRect l="29457" t="41495" r="28540" b="14361"/>
          <a:stretch/>
        </p:blipFill>
        <p:spPr bwMode="auto">
          <a:xfrm>
            <a:off x="4082602" y="2374175"/>
            <a:ext cx="6902711" cy="387494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8772849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19100" y="2603500"/>
            <a:ext cx="9497267" cy="3416300"/>
          </a:xfrm>
        </p:spPr>
        <p:txBody>
          <a:bodyPr>
            <a:normAutofit/>
          </a:bodyPr>
          <a:lstStyle/>
          <a:p>
            <a:r>
              <a:rPr lang="en-US" sz="2800"/>
              <a:t>Find and copy	</a:t>
            </a:r>
          </a:p>
          <a:p>
            <a:endParaRPr lang="en-US" sz="2800"/>
          </a:p>
          <a:p>
            <a:endParaRPr lang="en-US" sz="2800"/>
          </a:p>
          <a:p>
            <a:pPr marL="0" indent="0">
              <a:buNone/>
            </a:pPr>
            <a:endParaRPr lang="en-GB" sz="2800"/>
          </a:p>
          <a:p>
            <a:r>
              <a:rPr lang="en-US" sz="2800"/>
              <a:t>Short response		</a:t>
            </a:r>
          </a:p>
          <a:p>
            <a:endParaRPr lang="en-GB" sz="2800"/>
          </a:p>
        </p:txBody>
      </p:sp>
      <p:pic>
        <p:nvPicPr>
          <p:cNvPr id="4" name="Picture 3"/>
          <p:cNvPicPr/>
          <p:nvPr/>
        </p:nvPicPr>
        <p:blipFill rotWithShape="1">
          <a:blip r:embed="rId3"/>
          <a:srcRect l="27421" t="56555" r="29870" b="22307"/>
          <a:stretch/>
        </p:blipFill>
        <p:spPr bwMode="auto">
          <a:xfrm>
            <a:off x="3609474" y="2322766"/>
            <a:ext cx="7482805" cy="2310315"/>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4"/>
          <a:srcRect l="28252" t="58055" r="30202" b="19659"/>
          <a:stretch/>
        </p:blipFill>
        <p:spPr bwMode="auto">
          <a:xfrm>
            <a:off x="3834063" y="4314422"/>
            <a:ext cx="7258216" cy="216853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6746854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361950" y="2603500"/>
            <a:ext cx="9554417" cy="3416300"/>
          </a:xfrm>
        </p:spPr>
        <p:txBody>
          <a:bodyPr/>
          <a:lstStyle/>
          <a:p>
            <a:r>
              <a:rPr lang="en-US" sz="2800"/>
              <a:t>Extended</a:t>
            </a:r>
            <a:r>
              <a:rPr lang="en-US"/>
              <a:t> </a:t>
            </a:r>
            <a:r>
              <a:rPr lang="en-US" sz="2800"/>
              <a:t>response</a:t>
            </a:r>
            <a:endParaRPr lang="en-GB" sz="2800"/>
          </a:p>
          <a:p>
            <a:endParaRPr lang="en-GB"/>
          </a:p>
        </p:txBody>
      </p:sp>
      <p:pic>
        <p:nvPicPr>
          <p:cNvPr id="4" name="Picture 3"/>
          <p:cNvPicPr/>
          <p:nvPr/>
        </p:nvPicPr>
        <p:blipFill rotWithShape="1">
          <a:blip r:embed="rId3"/>
          <a:srcRect l="28917" t="26486" r="29537" b="18776"/>
          <a:stretch/>
        </p:blipFill>
        <p:spPr bwMode="auto">
          <a:xfrm>
            <a:off x="4327301" y="2318196"/>
            <a:ext cx="6503466" cy="433956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3029996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a:p>
        </p:txBody>
      </p:sp>
      <p:sp>
        <p:nvSpPr>
          <p:cNvPr id="6" name="Rectangle 5"/>
          <p:cNvSpPr/>
          <p:nvPr/>
        </p:nvSpPr>
        <p:spPr>
          <a:xfrm>
            <a:off x="0" y="0"/>
            <a:ext cx="10439400" cy="22669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10134600" y="1143000"/>
            <a:ext cx="1733550" cy="11239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1129963" y="0"/>
            <a:ext cx="738187" cy="13121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3" descr="Graphical user interface, text, application&#10;&#10;Description automatically generated">
            <a:extLst>
              <a:ext uri="{FF2B5EF4-FFF2-40B4-BE49-F238E27FC236}">
                <a16:creationId xmlns:a16="http://schemas.microsoft.com/office/drawing/2014/main" id="{E681E2B0-E357-42CC-8BBB-5F5235F87DC8}"/>
              </a:ext>
            </a:extLst>
          </p:cNvPr>
          <p:cNvPicPr>
            <a:picLocks noChangeAspect="1"/>
          </p:cNvPicPr>
          <p:nvPr/>
        </p:nvPicPr>
        <p:blipFill>
          <a:blip r:embed="rId3"/>
          <a:stretch>
            <a:fillRect/>
          </a:stretch>
        </p:blipFill>
        <p:spPr>
          <a:xfrm>
            <a:off x="3292208" y="5093077"/>
            <a:ext cx="5607585" cy="1941581"/>
          </a:xfrm>
          <a:prstGeom prst="rect">
            <a:avLst/>
          </a:prstGeom>
        </p:spPr>
      </p:pic>
      <p:pic>
        <p:nvPicPr>
          <p:cNvPr id="11" name="Picture 11" descr="Text&#10;&#10;Description automatically generated">
            <a:extLst>
              <a:ext uri="{FF2B5EF4-FFF2-40B4-BE49-F238E27FC236}">
                <a16:creationId xmlns:a16="http://schemas.microsoft.com/office/drawing/2014/main" id="{9594D258-D114-4E60-B39A-0304046A3540}"/>
              </a:ext>
            </a:extLst>
          </p:cNvPr>
          <p:cNvPicPr>
            <a:picLocks noGrp="1" noChangeAspect="1"/>
          </p:cNvPicPr>
          <p:nvPr>
            <p:ph idx="1"/>
          </p:nvPr>
        </p:nvPicPr>
        <p:blipFill>
          <a:blip r:embed="rId4"/>
          <a:stretch>
            <a:fillRect/>
          </a:stretch>
        </p:blipFill>
        <p:spPr>
          <a:xfrm>
            <a:off x="1441402" y="283320"/>
            <a:ext cx="9180034" cy="4815862"/>
          </a:xfrm>
        </p:spPr>
      </p:pic>
    </p:spTree>
    <p:extLst>
      <p:ext uri="{BB962C8B-B14F-4D97-AF65-F5344CB8AC3E}">
        <p14:creationId xmlns:p14="http://schemas.microsoft.com/office/powerpoint/2010/main" val="2861443489"/>
      </p:ext>
    </p:extLst>
  </p:cSld>
  <p:clrMapOvr>
    <a:masterClrMapping/>
  </p:clrMapOvr>
  <p:transition spd="med">
    <p:pull/>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chemeClr val="bg1"/>
                </a:solidFill>
              </a:rPr>
              <a:t>Teacher assessment</a:t>
            </a:r>
          </a:p>
        </p:txBody>
      </p:sp>
      <p:sp>
        <p:nvSpPr>
          <p:cNvPr id="3" name="Content Placeholder 2"/>
          <p:cNvSpPr>
            <a:spLocks noGrp="1"/>
          </p:cNvSpPr>
          <p:nvPr>
            <p:ph idx="1"/>
          </p:nvPr>
        </p:nvSpPr>
        <p:spPr>
          <a:xfrm>
            <a:off x="381000" y="2351314"/>
            <a:ext cx="10980420" cy="4506686"/>
          </a:xfrm>
        </p:spPr>
        <p:txBody>
          <a:bodyPr>
            <a:normAutofit/>
          </a:bodyPr>
          <a:lstStyle/>
          <a:p>
            <a:r>
              <a:rPr lang="en-US" sz="3000"/>
              <a:t>A more-rounded view</a:t>
            </a:r>
          </a:p>
          <a:p>
            <a:r>
              <a:rPr lang="en-US" sz="3000"/>
              <a:t>Includes elements that are not easily testable in written paper test</a:t>
            </a:r>
            <a:r>
              <a:rPr lang="en-GB" sz="3000"/>
              <a:t> including:</a:t>
            </a:r>
          </a:p>
          <a:p>
            <a:pPr lvl="2"/>
            <a:r>
              <a:rPr lang="en-GB" sz="2800"/>
              <a:t>read age-appropriate books with confidence and fluency </a:t>
            </a:r>
          </a:p>
          <a:p>
            <a:pPr lvl="2"/>
            <a:r>
              <a:rPr lang="en-GB" sz="2800"/>
              <a:t>read aloud with expression </a:t>
            </a:r>
          </a:p>
          <a:p>
            <a:endParaRPr lang="en-GB"/>
          </a:p>
        </p:txBody>
      </p:sp>
    </p:spTree>
    <p:extLst>
      <p:ext uri="{BB962C8B-B14F-4D97-AF65-F5344CB8AC3E}">
        <p14:creationId xmlns:p14="http://schemas.microsoft.com/office/powerpoint/2010/main" val="195058294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947919"/>
            <a:ext cx="9059117" cy="1008471"/>
          </a:xfrm>
        </p:spPr>
        <p:txBody>
          <a:bodyPr/>
          <a:lstStyle/>
          <a:p>
            <a:pPr algn="ctr"/>
            <a:r>
              <a:rPr lang="en-GB" b="1" dirty="0">
                <a:solidFill>
                  <a:schemeClr val="bg1"/>
                </a:solidFill>
              </a:rPr>
              <a:t>What are we doing?</a:t>
            </a:r>
          </a:p>
        </p:txBody>
      </p:sp>
      <p:sp>
        <p:nvSpPr>
          <p:cNvPr id="3" name="Content Placeholder 2"/>
          <p:cNvSpPr>
            <a:spLocks noGrp="1"/>
          </p:cNvSpPr>
          <p:nvPr>
            <p:ph idx="1"/>
          </p:nvPr>
        </p:nvSpPr>
        <p:spPr>
          <a:xfrm>
            <a:off x="381000" y="2603500"/>
            <a:ext cx="9535367" cy="3416300"/>
          </a:xfrm>
        </p:spPr>
        <p:txBody>
          <a:bodyPr>
            <a:normAutofit/>
          </a:bodyPr>
          <a:lstStyle/>
          <a:p>
            <a:r>
              <a:rPr lang="en-GB" sz="2800"/>
              <a:t>Familiarity with questions and format</a:t>
            </a:r>
          </a:p>
          <a:p>
            <a:r>
              <a:rPr lang="en-GB" sz="2800"/>
              <a:t>Using a range of texts </a:t>
            </a:r>
          </a:p>
          <a:p>
            <a:r>
              <a:rPr lang="en-GB" sz="2800"/>
              <a:t>Teach strategies to understand different questions and how to respond to them</a:t>
            </a:r>
          </a:p>
          <a:p>
            <a:r>
              <a:rPr lang="en-GB" sz="2800"/>
              <a:t>Hearing children read regularly</a:t>
            </a:r>
          </a:p>
        </p:txBody>
      </p:sp>
    </p:spTree>
    <p:extLst>
      <p:ext uri="{BB962C8B-B14F-4D97-AF65-F5344CB8AC3E}">
        <p14:creationId xmlns:p14="http://schemas.microsoft.com/office/powerpoint/2010/main" val="318170669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chemeClr val="bg1"/>
                </a:solidFill>
              </a:rPr>
              <a:t>What can you do to help your child?</a:t>
            </a:r>
          </a:p>
        </p:txBody>
      </p:sp>
      <p:sp>
        <p:nvSpPr>
          <p:cNvPr id="3" name="Content Placeholder 2"/>
          <p:cNvSpPr>
            <a:spLocks noGrp="1"/>
          </p:cNvSpPr>
          <p:nvPr>
            <p:ph idx="1"/>
          </p:nvPr>
        </p:nvSpPr>
        <p:spPr>
          <a:xfrm>
            <a:off x="361950" y="2261937"/>
            <a:ext cx="11449050" cy="4596063"/>
          </a:xfrm>
        </p:spPr>
        <p:txBody>
          <a:bodyPr>
            <a:normAutofit fontScale="92500" lnSpcReduction="10000"/>
          </a:bodyPr>
          <a:lstStyle/>
          <a:p>
            <a:r>
              <a:rPr lang="en-US" sz="2800"/>
              <a:t>Encourage them to read a range of texts.</a:t>
            </a:r>
          </a:p>
          <a:p>
            <a:r>
              <a:rPr lang="en-US" sz="2800"/>
              <a:t>Encourage them to practise reading in their head for a sustained period of time.</a:t>
            </a:r>
          </a:p>
          <a:p>
            <a:r>
              <a:rPr lang="en-US" sz="2800"/>
              <a:t>Hear them read aloud – talk to them about it!</a:t>
            </a:r>
          </a:p>
          <a:p>
            <a:r>
              <a:rPr lang="en-US" sz="2800"/>
              <a:t>Encourage them to visualise the action. </a:t>
            </a:r>
          </a:p>
          <a:p>
            <a:r>
              <a:rPr lang="en-US" sz="2800"/>
              <a:t>Ask them to summarise what has happened.</a:t>
            </a:r>
          </a:p>
          <a:p>
            <a:r>
              <a:rPr lang="en-US" sz="2800"/>
              <a:t>Ask them to explain words or phrases, using the context to help.</a:t>
            </a:r>
          </a:p>
          <a:p>
            <a:r>
              <a:rPr lang="en-US" sz="2800"/>
              <a:t>Ask them why they think the author might have chosen that word or phrase and not a different one.</a:t>
            </a:r>
          </a:p>
          <a:p>
            <a:r>
              <a:rPr lang="en-US" sz="2800"/>
              <a:t>Help them use their reading records effectively.</a:t>
            </a:r>
            <a:endParaRPr lang="en-GB" sz="2800"/>
          </a:p>
        </p:txBody>
      </p:sp>
    </p:spTree>
    <p:extLst>
      <p:ext uri="{BB962C8B-B14F-4D97-AF65-F5344CB8AC3E}">
        <p14:creationId xmlns:p14="http://schemas.microsoft.com/office/powerpoint/2010/main" val="6716847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60227" y="1227838"/>
            <a:ext cx="9351315" cy="728480"/>
          </a:xfrm>
        </p:spPr>
        <p:txBody>
          <a:bodyPr>
            <a:noAutofit/>
          </a:bodyPr>
          <a:lstStyle/>
          <a:p>
            <a:pPr algn="ctr"/>
            <a:r>
              <a:rPr lang="en-GB" b="1" dirty="0">
                <a:latin typeface="+mn-lt"/>
              </a:rPr>
              <a:t>Spelling, Punctuation and Grammar Test </a:t>
            </a:r>
            <a:br>
              <a:rPr lang="en-GB" b="1" dirty="0">
                <a:latin typeface="+mn-lt"/>
              </a:rPr>
            </a:br>
            <a:endParaRPr lang="en-US" dirty="0"/>
          </a:p>
        </p:txBody>
      </p:sp>
      <p:pic>
        <p:nvPicPr>
          <p:cNvPr id="3" name="Content Placeholder 2"/>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181283" y="2794564"/>
            <a:ext cx="2152578" cy="2595542"/>
          </a:xfrm>
        </p:spPr>
      </p:pic>
    </p:spTree>
    <p:extLst>
      <p:ext uri="{BB962C8B-B14F-4D97-AF65-F5344CB8AC3E}">
        <p14:creationId xmlns:p14="http://schemas.microsoft.com/office/powerpoint/2010/main" val="1229958058"/>
      </p:ext>
    </p:extLst>
  </p:cSld>
  <p:clrMapOvr>
    <a:masterClrMapping/>
  </p:clrMapOvr>
  <p:transition spd="med">
    <p:pull/>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554" y="398022"/>
            <a:ext cx="8761413" cy="728480"/>
          </a:xfrm>
        </p:spPr>
        <p:txBody>
          <a:bodyPr/>
          <a:lstStyle/>
          <a:p>
            <a:pPr algn="ctr"/>
            <a:r>
              <a:rPr lang="en-GB" b="1">
                <a:latin typeface="+mn-lt"/>
              </a:rPr>
              <a:t>What does the grammar test look like?</a:t>
            </a:r>
          </a:p>
        </p:txBody>
      </p:sp>
      <p:pic>
        <p:nvPicPr>
          <p:cNvPr id="5" name="Picture 5">
            <a:extLst>
              <a:ext uri="{FF2B5EF4-FFF2-40B4-BE49-F238E27FC236}">
                <a16:creationId xmlns:a16="http://schemas.microsoft.com/office/drawing/2014/main" id="{E8DF8FFE-FE79-4D97-A0B4-CE0A5BA57CDA}"/>
              </a:ext>
            </a:extLst>
          </p:cNvPr>
          <p:cNvPicPr>
            <a:picLocks noGrp="1" noChangeAspect="1"/>
          </p:cNvPicPr>
          <p:nvPr>
            <p:ph idx="1"/>
          </p:nvPr>
        </p:nvPicPr>
        <p:blipFill>
          <a:blip r:embed="rId3"/>
          <a:stretch>
            <a:fillRect/>
          </a:stretch>
        </p:blipFill>
        <p:spPr>
          <a:xfrm>
            <a:off x="6518034" y="2773795"/>
            <a:ext cx="5153025" cy="2590800"/>
          </a:xfrm>
        </p:spPr>
      </p:pic>
      <p:pic>
        <p:nvPicPr>
          <p:cNvPr id="4" name="Picture 3"/>
          <p:cNvPicPr>
            <a:picLocks noChangeAspect="1"/>
          </p:cNvPicPr>
          <p:nvPr/>
        </p:nvPicPr>
        <p:blipFill rotWithShape="1">
          <a:blip r:embed="rId4"/>
          <a:srcRect l="25846" t="21679" r="25625" b="9571"/>
          <a:stretch/>
        </p:blipFill>
        <p:spPr>
          <a:xfrm>
            <a:off x="872836" y="1083207"/>
            <a:ext cx="5192760" cy="5885174"/>
          </a:xfrm>
          <a:prstGeom prst="rect">
            <a:avLst/>
          </a:prstGeom>
          <a:ln>
            <a:solidFill>
              <a:schemeClr val="tx1"/>
            </a:solidFill>
          </a:ln>
        </p:spPr>
      </p:pic>
    </p:spTree>
    <p:extLst>
      <p:ext uri="{BB962C8B-B14F-4D97-AF65-F5344CB8AC3E}">
        <p14:creationId xmlns:p14="http://schemas.microsoft.com/office/powerpoint/2010/main" val="3315061768"/>
      </p:ext>
    </p:extLst>
  </p:cSld>
  <p:clrMapOvr>
    <a:masterClrMapping/>
  </p:clrMapOvr>
  <p:transition spd="med">
    <p:pull/>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1654" y="720498"/>
            <a:ext cx="8761413" cy="728480"/>
          </a:xfrm>
        </p:spPr>
        <p:txBody>
          <a:bodyPr/>
          <a:lstStyle/>
          <a:p>
            <a:pPr algn="ctr"/>
            <a:r>
              <a:rPr lang="en-GB" b="1">
                <a:latin typeface="+mn-lt"/>
              </a:rPr>
              <a:t>Spelling Test</a:t>
            </a:r>
          </a:p>
        </p:txBody>
      </p:sp>
      <p:pic>
        <p:nvPicPr>
          <p:cNvPr id="5" name="Picture 5" descr="Table&#10;&#10;Description automatically generated">
            <a:extLst>
              <a:ext uri="{FF2B5EF4-FFF2-40B4-BE49-F238E27FC236}">
                <a16:creationId xmlns:a16="http://schemas.microsoft.com/office/drawing/2014/main" id="{AB0AECF6-4895-41FE-A624-B766C78CD3CE}"/>
              </a:ext>
            </a:extLst>
          </p:cNvPr>
          <p:cNvPicPr>
            <a:picLocks noGrp="1" noChangeAspect="1"/>
          </p:cNvPicPr>
          <p:nvPr>
            <p:ph idx="1"/>
          </p:nvPr>
        </p:nvPicPr>
        <p:blipFill>
          <a:blip r:embed="rId3"/>
          <a:stretch>
            <a:fillRect/>
          </a:stretch>
        </p:blipFill>
        <p:spPr>
          <a:xfrm>
            <a:off x="8175672" y="-100671"/>
            <a:ext cx="3678124" cy="7049739"/>
          </a:xfrm>
        </p:spPr>
      </p:pic>
      <p:pic>
        <p:nvPicPr>
          <p:cNvPr id="4" name="Picture 3"/>
          <p:cNvPicPr/>
          <p:nvPr/>
        </p:nvPicPr>
        <p:blipFill rotWithShape="1">
          <a:blip r:embed="rId4"/>
          <a:srcRect l="7753" t="13201" r="14817" b="6601"/>
          <a:stretch/>
        </p:blipFill>
        <p:spPr bwMode="auto">
          <a:xfrm>
            <a:off x="256942" y="1541905"/>
            <a:ext cx="6637973" cy="5161372"/>
          </a:xfrm>
          <a:prstGeom prst="rect">
            <a:avLst/>
          </a:prstGeom>
          <a:ln w="19050">
            <a:solidFill>
              <a:schemeClr val="accent4">
                <a:lumMod val="60000"/>
                <a:lumOff val="40000"/>
              </a:schemeClr>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17827202"/>
      </p:ext>
    </p:extLst>
  </p:cSld>
  <p:clrMapOvr>
    <a:masterClrMapping/>
  </p:clrMapOvr>
  <p:transition spd="med">
    <p:pull/>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0" y="947919"/>
            <a:ext cx="9059117" cy="1008471"/>
          </a:xfrm>
        </p:spPr>
        <p:txBody>
          <a:bodyPr/>
          <a:lstStyle/>
          <a:p>
            <a:pPr algn="ctr"/>
            <a:r>
              <a:rPr lang="en-GB" b="1" dirty="0">
                <a:solidFill>
                  <a:schemeClr val="bg1"/>
                </a:solidFill>
              </a:rPr>
              <a:t>What are we doing?</a:t>
            </a:r>
          </a:p>
        </p:txBody>
      </p:sp>
      <p:sp>
        <p:nvSpPr>
          <p:cNvPr id="3" name="Content Placeholder 2"/>
          <p:cNvSpPr>
            <a:spLocks noGrp="1"/>
          </p:cNvSpPr>
          <p:nvPr>
            <p:ph idx="1"/>
          </p:nvPr>
        </p:nvSpPr>
        <p:spPr>
          <a:xfrm>
            <a:off x="381000" y="2603500"/>
            <a:ext cx="9535367" cy="3416300"/>
          </a:xfrm>
        </p:spPr>
        <p:txBody>
          <a:bodyPr>
            <a:normAutofit/>
          </a:bodyPr>
          <a:lstStyle/>
          <a:p>
            <a:r>
              <a:rPr lang="en-GB" sz="2800" dirty="0"/>
              <a:t>Familiarity with questions and format</a:t>
            </a:r>
          </a:p>
          <a:p>
            <a:r>
              <a:rPr lang="en-GB" sz="2800" dirty="0"/>
              <a:t>Grammar taught specifically in English lessons</a:t>
            </a:r>
          </a:p>
          <a:p>
            <a:r>
              <a:rPr lang="en-GB" sz="2800" dirty="0"/>
              <a:t>Grammar focus in marking / editing lessons </a:t>
            </a:r>
          </a:p>
          <a:p>
            <a:r>
              <a:rPr lang="en-GB" sz="2800" dirty="0"/>
              <a:t>Century Tech nuggets set weekly</a:t>
            </a:r>
          </a:p>
          <a:p>
            <a:r>
              <a:rPr lang="en-GB" sz="2800" dirty="0"/>
              <a:t>Revision booklets – coming in the Spring Term</a:t>
            </a:r>
            <a:r>
              <a:rPr lang="en-GB" sz="2800" dirty="0">
                <a:sym typeface="Wingdings" panose="05000000000000000000" pitchFamily="2" charset="2"/>
              </a:rPr>
              <a:t> </a:t>
            </a:r>
            <a:endParaRPr lang="en-GB" sz="2800" dirty="0"/>
          </a:p>
          <a:p>
            <a:pPr marL="0" indent="0">
              <a:buNone/>
            </a:pPr>
            <a:endParaRPr lang="en-GB" sz="2800" dirty="0"/>
          </a:p>
          <a:p>
            <a:endParaRPr lang="en-GB" sz="2800" dirty="0"/>
          </a:p>
        </p:txBody>
      </p:sp>
    </p:spTree>
    <p:extLst>
      <p:ext uri="{BB962C8B-B14F-4D97-AF65-F5344CB8AC3E}">
        <p14:creationId xmlns:p14="http://schemas.microsoft.com/office/powerpoint/2010/main" val="413985191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chemeClr val="bg1"/>
                </a:solidFill>
              </a:rPr>
              <a:t>What can you do to help your child?</a:t>
            </a:r>
          </a:p>
        </p:txBody>
      </p:sp>
      <p:sp>
        <p:nvSpPr>
          <p:cNvPr id="3" name="Content Placeholder 2"/>
          <p:cNvSpPr>
            <a:spLocks noGrp="1"/>
          </p:cNvSpPr>
          <p:nvPr>
            <p:ph idx="1"/>
          </p:nvPr>
        </p:nvSpPr>
        <p:spPr>
          <a:xfrm>
            <a:off x="361950" y="2261937"/>
            <a:ext cx="11449050" cy="4596063"/>
          </a:xfrm>
        </p:spPr>
        <p:txBody>
          <a:bodyPr>
            <a:normAutofit/>
          </a:bodyPr>
          <a:lstStyle/>
          <a:p>
            <a:r>
              <a:rPr lang="en-GB" sz="2800" dirty="0"/>
              <a:t>CGP books are useful</a:t>
            </a:r>
          </a:p>
          <a:p>
            <a:r>
              <a:rPr lang="en-GB" sz="2800" dirty="0"/>
              <a:t>Grammar discussions after reading </a:t>
            </a:r>
          </a:p>
          <a:p>
            <a:r>
              <a:rPr lang="en-GB" sz="2800" dirty="0"/>
              <a:t>Writing at home and discussing features used</a:t>
            </a:r>
          </a:p>
        </p:txBody>
      </p:sp>
    </p:spTree>
    <p:extLst>
      <p:ext uri="{BB962C8B-B14F-4D97-AF65-F5344CB8AC3E}">
        <p14:creationId xmlns:p14="http://schemas.microsoft.com/office/powerpoint/2010/main" val="369186531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15294" y="2603500"/>
            <a:ext cx="8761413" cy="3416300"/>
          </a:xfrm>
        </p:spPr>
        <p:txBody>
          <a:bodyPr>
            <a:normAutofit fontScale="85000" lnSpcReduction="10000"/>
          </a:bodyPr>
          <a:lstStyle/>
          <a:p>
            <a:pPr marL="0" indent="0">
              <a:buNone/>
            </a:pPr>
            <a:endParaRPr lang="en-GB" u="sng" dirty="0">
              <a:solidFill>
                <a:schemeClr val="tx1"/>
              </a:solidFill>
            </a:endParaRPr>
          </a:p>
          <a:p>
            <a:pPr marL="0" indent="0">
              <a:buNone/>
            </a:pPr>
            <a:endParaRPr lang="en-GB" sz="4800" u="sng" dirty="0">
              <a:solidFill>
                <a:schemeClr val="tx1"/>
              </a:solidFill>
            </a:endParaRPr>
          </a:p>
          <a:p>
            <a:pPr marL="0" indent="0">
              <a:buNone/>
            </a:pPr>
            <a:endParaRPr lang="en-GB" sz="4800" u="sng" dirty="0">
              <a:solidFill>
                <a:schemeClr val="tx1"/>
              </a:solidFill>
            </a:endParaRPr>
          </a:p>
          <a:p>
            <a:pPr marL="0" indent="0">
              <a:buNone/>
            </a:pPr>
            <a:endParaRPr lang="en-GB" sz="4800" u="sng" dirty="0">
              <a:solidFill>
                <a:schemeClr val="tx1"/>
              </a:solidFill>
            </a:endParaRPr>
          </a:p>
          <a:p>
            <a:pPr marL="0" indent="0" algn="ctr">
              <a:buNone/>
            </a:pPr>
            <a:r>
              <a:rPr lang="en-GB" sz="4800" dirty="0">
                <a:solidFill>
                  <a:schemeClr val="tx1"/>
                </a:solidFill>
              </a:rPr>
              <a:t>What to expect during the week</a:t>
            </a:r>
            <a:endParaRPr lang="en-GB" sz="4800" dirty="0"/>
          </a:p>
        </p:txBody>
      </p:sp>
      <p:sp>
        <p:nvSpPr>
          <p:cNvPr id="4" name="Title 3"/>
          <p:cNvSpPr>
            <a:spLocks noGrp="1"/>
          </p:cNvSpPr>
          <p:nvPr>
            <p:ph type="title"/>
          </p:nvPr>
        </p:nvSpPr>
        <p:spPr/>
        <p:txBody>
          <a:bodyPr/>
          <a:lstStyle/>
          <a:p>
            <a:pPr algn="ctr"/>
            <a:r>
              <a:rPr lang="en-GB" b="1" dirty="0"/>
              <a:t>SATS week 2026</a:t>
            </a:r>
          </a:p>
        </p:txBody>
      </p:sp>
      <p:pic>
        <p:nvPicPr>
          <p:cNvPr id="5" name="Content Placeholder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075" y="2290711"/>
            <a:ext cx="2152578" cy="2595542"/>
          </a:xfrm>
          <a:prstGeom prst="rect">
            <a:avLst/>
          </a:prstGeom>
        </p:spPr>
      </p:pic>
    </p:spTree>
    <p:extLst>
      <p:ext uri="{BB962C8B-B14F-4D97-AF65-F5344CB8AC3E}">
        <p14:creationId xmlns:p14="http://schemas.microsoft.com/office/powerpoint/2010/main" val="1520911532"/>
      </p:ext>
    </p:extLst>
  </p:cSld>
  <p:clrMapOvr>
    <a:masterClrMapping/>
  </p:clrMapOvr>
  <p:transition spd="med">
    <p:pull/>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47920"/>
            <a:ext cx="9546384" cy="728480"/>
          </a:xfrm>
        </p:spPr>
        <p:txBody>
          <a:bodyPr/>
          <a:lstStyle/>
          <a:p>
            <a:r>
              <a:rPr lang="en-GB" b="1" dirty="0"/>
              <a:t>What will my child see when they arrive?</a:t>
            </a:r>
          </a:p>
        </p:txBody>
      </p:sp>
      <p:sp>
        <p:nvSpPr>
          <p:cNvPr id="3" name="Content Placeholder 2"/>
          <p:cNvSpPr>
            <a:spLocks noGrp="1"/>
          </p:cNvSpPr>
          <p:nvPr>
            <p:ph idx="1"/>
          </p:nvPr>
        </p:nvSpPr>
        <p:spPr>
          <a:xfrm>
            <a:off x="558800" y="2374900"/>
            <a:ext cx="10350500" cy="4330700"/>
          </a:xfrm>
        </p:spPr>
        <p:txBody>
          <a:bodyPr vert="horz" lIns="91440" tIns="45720" rIns="91440" bIns="45720" rtlCol="0" anchor="t">
            <a:normAutofit fontScale="85000" lnSpcReduction="10000"/>
          </a:bodyPr>
          <a:lstStyle/>
          <a:p>
            <a:r>
              <a:rPr lang="en-GB" sz="2400" dirty="0"/>
              <a:t>Your child will go to their normal classroom for registration. </a:t>
            </a:r>
          </a:p>
          <a:p>
            <a:r>
              <a:rPr lang="en-GB" sz="2400" dirty="0"/>
              <a:t>The room will be set up, ready for the tests a couple of weeks before the tests: </a:t>
            </a:r>
          </a:p>
          <a:p>
            <a:pPr lvl="2">
              <a:buFont typeface="Wingdings" panose="05000000000000000000" pitchFamily="2" charset="2"/>
              <a:buChar char="v"/>
            </a:pPr>
            <a:r>
              <a:rPr lang="en-GB" sz="2400" dirty="0"/>
              <a:t>Tables separated</a:t>
            </a:r>
          </a:p>
          <a:p>
            <a:pPr lvl="2">
              <a:buFont typeface="Wingdings" panose="05000000000000000000" pitchFamily="2" charset="2"/>
              <a:buChar char="v"/>
            </a:pPr>
            <a:r>
              <a:rPr lang="en-GB" sz="2400" dirty="0"/>
              <a:t>Displays covered</a:t>
            </a:r>
          </a:p>
          <a:p>
            <a:pPr lvl="2">
              <a:buFont typeface="Wingdings" panose="05000000000000000000" pitchFamily="2" charset="2"/>
              <a:buChar char="v"/>
            </a:pPr>
            <a:r>
              <a:rPr lang="en-GB" sz="2400" dirty="0"/>
              <a:t>Bookcases covered</a:t>
            </a:r>
          </a:p>
          <a:p>
            <a:r>
              <a:rPr lang="en-GB" sz="2400" dirty="0"/>
              <a:t>Their teacher will put them at ease and encourage them to go to the toilet if they need to.</a:t>
            </a:r>
          </a:p>
          <a:p>
            <a:r>
              <a:rPr lang="en-GB" sz="2400" dirty="0"/>
              <a:t>Their teacher will then tell the children to go to their seats ready for the test. </a:t>
            </a:r>
          </a:p>
          <a:p>
            <a:r>
              <a:rPr lang="en-GB" sz="2400" dirty="0">
                <a:ea typeface="+mn-lt"/>
                <a:cs typeface="+mn-lt"/>
              </a:rPr>
              <a:t>School will provide all the equipment for the tests.</a:t>
            </a:r>
            <a:endParaRPr lang="en-US" sz="2400" dirty="0">
              <a:ea typeface="+mn-lt"/>
              <a:cs typeface="+mn-lt"/>
            </a:endParaRPr>
          </a:p>
          <a:p>
            <a:r>
              <a:rPr lang="en-GB" sz="2400" dirty="0">
                <a:ea typeface="+mn-lt"/>
                <a:cs typeface="+mn-lt"/>
              </a:rPr>
              <a:t>Water bottles may be placed beneath the desk, with any words covered.</a:t>
            </a:r>
            <a:endParaRPr lang="en-GB" dirty="0"/>
          </a:p>
          <a:p>
            <a:endParaRPr lang="en-GB" dirty="0"/>
          </a:p>
        </p:txBody>
      </p:sp>
    </p:spTree>
    <p:extLst>
      <p:ext uri="{BB962C8B-B14F-4D97-AF65-F5344CB8AC3E}">
        <p14:creationId xmlns:p14="http://schemas.microsoft.com/office/powerpoint/2010/main" val="2887656525"/>
      </p:ext>
    </p:extLst>
  </p:cSld>
  <p:clrMapOvr>
    <a:masterClrMapping/>
  </p:clrMapOvr>
  <p:transition spd="med">
    <p:pull/>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47920"/>
            <a:ext cx="9560671" cy="728480"/>
          </a:xfrm>
        </p:spPr>
        <p:txBody>
          <a:bodyPr/>
          <a:lstStyle/>
          <a:p>
            <a:r>
              <a:rPr lang="en-GB" b="1" dirty="0"/>
              <a:t>How can I help my child during the week?</a:t>
            </a:r>
          </a:p>
        </p:txBody>
      </p:sp>
      <p:sp>
        <p:nvSpPr>
          <p:cNvPr id="3" name="Content Placeholder 2"/>
          <p:cNvSpPr>
            <a:spLocks noGrp="1"/>
          </p:cNvSpPr>
          <p:nvPr>
            <p:ph idx="1"/>
          </p:nvPr>
        </p:nvSpPr>
        <p:spPr>
          <a:xfrm>
            <a:off x="1154954" y="2603500"/>
            <a:ext cx="10489852" cy="3416300"/>
          </a:xfrm>
        </p:spPr>
        <p:txBody>
          <a:bodyPr vert="horz" lIns="91440" tIns="45720" rIns="91440" bIns="45720" rtlCol="0" anchor="t">
            <a:normAutofit fontScale="62500" lnSpcReduction="20000"/>
          </a:bodyPr>
          <a:lstStyle/>
          <a:p>
            <a:r>
              <a:rPr lang="en-GB" sz="4400" dirty="0"/>
              <a:t>Keep everything as normal as possible!</a:t>
            </a:r>
          </a:p>
          <a:p>
            <a:r>
              <a:rPr lang="en-GB" sz="4400" dirty="0"/>
              <a:t>Tell them to do their best - that’s all we expect.</a:t>
            </a:r>
          </a:p>
          <a:p>
            <a:r>
              <a:rPr lang="en-GB" sz="4400" dirty="0"/>
              <a:t>Model staying calm to your child.</a:t>
            </a:r>
          </a:p>
          <a:p>
            <a:r>
              <a:rPr lang="en-GB" sz="4400" dirty="0"/>
              <a:t>Arrive at school on time.</a:t>
            </a:r>
          </a:p>
          <a:p>
            <a:r>
              <a:rPr lang="en-GB" sz="4400" dirty="0"/>
              <a:t>Go to bed at a sensible time.</a:t>
            </a:r>
          </a:p>
          <a:p>
            <a:r>
              <a:rPr lang="en-GB" sz="4400" dirty="0"/>
              <a:t>Ensure they have a healthy breakfast.</a:t>
            </a:r>
          </a:p>
          <a:p>
            <a:r>
              <a:rPr lang="en-GB" sz="4400" dirty="0"/>
              <a:t>Many children actually enjoy the week of the tests! </a:t>
            </a:r>
          </a:p>
          <a:p>
            <a:endParaRPr lang="en-GB" dirty="0"/>
          </a:p>
        </p:txBody>
      </p:sp>
    </p:spTree>
    <p:extLst>
      <p:ext uri="{BB962C8B-B14F-4D97-AF65-F5344CB8AC3E}">
        <p14:creationId xmlns:p14="http://schemas.microsoft.com/office/powerpoint/2010/main" val="1158529490"/>
      </p:ext>
    </p:extLst>
  </p:cSld>
  <p:clrMapOvr>
    <a:masterClrMapping/>
  </p:clrMapOvr>
  <p:transition spd="med">
    <p:pull/>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200" y="947920"/>
            <a:ext cx="11088688" cy="728480"/>
          </a:xfrm>
        </p:spPr>
        <p:txBody>
          <a:bodyPr/>
          <a:lstStyle/>
          <a:p>
            <a:r>
              <a:rPr lang="en-GB" b="1" dirty="0"/>
              <a:t>What if my child has Special Educational Needs?</a:t>
            </a:r>
          </a:p>
        </p:txBody>
      </p:sp>
      <p:sp>
        <p:nvSpPr>
          <p:cNvPr id="3" name="Content Placeholder 2"/>
          <p:cNvSpPr>
            <a:spLocks noGrp="1"/>
          </p:cNvSpPr>
          <p:nvPr>
            <p:ph idx="1"/>
          </p:nvPr>
        </p:nvSpPr>
        <p:spPr>
          <a:xfrm>
            <a:off x="1154954" y="2603500"/>
            <a:ext cx="10175034" cy="3416300"/>
          </a:xfrm>
        </p:spPr>
        <p:txBody>
          <a:bodyPr>
            <a:normAutofit fontScale="55000" lnSpcReduction="20000"/>
          </a:bodyPr>
          <a:lstStyle/>
          <a:p>
            <a:r>
              <a:rPr lang="en-GB" sz="4000"/>
              <a:t>A small number of pupils with Special Educational Needs may need additional arrangements so they can take part in the KS2 tests. </a:t>
            </a:r>
          </a:p>
          <a:p>
            <a:r>
              <a:rPr lang="en-GB" sz="4000"/>
              <a:t>Some SEN are entitled to </a:t>
            </a:r>
          </a:p>
          <a:p>
            <a:pPr marL="0" indent="0">
              <a:buNone/>
            </a:pPr>
            <a:r>
              <a:rPr lang="en-GB" sz="4000"/>
              <a:t>-a reader</a:t>
            </a:r>
          </a:p>
          <a:p>
            <a:pPr marL="0" indent="0">
              <a:buNone/>
            </a:pPr>
            <a:r>
              <a:rPr lang="en-GB" sz="4000"/>
              <a:t>-prompter</a:t>
            </a:r>
          </a:p>
          <a:p>
            <a:pPr marL="0" indent="0">
              <a:buNone/>
            </a:pPr>
            <a:r>
              <a:rPr lang="en-GB" sz="4000"/>
              <a:t>-a scribe</a:t>
            </a:r>
          </a:p>
          <a:p>
            <a:pPr marL="0" indent="0">
              <a:buNone/>
            </a:pPr>
            <a:r>
              <a:rPr lang="en-GB" sz="4000"/>
              <a:t>-additional time</a:t>
            </a:r>
          </a:p>
          <a:p>
            <a:r>
              <a:rPr lang="en-GB" sz="4000"/>
              <a:t>Mrs </a:t>
            </a:r>
            <a:r>
              <a:rPr lang="en-GB" sz="4000" err="1"/>
              <a:t>Brazell</a:t>
            </a:r>
            <a:r>
              <a:rPr lang="en-GB" sz="4000"/>
              <a:t> will contact parents of pupils individually to discuss this.</a:t>
            </a:r>
          </a:p>
          <a:p>
            <a:endParaRPr lang="en-GB"/>
          </a:p>
        </p:txBody>
      </p:sp>
    </p:spTree>
    <p:extLst>
      <p:ext uri="{BB962C8B-B14F-4D97-AF65-F5344CB8AC3E}">
        <p14:creationId xmlns:p14="http://schemas.microsoft.com/office/powerpoint/2010/main" val="3843080561"/>
      </p:ext>
    </p:extLst>
  </p:cSld>
  <p:clrMapOvr>
    <a:masterClrMapping/>
  </p:clrMapOvr>
  <p:transition spd="med">
    <p:pull/>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happens if my child is ill?</a:t>
            </a:r>
          </a:p>
        </p:txBody>
      </p:sp>
      <p:sp>
        <p:nvSpPr>
          <p:cNvPr id="3" name="Content Placeholder 2"/>
          <p:cNvSpPr>
            <a:spLocks noGrp="1"/>
          </p:cNvSpPr>
          <p:nvPr>
            <p:ph idx="1"/>
          </p:nvPr>
        </p:nvSpPr>
        <p:spPr/>
        <p:txBody>
          <a:bodyPr>
            <a:normAutofit/>
          </a:bodyPr>
          <a:lstStyle/>
          <a:p>
            <a:r>
              <a:rPr lang="en-GB" sz="2800"/>
              <a:t>Children who miss a test will sit the test as soon as they return to school.</a:t>
            </a:r>
          </a:p>
          <a:p>
            <a:r>
              <a:rPr lang="en-GB" sz="2800"/>
              <a:t>If a child is ill during the test, the test will be stopped and restarted to ensure the other  children have the amount of time they need to complete it.</a:t>
            </a:r>
          </a:p>
          <a:p>
            <a:endParaRPr lang="en-GB" sz="2800"/>
          </a:p>
        </p:txBody>
      </p:sp>
    </p:spTree>
    <p:extLst>
      <p:ext uri="{BB962C8B-B14F-4D97-AF65-F5344CB8AC3E}">
        <p14:creationId xmlns:p14="http://schemas.microsoft.com/office/powerpoint/2010/main" val="547337966"/>
      </p:ext>
    </p:extLst>
  </p:cSld>
  <p:clrMapOvr>
    <a:masterClrMapping/>
  </p:clrMapOvr>
  <p:transition spd="med">
    <p:pull/>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Home-learning preparation</a:t>
            </a:r>
          </a:p>
        </p:txBody>
      </p:sp>
      <p:sp>
        <p:nvSpPr>
          <p:cNvPr id="3" name="Content Placeholder 2"/>
          <p:cNvSpPr>
            <a:spLocks noGrp="1"/>
          </p:cNvSpPr>
          <p:nvPr>
            <p:ph idx="1"/>
          </p:nvPr>
        </p:nvSpPr>
        <p:spPr/>
        <p:txBody>
          <a:bodyPr vert="horz" lIns="91440" tIns="45720" rIns="91440" bIns="45720" rtlCol="0" anchor="t">
            <a:normAutofit/>
          </a:bodyPr>
          <a:lstStyle/>
          <a:p>
            <a:r>
              <a:rPr lang="en-GB" sz="2400"/>
              <a:t>Practice booklets will go home as part of home learning in the Spring term for children to practise a couple of questions each night.</a:t>
            </a:r>
          </a:p>
          <a:p>
            <a:r>
              <a:rPr lang="en-GB" sz="2400"/>
              <a:t>Secondary schools have commented on this approach from Binfield as being good preparation.</a:t>
            </a:r>
          </a:p>
          <a:p>
            <a:r>
              <a:rPr lang="en-GB" sz="2400"/>
              <a:t>Encourage your child to highlight/star any questions they find tricky to go over in class with their teacher.</a:t>
            </a:r>
          </a:p>
        </p:txBody>
      </p:sp>
    </p:spTree>
    <p:extLst>
      <p:ext uri="{BB962C8B-B14F-4D97-AF65-F5344CB8AC3E}">
        <p14:creationId xmlns:p14="http://schemas.microsoft.com/office/powerpoint/2010/main" val="4223551195"/>
      </p:ext>
    </p:extLst>
  </p:cSld>
  <p:clrMapOvr>
    <a:masterClrMapping/>
  </p:clrMapOvr>
  <p:transition spd="med">
    <p:pull/>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Picture 5" descr="Logo, company name&#10;&#10;Description automatically generated">
            <a:extLst>
              <a:ext uri="{FF2B5EF4-FFF2-40B4-BE49-F238E27FC236}">
                <a16:creationId xmlns:a16="http://schemas.microsoft.com/office/drawing/2014/main" id="{32FF7966-3EB2-4611-B18C-361CCAD34AE6}"/>
              </a:ext>
            </a:extLst>
          </p:cNvPr>
          <p:cNvPicPr>
            <a:picLocks noGrp="1" noChangeAspect="1"/>
          </p:cNvPicPr>
          <p:nvPr>
            <p:ph idx="1"/>
          </p:nvPr>
        </p:nvPicPr>
        <p:blipFill>
          <a:blip r:embed="rId3"/>
          <a:stretch>
            <a:fillRect/>
          </a:stretch>
        </p:blipFill>
        <p:spPr>
          <a:xfrm>
            <a:off x="4782631" y="475475"/>
            <a:ext cx="2416741" cy="3416300"/>
          </a:xfrm>
        </p:spPr>
      </p:pic>
      <p:pic>
        <p:nvPicPr>
          <p:cNvPr id="4" name="Picture 3"/>
          <p:cNvPicPr>
            <a:picLocks noChangeAspect="1"/>
          </p:cNvPicPr>
          <p:nvPr/>
        </p:nvPicPr>
        <p:blipFill>
          <a:blip r:embed="rId4"/>
          <a:stretch>
            <a:fillRect/>
          </a:stretch>
        </p:blipFill>
        <p:spPr>
          <a:xfrm>
            <a:off x="371475" y="731838"/>
            <a:ext cx="2505075" cy="3276600"/>
          </a:xfrm>
          <a:prstGeom prst="rect">
            <a:avLst/>
          </a:prstGeom>
        </p:spPr>
      </p:pic>
      <p:pic>
        <p:nvPicPr>
          <p:cNvPr id="2050" name="Picture 2" descr="https://images-na.ssl-images-amazon.com/images/I/41yXTF6GOoL._SX390_BO1,204,203,200_.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6216" y="2182933"/>
            <a:ext cx="2587625" cy="32939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Text&#10;&#10;Description automatically generated">
            <a:extLst>
              <a:ext uri="{FF2B5EF4-FFF2-40B4-BE49-F238E27FC236}">
                <a16:creationId xmlns:a16="http://schemas.microsoft.com/office/drawing/2014/main" id="{EBF63AC1-8D0B-4E71-A78F-E7997ACBB806}"/>
              </a:ext>
            </a:extLst>
          </p:cNvPr>
          <p:cNvPicPr>
            <a:picLocks noChangeAspect="1"/>
          </p:cNvPicPr>
          <p:nvPr/>
        </p:nvPicPr>
        <p:blipFill>
          <a:blip r:embed="rId6"/>
          <a:stretch>
            <a:fillRect/>
          </a:stretch>
        </p:blipFill>
        <p:spPr>
          <a:xfrm>
            <a:off x="8506522" y="1118402"/>
            <a:ext cx="2743200" cy="3877781"/>
          </a:xfrm>
          <a:prstGeom prst="rect">
            <a:avLst/>
          </a:prstGeom>
        </p:spPr>
      </p:pic>
      <p:pic>
        <p:nvPicPr>
          <p:cNvPr id="7" name="Picture 7">
            <a:extLst>
              <a:ext uri="{FF2B5EF4-FFF2-40B4-BE49-F238E27FC236}">
                <a16:creationId xmlns:a16="http://schemas.microsoft.com/office/drawing/2014/main" id="{6C721532-A9A6-462B-AB07-7748068E933F}"/>
              </a:ext>
            </a:extLst>
          </p:cNvPr>
          <p:cNvPicPr>
            <a:picLocks noChangeAspect="1"/>
          </p:cNvPicPr>
          <p:nvPr/>
        </p:nvPicPr>
        <p:blipFill>
          <a:blip r:embed="rId7"/>
          <a:stretch>
            <a:fillRect/>
          </a:stretch>
        </p:blipFill>
        <p:spPr>
          <a:xfrm>
            <a:off x="5856713" y="3554451"/>
            <a:ext cx="2485792" cy="3159512"/>
          </a:xfrm>
          <a:prstGeom prst="rect">
            <a:avLst/>
          </a:prstGeom>
        </p:spPr>
      </p:pic>
    </p:spTree>
    <p:extLst>
      <p:ext uri="{BB962C8B-B14F-4D97-AF65-F5344CB8AC3E}">
        <p14:creationId xmlns:p14="http://schemas.microsoft.com/office/powerpoint/2010/main" val="83468636"/>
      </p:ext>
    </p:extLst>
  </p:cSld>
  <p:clrMapOvr>
    <a:masterClrMapping/>
  </p:clrMapOvr>
  <p:transition spd="med">
    <p:pull/>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23" ma:contentTypeDescription="Create a new document." ma:contentTypeScope="" ma:versionID="9f1dbe9ce6bc90600ae5f89d9a359dbd">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dedd17c778845a1c48344c2d439cf469"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OCR" ma:index="10" nillable="true" ma:displayName="Extracted Text" ma:hidden="true" ma:internalName="MediaServiceOCR" ma:readOnly="true">
      <xsd:simpleType>
        <xsd:restriction base="dms:Note"/>
      </xsd:simpleType>
    </xsd:element>
    <xsd:element name="MediaServiceLocation" ma:index="11" nillable="true" ma:displayName="Location" ma:hidden="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true">
      <xsd:simpleType>
        <xsd:restriction base="dms:Note"/>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b628113-5d80-4981-9796-2fa5bad46c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2"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hidden="true" ma:internalName="SharedWithDetails" ma:readOnly="true">
      <xsd:simpleType>
        <xsd:restriction base="dms:Note"/>
      </xsd:simpleType>
    </xsd:element>
    <xsd:element name="TaxCatchAll" ma:index="22" nillable="true" ma:displayName="Taxonomy Catch All Column" ma:hidden="true" ma:list="{70f8640c-a3ed-47df-9abc-16faf0d86c82}" ma:internalName="TaxCatchAll" ma:showField="CatchAllData" ma:web="933c73ff-1f47-478d-836a-52d41c4c839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933c73ff-1f47-478d-836a-52d41c4c8390">
      <UserInfo>
        <DisplayName>Richard Levens</DisplayName>
        <AccountId>1873</AccountId>
        <AccountType/>
      </UserInfo>
      <UserInfo>
        <DisplayName>Emily Fenner</DisplayName>
        <AccountId>258</AccountId>
        <AccountType/>
      </UserInfo>
    </SharedWithUsers>
    <TaxCatchAll xmlns="933c73ff-1f47-478d-836a-52d41c4c8390" xsi:nil="true"/>
    <lcf76f155ced4ddcb4097134ff3c332f xmlns="b7193443-4924-4c98-83f1-322a08f1315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40D1AFF-FEE9-43F9-BE17-86F1D4334C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7631C85-3FFC-47A8-929D-8AF3CDBB4C00}">
  <ds:schemaRefs>
    <ds:schemaRef ds:uri="http://schemas.microsoft.com/sharepoint/v3/contenttype/forms"/>
  </ds:schemaRefs>
</ds:datastoreItem>
</file>

<file path=customXml/itemProps3.xml><?xml version="1.0" encoding="utf-8"?>
<ds:datastoreItem xmlns:ds="http://schemas.openxmlformats.org/officeDocument/2006/customXml" ds:itemID="{8F25698C-C9E9-4961-B484-EE3EA316C759}">
  <ds:schemaRefs>
    <ds:schemaRef ds:uri="933c73ff-1f47-478d-836a-52d41c4c8390"/>
    <ds:schemaRef ds:uri="http://www.w3.org/XML/1998/namespace"/>
    <ds:schemaRef ds:uri="http://schemas.microsoft.com/office/infopath/2007/PartnerControls"/>
    <ds:schemaRef ds:uri="http://purl.org/dc/dcmitype/"/>
    <ds:schemaRef ds:uri="http://purl.org/dc/terms/"/>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b7193443-4924-4c98-83f1-322a08f13154"/>
  </ds:schemaRefs>
</ds:datastoreItem>
</file>

<file path=docProps/app.xml><?xml version="1.0" encoding="utf-8"?>
<Properties xmlns="http://schemas.openxmlformats.org/officeDocument/2006/extended-properties" xmlns:vt="http://schemas.openxmlformats.org/officeDocument/2006/docPropsVTypes">
  <Template>Ion Boardroom</Template>
  <TotalTime>169</TotalTime>
  <Words>3303</Words>
  <Application>Microsoft Office PowerPoint</Application>
  <PresentationFormat>Widescreen</PresentationFormat>
  <Paragraphs>446</Paragraphs>
  <Slides>43</Slides>
  <Notes>42</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Ion Boardroom</vt:lpstr>
      <vt:lpstr>Year 6 Assessment </vt:lpstr>
      <vt:lpstr>AIM OF THE MEETING</vt:lpstr>
      <vt:lpstr>What are SATS?  (Statutory Assessment Tests) </vt:lpstr>
      <vt:lpstr>Tests</vt:lpstr>
      <vt:lpstr>TEACHER ASSESSMENT</vt:lpstr>
      <vt:lpstr>EXS Exemplification</vt:lpstr>
      <vt:lpstr>EXS Exemplification</vt:lpstr>
      <vt:lpstr>Maths Tests</vt:lpstr>
      <vt:lpstr>Maths Papers</vt:lpstr>
      <vt:lpstr>Arithmetic Paper</vt:lpstr>
      <vt:lpstr>Arithmetic Papers – One Mark Questions</vt:lpstr>
      <vt:lpstr>Arithmetic Papers – Two Mark Questions</vt:lpstr>
      <vt:lpstr>PowerPoint Presentation</vt:lpstr>
      <vt:lpstr>Reasoning Papers</vt:lpstr>
      <vt:lpstr>Reasoning Papers</vt:lpstr>
      <vt:lpstr>Child close to achieving the standard.</vt:lpstr>
      <vt:lpstr>Reasoning Papers</vt:lpstr>
      <vt:lpstr>What we do</vt:lpstr>
      <vt:lpstr>Test Techniques</vt:lpstr>
      <vt:lpstr>What will help?</vt:lpstr>
      <vt:lpstr>Reading Assessment</vt:lpstr>
      <vt:lpstr>Reading SATs paper</vt:lpstr>
      <vt:lpstr>Raw scores and scaled scores. What is the expected standard?</vt:lpstr>
      <vt:lpstr>What skills are tested?</vt:lpstr>
      <vt:lpstr>PowerPoint Presentation</vt:lpstr>
      <vt:lpstr>PowerPoint Presentation</vt:lpstr>
      <vt:lpstr>PowerPoint Presentation</vt:lpstr>
      <vt:lpstr>PowerPoint Presentation</vt:lpstr>
      <vt:lpstr>Teacher assessment</vt:lpstr>
      <vt:lpstr>What are we doing?</vt:lpstr>
      <vt:lpstr>What can you do to help your child?</vt:lpstr>
      <vt:lpstr>Spelling, Punctuation and Grammar Test  </vt:lpstr>
      <vt:lpstr>What does the grammar test look like?</vt:lpstr>
      <vt:lpstr>Spelling Test</vt:lpstr>
      <vt:lpstr>What are we doing?</vt:lpstr>
      <vt:lpstr>What can you do to help your child?</vt:lpstr>
      <vt:lpstr>SATS week 2026</vt:lpstr>
      <vt:lpstr>What will my child see when they arrive?</vt:lpstr>
      <vt:lpstr>How can I help my child during the week?</vt:lpstr>
      <vt:lpstr>What if my child has Special Educational Needs?</vt:lpstr>
      <vt:lpstr>What happens if my child is ill?</vt:lpstr>
      <vt:lpstr>Home-learning preparation</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localuser</dc:creator>
  <cp:lastModifiedBy>Emily Fenner</cp:lastModifiedBy>
  <cp:revision>21</cp:revision>
  <cp:lastPrinted>2023-10-30T12:53:06Z</cp:lastPrinted>
  <dcterms:created xsi:type="dcterms:W3CDTF">2016-01-30T17:38:22Z</dcterms:created>
  <dcterms:modified xsi:type="dcterms:W3CDTF">2025-10-16T13:59:52Z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y fmtid="{D5CDD505-2E9C-101B-9397-08002B2CF9AE}" pid="3" name="MediaServiceImageTags">
    <vt:lpwstr/>
  </property>
</Properties>
</file>