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
  </p:notesMasterIdLst>
  <p:sldIdLst>
    <p:sldId id="257" r:id="rId2"/>
    <p:sldId id="258" r:id="rId3"/>
    <p:sldId id="259" r:id="rId4"/>
    <p:sldId id="260" r:id="rId5"/>
    <p:sldId id="261" r:id="rId6"/>
    <p:sldId id="262" r:id="rId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5" d="100"/>
          <a:sy n="105" d="100"/>
        </p:scale>
        <p:origin x="1716"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C77FC57-8A77-49B2-BD8F-E2B2BBF0D368}" type="datetimeFigureOut">
              <a:rPr lang="en-US" smtClean="0"/>
              <a:t>6/6/2021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FB7302D-FAEE-4D86-A2D2-543C6F16CE56}"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Image Placeholder 1"/>
          <p:cNvSpPr>
            <a:spLocks noGrp="1" noRot="1" noChangeAspect="1" noTextEdit="1"/>
          </p:cNvSpPr>
          <p:nvPr>
            <p:ph type="sldImg"/>
          </p:nvPr>
        </p:nvSpPr>
        <p:spPr bwMode="auto">
          <a:noFill/>
          <a:ln>
            <a:solidFill>
              <a:srgbClr val="000000"/>
            </a:solidFill>
            <a:miter lim="800000"/>
            <a:headEnd/>
            <a:tailEnd/>
          </a:ln>
        </p:spPr>
      </p:sp>
      <p:sp>
        <p:nvSpPr>
          <p:cNvPr id="6246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a:p>
        </p:txBody>
      </p:sp>
      <p:sp>
        <p:nvSpPr>
          <p:cNvPr id="26628"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495BFD24-5961-434D-90CA-D270CBDFAAF4}" type="slidenum">
              <a:rPr lang="en-US" smtClean="0"/>
              <a:pPr fontAlgn="base">
                <a:spcBef>
                  <a:spcPct val="0"/>
                </a:spcBef>
                <a:spcAft>
                  <a:spcPct val="0"/>
                </a:spcAft>
                <a:defRPr/>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Slide Image Placeholder 1"/>
          <p:cNvSpPr>
            <a:spLocks noGrp="1" noRot="1" noChangeAspect="1" noTextEdit="1"/>
          </p:cNvSpPr>
          <p:nvPr>
            <p:ph type="sldImg"/>
          </p:nvPr>
        </p:nvSpPr>
        <p:spPr bwMode="auto">
          <a:noFill/>
          <a:ln>
            <a:solidFill>
              <a:srgbClr val="000000"/>
            </a:solidFill>
            <a:miter lim="800000"/>
            <a:headEnd/>
            <a:tailEnd/>
          </a:ln>
        </p:spPr>
      </p:sp>
      <p:sp>
        <p:nvSpPr>
          <p:cNvPr id="63491"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a:p>
        </p:txBody>
      </p:sp>
      <p:sp>
        <p:nvSpPr>
          <p:cNvPr id="4" name="Slide Number Placeholder 3"/>
          <p:cNvSpPr>
            <a:spLocks noGrp="1"/>
          </p:cNvSpPr>
          <p:nvPr>
            <p:ph type="sldNum" sz="quarter" idx="5"/>
          </p:nvPr>
        </p:nvSpPr>
        <p:spPr/>
        <p:txBody>
          <a:bodyPr/>
          <a:lstStyle/>
          <a:p>
            <a:pPr>
              <a:defRPr/>
            </a:pPr>
            <a:fld id="{B7EE2522-D6E0-4D0E-9ADE-CA81F33AE756}" type="slidenum">
              <a:rPr lang="en-US" smtClean="0"/>
              <a:pPr>
                <a:defRPr/>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p:txBody>
          <a:bodyPr/>
          <a:lstStyle/>
          <a:p>
            <a:pPr>
              <a:defRPr/>
            </a:pPr>
            <a:fld id="{DB9AD14B-92F4-4826-8F9B-5BDF874A4E70}" type="slidenum">
              <a:rPr lang="en-US" smtClean="0">
                <a:latin typeface="Arial" pitchFamily="34" charset="0"/>
              </a:rPr>
              <a:pPr>
                <a:defRPr/>
              </a:pPr>
              <a:t>3</a:t>
            </a:fld>
            <a:endParaRPr lang="en-US">
              <a:latin typeface="Arial" pitchFamily="34" charset="0"/>
            </a:endParaRPr>
          </a:p>
        </p:txBody>
      </p:sp>
      <p:sp>
        <p:nvSpPr>
          <p:cNvPr id="64515"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64516"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r>
              <a:rPr lang="en-GB">
                <a:latin typeface="Arial" charset="0"/>
              </a:rPr>
              <a:t>Using this image, taken from a programme, and any prior knowledge of the play that they might have, students should create a brainstorm showing what the expect to find in the play. Eg its possible themes, events, setting, characters, storyline. Emphasise that you are interested in their expectations, not just what they actually know. When new impetus is required, introduce the next image (slide 3) – ask pupils to adapt or develop ideas in the light of it and repeat this process for the third image.</a:t>
            </a:r>
            <a:endParaRPr lang="en-US">
              <a:latin typeface="Arial"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Slide Image Placeholder 1"/>
          <p:cNvSpPr>
            <a:spLocks noGrp="1" noRot="1" noChangeAspect="1" noTextEdit="1"/>
          </p:cNvSpPr>
          <p:nvPr>
            <p:ph type="sldImg"/>
          </p:nvPr>
        </p:nvSpPr>
        <p:spPr bwMode="auto">
          <a:noFill/>
          <a:ln>
            <a:solidFill>
              <a:srgbClr val="000000"/>
            </a:solidFill>
            <a:miter lim="800000"/>
            <a:headEnd/>
            <a:tailEnd/>
          </a:ln>
        </p:spPr>
      </p:sp>
      <p:sp>
        <p:nvSpPr>
          <p:cNvPr id="6553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a:latin typeface="Arial" charset="0"/>
            </a:endParaRPr>
          </a:p>
        </p:txBody>
      </p:sp>
      <p:sp>
        <p:nvSpPr>
          <p:cNvPr id="40964" name="Slide Number Placeholder 3"/>
          <p:cNvSpPr>
            <a:spLocks noGrp="1"/>
          </p:cNvSpPr>
          <p:nvPr>
            <p:ph type="sldNum" sz="quarter" idx="5"/>
          </p:nvPr>
        </p:nvSpPr>
        <p:spPr/>
        <p:txBody>
          <a:bodyPr/>
          <a:lstStyle/>
          <a:p>
            <a:pPr>
              <a:defRPr/>
            </a:pPr>
            <a:fld id="{2F39E202-A3D9-4628-B7B0-16BFBB38DABD}" type="slidenum">
              <a:rPr lang="en-US" smtClean="0">
                <a:latin typeface="Arial" pitchFamily="34" charset="0"/>
              </a:rPr>
              <a:pPr>
                <a:defRPr/>
              </a:pPr>
              <a:t>4</a:t>
            </a:fld>
            <a:endParaRPr lang="en-US">
              <a:latin typeface="Arial"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p:txBody>
          <a:bodyPr/>
          <a:lstStyle/>
          <a:p>
            <a:pPr>
              <a:defRPr/>
            </a:pPr>
            <a:fld id="{0DA63552-F3D2-4993-A497-AC9E3BA16C53}" type="slidenum">
              <a:rPr lang="en-US" smtClean="0">
                <a:latin typeface="Arial" pitchFamily="34" charset="0"/>
              </a:rPr>
              <a:pPr>
                <a:defRPr/>
              </a:pPr>
              <a:t>5</a:t>
            </a:fld>
            <a:endParaRPr lang="en-US">
              <a:latin typeface="Arial" pitchFamily="34" charset="0"/>
            </a:endParaRPr>
          </a:p>
        </p:txBody>
      </p:sp>
      <p:sp>
        <p:nvSpPr>
          <p:cNvPr id="66563"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66564"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r>
              <a:rPr lang="en-GB">
                <a:latin typeface="Arial" charset="0"/>
              </a:rPr>
              <a:t>Painting – John William Waterhouse (1849 – 1917)</a:t>
            </a:r>
            <a:endParaRPr lang="en-US">
              <a:latin typeface="Arial"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p:cNvSpPr>
            <a:spLocks noGrp="1" noRot="1" noChangeAspect="1" noTextEdit="1"/>
          </p:cNvSpPr>
          <p:nvPr>
            <p:ph type="sldImg"/>
          </p:nvPr>
        </p:nvSpPr>
        <p:spPr bwMode="auto">
          <a:noFill/>
          <a:ln>
            <a:solidFill>
              <a:srgbClr val="000000"/>
            </a:solidFill>
            <a:miter lim="800000"/>
            <a:headEnd/>
            <a:tailEnd/>
          </a:ln>
        </p:spPr>
      </p:sp>
      <p:sp>
        <p:nvSpPr>
          <p:cNvPr id="67587"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a:p>
        </p:txBody>
      </p:sp>
      <p:sp>
        <p:nvSpPr>
          <p:cNvPr id="4" name="Slide Number Placeholder 3"/>
          <p:cNvSpPr>
            <a:spLocks noGrp="1"/>
          </p:cNvSpPr>
          <p:nvPr>
            <p:ph type="sldNum" sz="quarter" idx="5"/>
          </p:nvPr>
        </p:nvSpPr>
        <p:spPr/>
        <p:txBody>
          <a:bodyPr/>
          <a:lstStyle/>
          <a:p>
            <a:pPr>
              <a:defRPr/>
            </a:pPr>
            <a:fld id="{F1F69097-1B5E-4BA8-B9ED-2FF2997D7DF6}" type="slidenum">
              <a:rPr lang="en-US" smtClean="0"/>
              <a:pPr>
                <a:defRPr/>
              </a:pPr>
              <a:t>6</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8DAF3272-118C-4BB8-8344-192786F405EA}" type="datetimeFigureOut">
              <a:rPr lang="en-US" smtClean="0"/>
              <a:t>6/6/2021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4643262-7321-4776-B775-CF3722B28A4C}"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DAF3272-118C-4BB8-8344-192786F405EA}" type="datetimeFigureOut">
              <a:rPr lang="en-US" smtClean="0"/>
              <a:t>6/6/2021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4643262-7321-4776-B775-CF3722B28A4C}"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DAF3272-118C-4BB8-8344-192786F405EA}" type="datetimeFigureOut">
              <a:rPr lang="en-US" smtClean="0"/>
              <a:t>6/6/2021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4643262-7321-4776-B775-CF3722B28A4C}"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DAF3272-118C-4BB8-8344-192786F405EA}" type="datetimeFigureOut">
              <a:rPr lang="en-US" smtClean="0"/>
              <a:t>6/6/2021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4643262-7321-4776-B775-CF3722B28A4C}"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DAF3272-118C-4BB8-8344-192786F405EA}" type="datetimeFigureOut">
              <a:rPr lang="en-US" smtClean="0"/>
              <a:t>6/6/2021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4643262-7321-4776-B775-CF3722B28A4C}"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DAF3272-118C-4BB8-8344-192786F405EA}" type="datetimeFigureOut">
              <a:rPr lang="en-US" smtClean="0"/>
              <a:t>6/6/2021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4643262-7321-4776-B775-CF3722B28A4C}"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DAF3272-118C-4BB8-8344-192786F405EA}" type="datetimeFigureOut">
              <a:rPr lang="en-US" smtClean="0"/>
              <a:t>6/6/2021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4643262-7321-4776-B775-CF3722B28A4C}"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DAF3272-118C-4BB8-8344-192786F405EA}" type="datetimeFigureOut">
              <a:rPr lang="en-US" smtClean="0"/>
              <a:t>6/6/2021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4643262-7321-4776-B775-CF3722B28A4C}"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DAF3272-118C-4BB8-8344-192786F405EA}" type="datetimeFigureOut">
              <a:rPr lang="en-US" smtClean="0"/>
              <a:t>6/6/2021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4643262-7321-4776-B775-CF3722B28A4C}"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DAF3272-118C-4BB8-8344-192786F405EA}" type="datetimeFigureOut">
              <a:rPr lang="en-US" smtClean="0"/>
              <a:t>6/6/2021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4643262-7321-4776-B775-CF3722B28A4C}"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DAF3272-118C-4BB8-8344-192786F405EA}" type="datetimeFigureOut">
              <a:rPr lang="en-US" smtClean="0"/>
              <a:t>6/6/2021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4643262-7321-4776-B775-CF3722B28A4C}"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DAF3272-118C-4BB8-8344-192786F405EA}" type="datetimeFigureOut">
              <a:rPr lang="en-US" smtClean="0"/>
              <a:t>6/6/2021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4643262-7321-4776-B775-CF3722B28A4C}"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http://www.nationalgallery.org.uk/upload/img/cuyp-maas-dordrecht-storm-NG6405-fm.jpg"/>
          <p:cNvPicPr>
            <a:picLocks noChangeAspect="1" noChangeArrowheads="1"/>
          </p:cNvPicPr>
          <p:nvPr/>
        </p:nvPicPr>
        <p:blipFill>
          <a:blip r:embed="rId3" cstate="print">
            <a:lum bright="34000"/>
          </a:blip>
          <a:srcRect/>
          <a:stretch>
            <a:fillRect/>
          </a:stretch>
        </p:blipFill>
        <p:spPr bwMode="auto">
          <a:xfrm>
            <a:off x="0" y="0"/>
            <a:ext cx="9169400" cy="6858000"/>
          </a:xfrm>
          <a:prstGeom prst="rect">
            <a:avLst/>
          </a:prstGeom>
          <a:noFill/>
          <a:ln w="9525">
            <a:noFill/>
            <a:miter lim="800000"/>
            <a:headEnd/>
            <a:tailEnd/>
          </a:ln>
        </p:spPr>
      </p:pic>
      <p:sp>
        <p:nvSpPr>
          <p:cNvPr id="11267" name="Title 1"/>
          <p:cNvSpPr>
            <a:spLocks noGrp="1"/>
          </p:cNvSpPr>
          <p:nvPr>
            <p:ph type="ctrTitle"/>
          </p:nvPr>
        </p:nvSpPr>
        <p:spPr/>
        <p:txBody>
          <a:bodyPr>
            <a:normAutofit fontScale="90000"/>
          </a:bodyPr>
          <a:lstStyle/>
          <a:p>
            <a:pPr eaLnBrk="1" hangingPunct="1"/>
            <a:r>
              <a:rPr lang="en-GB" sz="6600" b="1">
                <a:latin typeface="Arial Black" pitchFamily="34" charset="0"/>
              </a:rPr>
              <a:t>Lesson 2:</a:t>
            </a:r>
            <a:br>
              <a:rPr lang="en-GB" sz="6600" b="1">
                <a:latin typeface="Arial Black" pitchFamily="34" charset="0"/>
              </a:rPr>
            </a:br>
            <a:r>
              <a:rPr lang="en-GB" b="1" u="sng">
                <a:latin typeface="Arial Black" pitchFamily="34" charset="0"/>
              </a:rPr>
              <a:t>Introducing </a:t>
            </a:r>
            <a:r>
              <a:rPr lang="en-GB" b="1" i="1" u="sng">
                <a:latin typeface="Arial Black" pitchFamily="34" charset="0"/>
              </a:rPr>
              <a:t>The Tempest</a:t>
            </a:r>
            <a:endParaRPr lang="en-US" b="1" u="sng">
              <a:latin typeface="Arial Black" pitchFamily="34" charset="0"/>
            </a:endParaRPr>
          </a:p>
        </p:txBody>
      </p:sp>
      <p:sp>
        <p:nvSpPr>
          <p:cNvPr id="11268" name="Subtitle 2"/>
          <p:cNvSpPr>
            <a:spLocks noGrp="1"/>
          </p:cNvSpPr>
          <p:nvPr>
            <p:ph type="subTitle" idx="1"/>
          </p:nvPr>
        </p:nvSpPr>
        <p:spPr>
          <a:xfrm>
            <a:off x="1331913" y="4149725"/>
            <a:ext cx="6400800" cy="1752600"/>
          </a:xfrm>
        </p:spPr>
        <p:txBody>
          <a:bodyPr/>
          <a:lstStyle/>
          <a:p>
            <a:pPr eaLnBrk="1" hangingPunct="1"/>
            <a:endParaRPr lang="en-US" b="1" dirty="0">
              <a:solidFill>
                <a:schemeClr val="tx1"/>
              </a:solidFill>
              <a:latin typeface="Arial Black"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a:xfrm>
            <a:off x="468313" y="620713"/>
            <a:ext cx="8229600" cy="1143000"/>
          </a:xfrm>
        </p:spPr>
        <p:txBody>
          <a:bodyPr>
            <a:normAutofit fontScale="90000"/>
          </a:bodyPr>
          <a:lstStyle/>
          <a:p>
            <a:r>
              <a:rPr lang="en-GB">
                <a:solidFill>
                  <a:srgbClr val="0000CC"/>
                </a:solidFill>
                <a:latin typeface="Arial" charset="0"/>
                <a:cs typeface="Arial" charset="0"/>
              </a:rPr>
              <a:t>What is a </a:t>
            </a:r>
            <a:r>
              <a:rPr lang="en-GB" b="1">
                <a:solidFill>
                  <a:srgbClr val="0000CC"/>
                </a:solidFill>
                <a:latin typeface="Arial" charset="0"/>
                <a:cs typeface="Arial" charset="0"/>
              </a:rPr>
              <a:t>tempest?</a:t>
            </a:r>
            <a:br>
              <a:rPr lang="en-GB" b="1">
                <a:latin typeface="Arial" charset="0"/>
                <a:cs typeface="Arial" charset="0"/>
              </a:rPr>
            </a:br>
            <a:endParaRPr lang="en-US">
              <a:latin typeface="Arial" charset="0"/>
              <a:cs typeface="Arial" charset="0"/>
            </a:endParaRPr>
          </a:p>
        </p:txBody>
      </p:sp>
      <p:sp>
        <p:nvSpPr>
          <p:cNvPr id="4" name="Content Placeholder 3"/>
          <p:cNvSpPr>
            <a:spLocks noGrp="1"/>
          </p:cNvSpPr>
          <p:nvPr>
            <p:ph idx="1"/>
          </p:nvPr>
        </p:nvSpPr>
        <p:spPr>
          <a:xfrm>
            <a:off x="457200" y="1773238"/>
            <a:ext cx="8229600" cy="4352925"/>
          </a:xfrm>
        </p:spPr>
        <p:txBody>
          <a:bodyPr/>
          <a:lstStyle/>
          <a:p>
            <a:pPr>
              <a:buFont typeface="Arial" charset="0"/>
              <a:buNone/>
            </a:pPr>
            <a:r>
              <a:rPr lang="en-US" b="1"/>
              <a:t>1</a:t>
            </a:r>
            <a:r>
              <a:rPr lang="en-US" b="1">
                <a:latin typeface="Arial" charset="0"/>
                <a:cs typeface="Arial" charset="0"/>
              </a:rPr>
              <a:t>. </a:t>
            </a:r>
            <a:r>
              <a:rPr lang="en-US">
                <a:latin typeface="Arial" charset="0"/>
                <a:cs typeface="Arial" charset="0"/>
              </a:rPr>
              <a:t>A violent windstorm, frequently accompanied by rain, snow, or hail.</a:t>
            </a:r>
          </a:p>
          <a:p>
            <a:pPr>
              <a:buFont typeface="Arial" charset="0"/>
              <a:buNone/>
            </a:pPr>
            <a:r>
              <a:rPr lang="en-US" b="1">
                <a:latin typeface="Arial" charset="0"/>
                <a:cs typeface="Arial" charset="0"/>
              </a:rPr>
              <a:t>2. </a:t>
            </a:r>
            <a:r>
              <a:rPr lang="en-US">
                <a:latin typeface="Arial" charset="0"/>
                <a:cs typeface="Arial" charset="0"/>
              </a:rPr>
              <a:t>Furious agitation, commotion, or tumult; an uproar: </a:t>
            </a:r>
          </a:p>
          <a:p>
            <a:pPr>
              <a:buFont typeface="Arial" charset="0"/>
              <a:buNone/>
            </a:pPr>
            <a:endParaRPr lang="en-US"/>
          </a:p>
        </p:txBody>
      </p:sp>
      <p:pic>
        <p:nvPicPr>
          <p:cNvPr id="66562" name="Picture 2" descr="http://www.paintingsbuy.com/images/andreas-achenbach/oil-painting-a-tempest-off-the-norwegian-coast.jpg"/>
          <p:cNvPicPr>
            <a:picLocks noChangeAspect="1" noChangeArrowheads="1"/>
          </p:cNvPicPr>
          <p:nvPr/>
        </p:nvPicPr>
        <p:blipFill>
          <a:blip r:embed="rId3" cstate="print"/>
          <a:srcRect/>
          <a:stretch>
            <a:fillRect/>
          </a:stretch>
        </p:blipFill>
        <p:spPr bwMode="auto">
          <a:xfrm>
            <a:off x="4788024" y="3731304"/>
            <a:ext cx="3460269" cy="2766656"/>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pic>
        <p:nvPicPr>
          <p:cNvPr id="12293" name="Picture 4" descr="http://www.thesportsprblog.com/wp-content/uploads/2011/11/questions.gif"/>
          <p:cNvPicPr>
            <a:picLocks noChangeAspect="1" noChangeArrowheads="1"/>
          </p:cNvPicPr>
          <p:nvPr/>
        </p:nvPicPr>
        <p:blipFill>
          <a:blip r:embed="rId4" cstate="print"/>
          <a:srcRect/>
          <a:stretch>
            <a:fillRect/>
          </a:stretch>
        </p:blipFill>
        <p:spPr bwMode="auto">
          <a:xfrm>
            <a:off x="7308850" y="188913"/>
            <a:ext cx="1366838" cy="1417637"/>
          </a:xfrm>
          <a:prstGeom prst="rect">
            <a:avLst/>
          </a:prstGeom>
          <a:noFill/>
          <a:ln w="9525">
            <a:noFill/>
            <a:miter lim="800000"/>
            <a:headEnd/>
            <a:tailEnd/>
          </a:ln>
        </p:spPr>
      </p:pic>
      <p:pic>
        <p:nvPicPr>
          <p:cNvPr id="12294" name="Picture 4" descr="http://www.thesportsprblog.com/wp-content/uploads/2011/11/questions.gif"/>
          <p:cNvPicPr>
            <a:picLocks noChangeAspect="1" noChangeArrowheads="1"/>
          </p:cNvPicPr>
          <p:nvPr/>
        </p:nvPicPr>
        <p:blipFill>
          <a:blip r:embed="rId4" cstate="print"/>
          <a:srcRect/>
          <a:stretch>
            <a:fillRect/>
          </a:stretch>
        </p:blipFill>
        <p:spPr bwMode="auto">
          <a:xfrm>
            <a:off x="323850" y="188913"/>
            <a:ext cx="1368425" cy="1417637"/>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anim calcmode="lin" valueType="num">
                                      <p:cBhvr additive="base">
                                        <p:cTn id="11"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66562"/>
                                        </p:tgtEl>
                                        <p:attrNameLst>
                                          <p:attrName>style.visibility</p:attrName>
                                        </p:attrNameLst>
                                      </p:cBhvr>
                                      <p:to>
                                        <p:strVal val="visible"/>
                                      </p:to>
                                    </p:set>
                                    <p:animEffect transition="in" filter="box(in)">
                                      <p:cBhvr>
                                        <p:cTn id="17" dur="500"/>
                                        <p:tgtEl>
                                          <p:spTgt spid="665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4" descr="The Tempest"/>
          <p:cNvPicPr>
            <a:picLocks noChangeAspect="1" noChangeArrowheads="1"/>
          </p:cNvPicPr>
          <p:nvPr/>
        </p:nvPicPr>
        <p:blipFill>
          <a:blip r:embed="rId3" cstate="print"/>
          <a:srcRect/>
          <a:stretch>
            <a:fillRect/>
          </a:stretch>
        </p:blipFill>
        <p:spPr bwMode="auto">
          <a:xfrm>
            <a:off x="0" y="-1179513"/>
            <a:ext cx="9144000" cy="10252076"/>
          </a:xfrm>
          <a:prstGeom prst="rect">
            <a:avLst/>
          </a:prstGeom>
          <a:noFill/>
          <a:ln w="9525">
            <a:noFill/>
            <a:miter lim="800000"/>
            <a:headEnd/>
            <a:tailEnd/>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4" descr="tempest_programe"/>
          <p:cNvPicPr>
            <a:picLocks noChangeAspect="1" noChangeArrowheads="1"/>
          </p:cNvPicPr>
          <p:nvPr/>
        </p:nvPicPr>
        <p:blipFill>
          <a:blip r:embed="rId3" cstate="print"/>
          <a:srcRect/>
          <a:stretch>
            <a:fillRect/>
          </a:stretch>
        </p:blipFill>
        <p:spPr bwMode="auto">
          <a:xfrm>
            <a:off x="468313" y="-603250"/>
            <a:ext cx="8329612" cy="9190038"/>
          </a:xfrm>
          <a:prstGeom prst="rect">
            <a:avLst/>
          </a:prstGeom>
          <a:noFill/>
          <a:ln w="9525">
            <a:noFill/>
            <a:miter lim="800000"/>
            <a:headEnd/>
            <a:tailEnd/>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5" descr="miranda"/>
          <p:cNvPicPr>
            <a:picLocks noChangeAspect="1" noChangeArrowheads="1"/>
          </p:cNvPicPr>
          <p:nvPr/>
        </p:nvPicPr>
        <p:blipFill>
          <a:blip r:embed="rId3" cstate="print"/>
          <a:srcRect/>
          <a:stretch>
            <a:fillRect/>
          </a:stretch>
        </p:blipFill>
        <p:spPr bwMode="auto">
          <a:xfrm>
            <a:off x="-180975" y="0"/>
            <a:ext cx="9525000" cy="6858000"/>
          </a:xfrm>
          <a:prstGeom prst="rect">
            <a:avLst/>
          </a:prstGeom>
          <a:noFill/>
          <a:ln w="9525">
            <a:noFill/>
            <a:miter lim="800000"/>
            <a:headEnd/>
            <a:tailEnd/>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p:txBody>
          <a:bodyPr/>
          <a:lstStyle/>
          <a:p>
            <a:endParaRPr lang="en-US"/>
          </a:p>
        </p:txBody>
      </p:sp>
      <p:sp>
        <p:nvSpPr>
          <p:cNvPr id="16387" name="Content Placeholder 2"/>
          <p:cNvSpPr>
            <a:spLocks noGrp="1"/>
          </p:cNvSpPr>
          <p:nvPr>
            <p:ph idx="1"/>
          </p:nvPr>
        </p:nvSpPr>
        <p:spPr/>
        <p:txBody>
          <a:bodyPr/>
          <a:lstStyle/>
          <a:p>
            <a:endParaRPr lang="en-US"/>
          </a:p>
        </p:txBody>
      </p:sp>
      <p:pic>
        <p:nvPicPr>
          <p:cNvPr id="16388" name="Picture 2" descr="http://www.powwownow.co.uk/blog/wp-content/uploads/2011/05/Fortune-teller.jpg"/>
          <p:cNvPicPr>
            <a:picLocks noChangeAspect="1" noChangeArrowheads="1"/>
          </p:cNvPicPr>
          <p:nvPr/>
        </p:nvPicPr>
        <p:blipFill>
          <a:blip r:embed="rId3" cstate="print"/>
          <a:srcRect t="9264"/>
          <a:stretch>
            <a:fillRect/>
          </a:stretch>
        </p:blipFill>
        <p:spPr bwMode="auto">
          <a:xfrm>
            <a:off x="0" y="0"/>
            <a:ext cx="9144000" cy="6858000"/>
          </a:xfrm>
          <a:prstGeom prst="rect">
            <a:avLst/>
          </a:prstGeom>
          <a:noFill/>
          <a:ln w="9525">
            <a:noFill/>
            <a:miter lim="800000"/>
            <a:headEnd/>
            <a:tailEnd/>
          </a:ln>
        </p:spPr>
      </p:pic>
      <p:sp>
        <p:nvSpPr>
          <p:cNvPr id="5" name="Rounded Rectangular Callout 4"/>
          <p:cNvSpPr/>
          <p:nvPr/>
        </p:nvSpPr>
        <p:spPr>
          <a:xfrm>
            <a:off x="6227763" y="620713"/>
            <a:ext cx="2736850" cy="1512887"/>
          </a:xfrm>
          <a:prstGeom prst="wedgeRoundRectCallout">
            <a:avLst>
              <a:gd name="adj1" fmla="val -86800"/>
              <a:gd name="adj2" fmla="val 114973"/>
              <a:gd name="adj3" fmla="val 16667"/>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3800" b="1" dirty="0">
                <a:solidFill>
                  <a:srgbClr val="0000CC"/>
                </a:solidFill>
                <a:latin typeface="Arial" pitchFamily="34" charset="0"/>
                <a:cs typeface="Arial" pitchFamily="34" charset="0"/>
              </a:rPr>
              <a:t>I predict...</a:t>
            </a:r>
            <a:endParaRPr lang="en-US" sz="3800" b="1" dirty="0">
              <a:solidFill>
                <a:srgbClr val="0000CC"/>
              </a:solidFill>
              <a:latin typeface="Arial" pitchFamily="34" charset="0"/>
              <a:cs typeface="Arial" pitchFamily="34"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288</TotalTime>
  <Words>162</Words>
  <Application>Microsoft Office PowerPoint</Application>
  <PresentationFormat>On-screen Show (4:3)</PresentationFormat>
  <Paragraphs>13</Paragraphs>
  <Slides>6</Slides>
  <Notes>6</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Arial</vt:lpstr>
      <vt:lpstr>Arial Black</vt:lpstr>
      <vt:lpstr>Calibri</vt:lpstr>
      <vt:lpstr>Office Theme</vt:lpstr>
      <vt:lpstr>Lesson 2: Introducing The Tempest</vt:lpstr>
      <vt:lpstr>What is a tempest? </vt:lpstr>
      <vt:lpstr>PowerPoint Presentation</vt:lpstr>
      <vt:lpstr>PowerPoint Presentation</vt:lpstr>
      <vt:lpstr>PowerPoint Presentation</vt:lpstr>
      <vt:lpstr>PowerPoint Presentation</vt:lpstr>
    </vt:vector>
  </TitlesOfParts>
  <Company>Acer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Lesson 2: Introducing The Tempest</dc:title>
  <dc:creator>Valued Acer Customer</dc:creator>
  <cp:lastModifiedBy>Taiyibha Ahmed</cp:lastModifiedBy>
  <cp:revision>3</cp:revision>
  <dcterms:created xsi:type="dcterms:W3CDTF">2012-01-24T08:34:19Z</dcterms:created>
  <dcterms:modified xsi:type="dcterms:W3CDTF">2021-06-06T15:16:45Z</dcterms:modified>
</cp:coreProperties>
</file>