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257" r:id="rId3"/>
    <p:sldId id="258" r:id="rId4"/>
    <p:sldId id="259" r:id="rId5"/>
    <p:sldId id="260" r:id="rId6"/>
    <p:sldId id="261" r:id="rId7"/>
    <p:sldId id="262" r:id="rId8"/>
    <p:sldId id="263" r:id="rId9"/>
    <p:sldId id="264" r:id="rId10"/>
    <p:sldId id="265" r:id="rId11"/>
    <p:sldId id="285" r:id="rId12"/>
    <p:sldId id="286" r:id="rId13"/>
    <p:sldId id="287" r:id="rId14"/>
    <p:sldId id="288" r:id="rId15"/>
    <p:sldId id="289" r:id="rId16"/>
    <p:sldId id="294" r:id="rId17"/>
    <p:sldId id="290" r:id="rId18"/>
    <p:sldId id="291" r:id="rId19"/>
    <p:sldId id="292" r:id="rId20"/>
    <p:sldId id="293"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748"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81D0067B-E69D-4EBF-B392-33BB9B48A217}" type="datetimeFigureOut">
              <a:rPr lang="en-GB" smtClean="0"/>
              <a:t>01/07/2021</a:t>
            </a:fld>
            <a:endParaRPr lang="en-GB"/>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GB"/>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4213E302-AB9E-484A-AF2B-2CD82A8003BF}" type="slidenum">
              <a:rPr lang="en-GB" smtClean="0"/>
              <a:t>‹#›</a:t>
            </a:fld>
            <a:endParaRPr lang="en-GB"/>
          </a:p>
        </p:txBody>
      </p:sp>
    </p:spTree>
    <p:extLst>
      <p:ext uri="{BB962C8B-B14F-4D97-AF65-F5344CB8AC3E}">
        <p14:creationId xmlns:p14="http://schemas.microsoft.com/office/powerpoint/2010/main" val="3890151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D0067B-E69D-4EBF-B392-33BB9B48A217}" type="datetimeFigureOut">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3E302-AB9E-484A-AF2B-2CD82A8003BF}" type="slidenum">
              <a:rPr lang="en-GB" smtClean="0"/>
              <a:t>‹#›</a:t>
            </a:fld>
            <a:endParaRPr lang="en-GB"/>
          </a:p>
        </p:txBody>
      </p:sp>
    </p:spTree>
    <p:extLst>
      <p:ext uri="{BB962C8B-B14F-4D97-AF65-F5344CB8AC3E}">
        <p14:creationId xmlns:p14="http://schemas.microsoft.com/office/powerpoint/2010/main" val="16540282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1D0067B-E69D-4EBF-B392-33BB9B48A217}" type="datetimeFigureOut">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213E302-AB9E-484A-AF2B-2CD82A8003BF}" type="slidenum">
              <a:rPr lang="en-GB" smtClean="0"/>
              <a:t>‹#›</a:t>
            </a:fld>
            <a:endParaRPr lang="en-GB"/>
          </a:p>
        </p:txBody>
      </p:sp>
    </p:spTree>
    <p:extLst>
      <p:ext uri="{BB962C8B-B14F-4D97-AF65-F5344CB8AC3E}">
        <p14:creationId xmlns:p14="http://schemas.microsoft.com/office/powerpoint/2010/main" val="3455707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1D0067B-E69D-4EBF-B392-33BB9B48A217}" type="datetimeFigureOut">
              <a:rPr lang="en-GB" smtClean="0"/>
              <a:t>01/07/2021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3E302-AB9E-484A-AF2B-2CD82A8003BF}" type="slidenum">
              <a:rPr lang="en-GB" smtClean="0"/>
              <a:t>‹#›</a:t>
            </a:fld>
            <a:endParaRPr lang="en-GB"/>
          </a:p>
        </p:txBody>
      </p:sp>
    </p:spTree>
    <p:extLst>
      <p:ext uri="{BB962C8B-B14F-4D97-AF65-F5344CB8AC3E}">
        <p14:creationId xmlns:p14="http://schemas.microsoft.com/office/powerpoint/2010/main" val="3366239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1D0067B-E69D-4EBF-B392-33BB9B48A217}" type="datetimeFigureOut">
              <a:rPr lang="en-GB" smtClean="0"/>
              <a:t>01/07/2021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13E302-AB9E-484A-AF2B-2CD82A8003BF}" type="slidenum">
              <a:rPr lang="en-GB" smtClean="0"/>
              <a:t>‹#›</a:t>
            </a:fld>
            <a:endParaRPr lang="en-GB"/>
          </a:p>
        </p:txBody>
      </p:sp>
    </p:spTree>
    <p:extLst>
      <p:ext uri="{BB962C8B-B14F-4D97-AF65-F5344CB8AC3E}">
        <p14:creationId xmlns:p14="http://schemas.microsoft.com/office/powerpoint/2010/main" val="5639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1D0067B-E69D-4EBF-B392-33BB9B48A217}" type="datetimeFigureOut">
              <a:rPr lang="en-GB" smtClean="0"/>
              <a:t>01/07/2021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13E302-AB9E-484A-AF2B-2CD82A8003BF}" type="slidenum">
              <a:rPr lang="en-GB" smtClean="0"/>
              <a:t>‹#›</a:t>
            </a:fld>
            <a:endParaRPr lang="en-GB"/>
          </a:p>
        </p:txBody>
      </p:sp>
    </p:spTree>
    <p:extLst>
      <p:ext uri="{BB962C8B-B14F-4D97-AF65-F5344CB8AC3E}">
        <p14:creationId xmlns:p14="http://schemas.microsoft.com/office/powerpoint/2010/main" val="30428423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D0067B-E69D-4EBF-B392-33BB9B48A217}" type="datetimeFigureOut">
              <a:rPr lang="en-GB" smtClean="0"/>
              <a:t>01/07/2021</a:t>
            </a:fld>
            <a:endParaRPr lang="en-GB"/>
          </a:p>
        </p:txBody>
      </p:sp>
      <p:sp>
        <p:nvSpPr>
          <p:cNvPr id="3" name="Footer Placeholder 2"/>
          <p:cNvSpPr>
            <a:spLocks noGrp="1"/>
          </p:cNvSpPr>
          <p:nvPr>
            <p:ph type="ftr" sz="quarter" idx="11"/>
          </p:nvPr>
        </p:nvSpPr>
        <p:spPr/>
        <p:txBody>
          <a:bodyPr/>
          <a:lstStyle/>
          <a:p>
            <a:endParaRPr lang="en-GB"/>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4213E302-AB9E-484A-AF2B-2CD82A8003BF}" type="slidenum">
              <a:rPr lang="en-GB" smtClean="0"/>
              <a:t>‹#›</a:t>
            </a:fld>
            <a:endParaRPr lang="en-GB"/>
          </a:p>
        </p:txBody>
      </p:sp>
    </p:spTree>
    <p:extLst>
      <p:ext uri="{BB962C8B-B14F-4D97-AF65-F5344CB8AC3E}">
        <p14:creationId xmlns:p14="http://schemas.microsoft.com/office/powerpoint/2010/main" val="35997473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1D0067B-E69D-4EBF-B392-33BB9B48A217}" type="datetimeFigureOut">
              <a:rPr lang="en-GB" smtClean="0"/>
              <a:t>01/07/2021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213E302-AB9E-484A-AF2B-2CD82A8003BF}" type="slidenum">
              <a:rPr lang="en-GB" smtClean="0"/>
              <a:t>‹#›</a:t>
            </a:fld>
            <a:endParaRPr lang="en-GB"/>
          </a:p>
        </p:txBody>
      </p:sp>
    </p:spTree>
    <p:extLst>
      <p:ext uri="{BB962C8B-B14F-4D97-AF65-F5344CB8AC3E}">
        <p14:creationId xmlns:p14="http://schemas.microsoft.com/office/powerpoint/2010/main" val="26021637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1D0067B-E69D-4EBF-B392-33BB9B48A217}" type="datetimeFigureOut">
              <a:rPr lang="en-GB" smtClean="0"/>
              <a:t>01/07/2021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213E302-AB9E-484A-AF2B-2CD82A8003BF}" type="slidenum">
              <a:rPr lang="en-GB" smtClean="0"/>
              <a:t>‹#›</a:t>
            </a:fld>
            <a:endParaRPr lang="en-GB"/>
          </a:p>
        </p:txBody>
      </p:sp>
    </p:spTree>
    <p:extLst>
      <p:ext uri="{BB962C8B-B14F-4D97-AF65-F5344CB8AC3E}">
        <p14:creationId xmlns:p14="http://schemas.microsoft.com/office/powerpoint/2010/main" val="27766688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1D0067B-E69D-4EBF-B392-33BB9B48A217}" type="datetimeFigureOut">
              <a:rPr lang="en-GB" smtClean="0"/>
              <a:t>01/07/2021</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213E302-AB9E-484A-AF2B-2CD82A8003BF}" type="slidenum">
              <a:rPr lang="en-GB" smtClean="0"/>
              <a:t>‹#›</a:t>
            </a:fld>
            <a:endParaRPr lang="en-GB"/>
          </a:p>
        </p:txBody>
      </p:sp>
    </p:spTree>
    <p:extLst>
      <p:ext uri="{BB962C8B-B14F-4D97-AF65-F5344CB8AC3E}">
        <p14:creationId xmlns:p14="http://schemas.microsoft.com/office/powerpoint/2010/main" val="3232805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81D0067B-E69D-4EBF-B392-33BB9B48A217}" type="datetimeFigureOut">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213E302-AB9E-484A-AF2B-2CD82A8003BF}" type="slidenum">
              <a:rPr lang="en-GB" smtClean="0"/>
              <a:t>‹#›</a:t>
            </a:fld>
            <a:endParaRPr lang="en-GB"/>
          </a:p>
        </p:txBody>
      </p:sp>
    </p:spTree>
    <p:extLst>
      <p:ext uri="{BB962C8B-B14F-4D97-AF65-F5344CB8AC3E}">
        <p14:creationId xmlns:p14="http://schemas.microsoft.com/office/powerpoint/2010/main" val="6281421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81D0067B-E69D-4EBF-B392-33BB9B48A217}" type="datetimeFigureOut">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213E302-AB9E-484A-AF2B-2CD82A8003BF}" type="slidenum">
              <a:rPr lang="en-GB" smtClean="0"/>
              <a:t>‹#›</a:t>
            </a:fld>
            <a:endParaRPr lang="en-GB"/>
          </a:p>
        </p:txBody>
      </p:sp>
    </p:spTree>
    <p:extLst>
      <p:ext uri="{BB962C8B-B14F-4D97-AF65-F5344CB8AC3E}">
        <p14:creationId xmlns:p14="http://schemas.microsoft.com/office/powerpoint/2010/main" val="42890966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1D0067B-E69D-4EBF-B392-33BB9B48A217}" type="datetimeFigureOut">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213E302-AB9E-484A-AF2B-2CD82A8003BF}" type="slidenum">
              <a:rPr lang="en-GB" smtClean="0"/>
              <a:t>‹#›</a:t>
            </a:fld>
            <a:endParaRPr lang="en-GB"/>
          </a:p>
        </p:txBody>
      </p:sp>
    </p:spTree>
    <p:extLst>
      <p:ext uri="{BB962C8B-B14F-4D97-AF65-F5344CB8AC3E}">
        <p14:creationId xmlns:p14="http://schemas.microsoft.com/office/powerpoint/2010/main" val="1313170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1D0067B-E69D-4EBF-B392-33BB9B48A217}" type="datetimeFigureOut">
              <a:rPr lang="en-GB" smtClean="0"/>
              <a:t>01/07/2021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13E302-AB9E-484A-AF2B-2CD82A8003BF}" type="slidenum">
              <a:rPr lang="en-GB" smtClean="0"/>
              <a:t>‹#›</a:t>
            </a:fld>
            <a:endParaRPr lang="en-GB"/>
          </a:p>
        </p:txBody>
      </p:sp>
    </p:spTree>
    <p:extLst>
      <p:ext uri="{BB962C8B-B14F-4D97-AF65-F5344CB8AC3E}">
        <p14:creationId xmlns:p14="http://schemas.microsoft.com/office/powerpoint/2010/main" val="12380604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1D0067B-E69D-4EBF-B392-33BB9B48A217}" type="datetimeFigureOut">
              <a:rPr lang="en-GB" smtClean="0"/>
              <a:t>01/07/2021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13E302-AB9E-484A-AF2B-2CD82A8003BF}" type="slidenum">
              <a:rPr lang="en-GB" smtClean="0"/>
              <a:t>‹#›</a:t>
            </a:fld>
            <a:endParaRPr lang="en-GB"/>
          </a:p>
        </p:txBody>
      </p:sp>
    </p:spTree>
    <p:extLst>
      <p:ext uri="{BB962C8B-B14F-4D97-AF65-F5344CB8AC3E}">
        <p14:creationId xmlns:p14="http://schemas.microsoft.com/office/powerpoint/2010/main" val="13910313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D0067B-E69D-4EBF-B392-33BB9B48A217}" type="datetimeFigureOut">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3E302-AB9E-484A-AF2B-2CD82A8003BF}" type="slidenum">
              <a:rPr lang="en-GB" smtClean="0"/>
              <a:t>‹#›</a:t>
            </a:fld>
            <a:endParaRPr lang="en-GB"/>
          </a:p>
        </p:txBody>
      </p:sp>
    </p:spTree>
    <p:extLst>
      <p:ext uri="{BB962C8B-B14F-4D97-AF65-F5344CB8AC3E}">
        <p14:creationId xmlns:p14="http://schemas.microsoft.com/office/powerpoint/2010/main" val="22539898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D0067B-E69D-4EBF-B392-33BB9B48A217}" type="datetimeFigureOut">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213E302-AB9E-484A-AF2B-2CD82A8003BF}" type="slidenum">
              <a:rPr lang="en-GB" smtClean="0"/>
              <a:t>‹#›</a:t>
            </a:fld>
            <a:endParaRPr lang="en-GB"/>
          </a:p>
        </p:txBody>
      </p:sp>
    </p:spTree>
    <p:extLst>
      <p:ext uri="{BB962C8B-B14F-4D97-AF65-F5344CB8AC3E}">
        <p14:creationId xmlns:p14="http://schemas.microsoft.com/office/powerpoint/2010/main" val="3301352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81D0067B-E69D-4EBF-B392-33BB9B48A217}" type="datetimeFigureOut">
              <a:rPr lang="en-GB" smtClean="0"/>
              <a:t>01/07/2021</a:t>
            </a:fld>
            <a:endParaRPr lang="en-GB"/>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4213E302-AB9E-484A-AF2B-2CD82A8003BF}" type="slidenum">
              <a:rPr lang="en-GB" smtClean="0"/>
              <a:t>‹#›</a:t>
            </a:fld>
            <a:endParaRPr lang="en-GB"/>
          </a:p>
        </p:txBody>
      </p:sp>
    </p:spTree>
    <p:extLst>
      <p:ext uri="{BB962C8B-B14F-4D97-AF65-F5344CB8AC3E}">
        <p14:creationId xmlns:p14="http://schemas.microsoft.com/office/powerpoint/2010/main" val="3811495070"/>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100AE-6354-467D-919D-FA5F7AAF1B8B}"/>
              </a:ext>
            </a:extLst>
          </p:cNvPr>
          <p:cNvSpPr>
            <a:spLocks noGrp="1"/>
          </p:cNvSpPr>
          <p:nvPr>
            <p:ph type="ctrTitle"/>
          </p:nvPr>
        </p:nvSpPr>
        <p:spPr/>
        <p:txBody>
          <a:bodyPr/>
          <a:lstStyle/>
          <a:p>
            <a:r>
              <a:rPr lang="en-US" dirty="0">
                <a:latin typeface="Comic Sans MS" panose="030F0702030302020204" pitchFamily="66" charset="0"/>
              </a:rPr>
              <a:t>Monday 5</a:t>
            </a:r>
            <a:r>
              <a:rPr lang="en-US" baseline="30000" dirty="0">
                <a:latin typeface="Comic Sans MS" panose="030F0702030302020204" pitchFamily="66" charset="0"/>
              </a:rPr>
              <a:t>th</a:t>
            </a:r>
            <a:r>
              <a:rPr lang="en-US" dirty="0">
                <a:latin typeface="Comic Sans MS" panose="030F0702030302020204" pitchFamily="66" charset="0"/>
              </a:rPr>
              <a:t> July 2021</a:t>
            </a:r>
            <a:endParaRPr lang="en-GB" dirty="0">
              <a:latin typeface="Comic Sans MS" panose="030F0702030302020204" pitchFamily="66" charset="0"/>
            </a:endParaRPr>
          </a:p>
        </p:txBody>
      </p:sp>
      <p:sp>
        <p:nvSpPr>
          <p:cNvPr id="3" name="Subtitle 2">
            <a:extLst>
              <a:ext uri="{FF2B5EF4-FFF2-40B4-BE49-F238E27FC236}">
                <a16:creationId xmlns:a16="http://schemas.microsoft.com/office/drawing/2014/main" id="{A6C68711-A17F-4012-9FE7-4669E1B5AC88}"/>
              </a:ext>
            </a:extLst>
          </p:cNvPr>
          <p:cNvSpPr>
            <a:spLocks noGrp="1"/>
          </p:cNvSpPr>
          <p:nvPr>
            <p:ph type="subTitle" idx="1"/>
          </p:nvPr>
        </p:nvSpPr>
        <p:spPr>
          <a:xfrm>
            <a:off x="1154955" y="4777380"/>
            <a:ext cx="8825658" cy="1305368"/>
          </a:xfrm>
        </p:spPr>
        <p:txBody>
          <a:bodyPr>
            <a:normAutofit/>
          </a:bodyPr>
          <a:lstStyle/>
          <a:p>
            <a:r>
              <a:rPr lang="en-US" sz="2100" cap="none" dirty="0">
                <a:latin typeface="Comic Sans MS" panose="030F0702030302020204" pitchFamily="66" charset="0"/>
              </a:rPr>
              <a:t>LO: to investigate materials</a:t>
            </a:r>
          </a:p>
          <a:p>
            <a:r>
              <a:rPr lang="en-US" sz="2100" cap="none" dirty="0">
                <a:latin typeface="Comic Sans MS" panose="030F0702030302020204" pitchFamily="66" charset="0"/>
              </a:rPr>
              <a:t>C: States of Matter</a:t>
            </a:r>
            <a:endParaRPr lang="en-GB" sz="2100" cap="none" dirty="0">
              <a:latin typeface="Comic Sans MS" panose="030F0702030302020204" pitchFamily="66" charset="0"/>
            </a:endParaRPr>
          </a:p>
        </p:txBody>
      </p:sp>
    </p:spTree>
    <p:extLst>
      <p:ext uri="{BB962C8B-B14F-4D97-AF65-F5344CB8AC3E}">
        <p14:creationId xmlns:p14="http://schemas.microsoft.com/office/powerpoint/2010/main" val="14599459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D3792-99EA-4514-A5C4-CC9F8BCE67E9}"/>
              </a:ext>
            </a:extLst>
          </p:cNvPr>
          <p:cNvSpPr>
            <a:spLocks noGrp="1"/>
          </p:cNvSpPr>
          <p:nvPr>
            <p:ph type="title"/>
          </p:nvPr>
        </p:nvSpPr>
        <p:spPr/>
        <p:txBody>
          <a:bodyPr/>
          <a:lstStyle/>
          <a:p>
            <a:pPr algn="ctr"/>
            <a:r>
              <a:rPr lang="en-US" dirty="0">
                <a:latin typeface="Comic Sans MS" panose="030F0702030302020204" pitchFamily="66" charset="0"/>
              </a:rPr>
              <a:t>Can you remember the three states of matter?</a:t>
            </a:r>
            <a:endParaRPr lang="en-GB" dirty="0">
              <a:latin typeface="Comic Sans MS" panose="030F0702030302020204" pitchFamily="66" charset="0"/>
            </a:endParaRPr>
          </a:p>
        </p:txBody>
      </p:sp>
      <p:pic>
        <p:nvPicPr>
          <p:cNvPr id="1026" name="Picture 2" descr="KS2 Science Year 4 - 3 States of Matter - Solids Liquids and Gases - The  Schools of King Edward VI in Birmingham">
            <a:extLst>
              <a:ext uri="{FF2B5EF4-FFF2-40B4-BE49-F238E27FC236}">
                <a16:creationId xmlns:a16="http://schemas.microsoft.com/office/drawing/2014/main" id="{556956AE-2971-472A-A4A0-2BAF47B3FC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2491" y="2297803"/>
            <a:ext cx="8107017" cy="4560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44366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FBCEC-3008-4EEE-88A8-C70C2D4EF864}"/>
              </a:ext>
            </a:extLst>
          </p:cNvPr>
          <p:cNvSpPr>
            <a:spLocks noGrp="1"/>
          </p:cNvSpPr>
          <p:nvPr>
            <p:ph type="title"/>
          </p:nvPr>
        </p:nvSpPr>
        <p:spPr/>
        <p:txBody>
          <a:bodyPr/>
          <a:lstStyle/>
          <a:p>
            <a:pPr algn="ctr"/>
            <a:r>
              <a:rPr lang="en-US" dirty="0">
                <a:latin typeface="Comic Sans MS" panose="030F0702030302020204" pitchFamily="66" charset="0"/>
              </a:rPr>
              <a:t>A change in temperature can cause a change in state.</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99FE08C5-1232-42C5-A78C-F7D477273AAE}"/>
              </a:ext>
            </a:extLst>
          </p:cNvPr>
          <p:cNvSpPr>
            <a:spLocks noGrp="1"/>
          </p:cNvSpPr>
          <p:nvPr>
            <p:ph idx="1"/>
          </p:nvPr>
        </p:nvSpPr>
        <p:spPr/>
        <p:txBody>
          <a:bodyPr>
            <a:normAutofit/>
          </a:bodyPr>
          <a:lstStyle/>
          <a:p>
            <a:r>
              <a:rPr lang="en-US" sz="2100" dirty="0">
                <a:latin typeface="Comic Sans MS" panose="030F0702030302020204" pitchFamily="66" charset="0"/>
              </a:rPr>
              <a:t>The temperature is rising so the solid is melting.</a:t>
            </a:r>
          </a:p>
        </p:txBody>
      </p:sp>
      <p:pic>
        <p:nvPicPr>
          <p:cNvPr id="6146" name="Picture 2" descr="2.2: Changes of state are a physical change Flashcards | Quizlet">
            <a:extLst>
              <a:ext uri="{FF2B5EF4-FFF2-40B4-BE49-F238E27FC236}">
                <a16:creationId xmlns:a16="http://schemas.microsoft.com/office/drawing/2014/main" id="{B443C4C6-CCE5-4693-9841-78AEC9D4C6A5}"/>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24904" y="2603499"/>
            <a:ext cx="5139816" cy="3433397"/>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What is Melting - Kids Lesson -www.makemegenius.com,one of Best Indian  Education website - YouTube">
            <a:extLst>
              <a:ext uri="{FF2B5EF4-FFF2-40B4-BE49-F238E27FC236}">
                <a16:creationId xmlns:a16="http://schemas.microsoft.com/office/drawing/2014/main" id="{17BBA8A3-C9D2-4656-9392-BAF3DF7717E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01" r="1625"/>
          <a:stretch/>
        </p:blipFill>
        <p:spPr bwMode="auto">
          <a:xfrm>
            <a:off x="3" y="4124739"/>
            <a:ext cx="3524901" cy="2720561"/>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ow to Melt Chocolate (Video) | Real Simple">
            <a:extLst>
              <a:ext uri="{FF2B5EF4-FFF2-40B4-BE49-F238E27FC236}">
                <a16:creationId xmlns:a16="http://schemas.microsoft.com/office/drawing/2014/main" id="{28CA6005-BF5F-4FAA-AAF8-445F02DAC5F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039" r="8274"/>
          <a:stretch/>
        </p:blipFill>
        <p:spPr bwMode="auto">
          <a:xfrm>
            <a:off x="8667097" y="4124739"/>
            <a:ext cx="3524901" cy="2720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395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FBCEC-3008-4EEE-88A8-C70C2D4EF864}"/>
              </a:ext>
            </a:extLst>
          </p:cNvPr>
          <p:cNvSpPr>
            <a:spLocks noGrp="1"/>
          </p:cNvSpPr>
          <p:nvPr>
            <p:ph type="title"/>
          </p:nvPr>
        </p:nvSpPr>
        <p:spPr/>
        <p:txBody>
          <a:bodyPr/>
          <a:lstStyle/>
          <a:p>
            <a:pPr algn="ctr"/>
            <a:r>
              <a:rPr lang="en-US" dirty="0">
                <a:latin typeface="Comic Sans MS" panose="030F0702030302020204" pitchFamily="66" charset="0"/>
              </a:rPr>
              <a:t>A change in temperature can cause a change in state.</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99FE08C5-1232-42C5-A78C-F7D477273AAE}"/>
              </a:ext>
            </a:extLst>
          </p:cNvPr>
          <p:cNvSpPr>
            <a:spLocks noGrp="1"/>
          </p:cNvSpPr>
          <p:nvPr>
            <p:ph idx="1"/>
          </p:nvPr>
        </p:nvSpPr>
        <p:spPr>
          <a:xfrm>
            <a:off x="1154955" y="2603500"/>
            <a:ext cx="7265562" cy="3416300"/>
          </a:xfrm>
        </p:spPr>
        <p:txBody>
          <a:bodyPr>
            <a:normAutofit/>
          </a:bodyPr>
          <a:lstStyle/>
          <a:p>
            <a:r>
              <a:rPr lang="en-US" sz="2100" dirty="0">
                <a:latin typeface="Comic Sans MS" panose="030F0702030302020204" pitchFamily="66" charset="0"/>
              </a:rPr>
              <a:t>The temperature continues to rise so the liquid is evaporating.</a:t>
            </a:r>
          </a:p>
        </p:txBody>
      </p:sp>
      <p:pic>
        <p:nvPicPr>
          <p:cNvPr id="7170" name="Picture 2" descr="Q: What&amp;#39;s the difference between evaporation and boiling? | NSTA">
            <a:extLst>
              <a:ext uri="{FF2B5EF4-FFF2-40B4-BE49-F238E27FC236}">
                <a16:creationId xmlns:a16="http://schemas.microsoft.com/office/drawing/2014/main" id="{52705266-3A1D-4EDB-A036-3552320AF7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20516" y="2298861"/>
            <a:ext cx="3771484" cy="4542183"/>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Water Evaporation Could Power Much of the US">
            <a:extLst>
              <a:ext uri="{FF2B5EF4-FFF2-40B4-BE49-F238E27FC236}">
                <a16:creationId xmlns:a16="http://schemas.microsoft.com/office/drawing/2014/main" id="{E8E73096-BAC7-4542-9C01-44BC95892A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518452"/>
            <a:ext cx="5057030" cy="33395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99993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FBCEC-3008-4EEE-88A8-C70C2D4EF864}"/>
              </a:ext>
            </a:extLst>
          </p:cNvPr>
          <p:cNvSpPr>
            <a:spLocks noGrp="1"/>
          </p:cNvSpPr>
          <p:nvPr>
            <p:ph type="title"/>
          </p:nvPr>
        </p:nvSpPr>
        <p:spPr/>
        <p:txBody>
          <a:bodyPr/>
          <a:lstStyle/>
          <a:p>
            <a:pPr algn="ctr"/>
            <a:r>
              <a:rPr lang="en-US" dirty="0">
                <a:latin typeface="Comic Sans MS" panose="030F0702030302020204" pitchFamily="66" charset="0"/>
              </a:rPr>
              <a:t>A change in temperature can cause a change in state.</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99FE08C5-1232-42C5-A78C-F7D477273AAE}"/>
              </a:ext>
            </a:extLst>
          </p:cNvPr>
          <p:cNvSpPr>
            <a:spLocks noGrp="1"/>
          </p:cNvSpPr>
          <p:nvPr>
            <p:ph idx="1"/>
          </p:nvPr>
        </p:nvSpPr>
        <p:spPr/>
        <p:txBody>
          <a:bodyPr>
            <a:normAutofit/>
          </a:bodyPr>
          <a:lstStyle/>
          <a:p>
            <a:r>
              <a:rPr lang="en-US" sz="2100" dirty="0">
                <a:latin typeface="Comic Sans MS" panose="030F0702030302020204" pitchFamily="66" charset="0"/>
              </a:rPr>
              <a:t>The temperature is beginning to cool, so the gas is condensing.</a:t>
            </a:r>
          </a:p>
        </p:txBody>
      </p:sp>
      <p:pic>
        <p:nvPicPr>
          <p:cNvPr id="8194" name="Picture 2" descr="Evaporation">
            <a:extLst>
              <a:ext uri="{FF2B5EF4-FFF2-40B4-BE49-F238E27FC236}">
                <a16:creationId xmlns:a16="http://schemas.microsoft.com/office/drawing/2014/main" id="{DD5AA892-2BD6-48A5-8C49-DA9FAFF950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11600" y="3201987"/>
            <a:ext cx="7038975" cy="221932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Condensation - Simple English Wikipedia, the free encyclopedia">
            <a:extLst>
              <a:ext uri="{FF2B5EF4-FFF2-40B4-BE49-F238E27FC236}">
                <a16:creationId xmlns:a16="http://schemas.microsoft.com/office/drawing/2014/main" id="{6539D894-CE3F-4BCF-8EEC-9930583764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160642"/>
            <a:ext cx="4929809" cy="3697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53999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FBCEC-3008-4EEE-88A8-C70C2D4EF864}"/>
              </a:ext>
            </a:extLst>
          </p:cNvPr>
          <p:cNvSpPr>
            <a:spLocks noGrp="1"/>
          </p:cNvSpPr>
          <p:nvPr>
            <p:ph type="title"/>
          </p:nvPr>
        </p:nvSpPr>
        <p:spPr/>
        <p:txBody>
          <a:bodyPr/>
          <a:lstStyle/>
          <a:p>
            <a:pPr algn="ctr"/>
            <a:r>
              <a:rPr lang="en-US" dirty="0">
                <a:latin typeface="Comic Sans MS" panose="030F0702030302020204" pitchFamily="66" charset="0"/>
              </a:rPr>
              <a:t>A change in temperature can cause a change in state.</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99FE08C5-1232-42C5-A78C-F7D477273AAE}"/>
              </a:ext>
            </a:extLst>
          </p:cNvPr>
          <p:cNvSpPr>
            <a:spLocks noGrp="1"/>
          </p:cNvSpPr>
          <p:nvPr>
            <p:ph idx="1"/>
          </p:nvPr>
        </p:nvSpPr>
        <p:spPr/>
        <p:txBody>
          <a:bodyPr>
            <a:normAutofit/>
          </a:bodyPr>
          <a:lstStyle/>
          <a:p>
            <a:r>
              <a:rPr lang="en-US" sz="2100" dirty="0">
                <a:latin typeface="Comic Sans MS" panose="030F0702030302020204" pitchFamily="66" charset="0"/>
              </a:rPr>
              <a:t>The temperature is much cooler now, the liquid is solidifying. </a:t>
            </a:r>
          </a:p>
          <a:p>
            <a:r>
              <a:rPr lang="en-US" sz="2100" dirty="0">
                <a:latin typeface="Comic Sans MS" panose="030F0702030302020204" pitchFamily="66" charset="0"/>
              </a:rPr>
              <a:t>(or ‘</a:t>
            </a:r>
            <a:r>
              <a:rPr lang="en-US" sz="2100" i="1" dirty="0">
                <a:latin typeface="Comic Sans MS" panose="030F0702030302020204" pitchFamily="66" charset="0"/>
              </a:rPr>
              <a:t>freezing</a:t>
            </a:r>
            <a:r>
              <a:rPr lang="en-US" sz="2100" dirty="0">
                <a:latin typeface="Comic Sans MS" panose="030F0702030302020204" pitchFamily="66" charset="0"/>
              </a:rPr>
              <a:t>’ if we are describing water)</a:t>
            </a:r>
          </a:p>
          <a:p>
            <a:endParaRPr lang="en-US" sz="2100" dirty="0">
              <a:latin typeface="Comic Sans MS" panose="030F0702030302020204" pitchFamily="66" charset="0"/>
            </a:endParaRPr>
          </a:p>
        </p:txBody>
      </p:sp>
      <p:pic>
        <p:nvPicPr>
          <p:cNvPr id="10242" name="Picture 2" descr="Liquids Solids and Gases">
            <a:extLst>
              <a:ext uri="{FF2B5EF4-FFF2-40B4-BE49-F238E27FC236}">
                <a16:creationId xmlns:a16="http://schemas.microsoft.com/office/drawing/2014/main" id="{CE24DBFE-0AC6-4C73-BC07-368249E087A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7784" r="17244"/>
          <a:stretch/>
        </p:blipFill>
        <p:spPr bwMode="auto">
          <a:xfrm>
            <a:off x="3795092" y="3561087"/>
            <a:ext cx="4601816" cy="2458713"/>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How to Make Chocolate Covered Strawberries Recipe - Delish.com">
            <a:extLst>
              <a:ext uri="{FF2B5EF4-FFF2-40B4-BE49-F238E27FC236}">
                <a16:creationId xmlns:a16="http://schemas.microsoft.com/office/drawing/2014/main" id="{928B1BBB-9AF4-45F4-B412-55DB651C27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75963" y="4313582"/>
            <a:ext cx="3816037" cy="2544417"/>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Ask an Expert: How Do I Keep My Pipes from Freezing? | USU">
            <a:extLst>
              <a:ext uri="{FF2B5EF4-FFF2-40B4-BE49-F238E27FC236}">
                <a16:creationId xmlns:a16="http://schemas.microsoft.com/office/drawing/2014/main" id="{6CBF292D-3877-4F2F-A2C8-CBD20DD3773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399285"/>
            <a:ext cx="3688070" cy="2458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04824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DFDC4-750F-4392-8BDC-DB9B9EBCB142}"/>
              </a:ext>
            </a:extLst>
          </p:cNvPr>
          <p:cNvSpPr>
            <a:spLocks noGrp="1"/>
          </p:cNvSpPr>
          <p:nvPr>
            <p:ph type="title"/>
          </p:nvPr>
        </p:nvSpPr>
        <p:spPr/>
        <p:txBody>
          <a:bodyPr/>
          <a:lstStyle/>
          <a:p>
            <a:pPr algn="ctr"/>
            <a:r>
              <a:rPr lang="en-US" dirty="0">
                <a:latin typeface="Comic Sans MS" panose="030F0702030302020204" pitchFamily="66" charset="0"/>
              </a:rPr>
              <a:t>What happens when ice-cream is left in the sun?</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21766FAD-1799-4709-B2CF-0A5361521CAA}"/>
              </a:ext>
            </a:extLst>
          </p:cNvPr>
          <p:cNvSpPr>
            <a:spLocks noGrp="1"/>
          </p:cNvSpPr>
          <p:nvPr>
            <p:ph idx="1"/>
          </p:nvPr>
        </p:nvSpPr>
        <p:spPr>
          <a:xfrm>
            <a:off x="1154954" y="2603500"/>
            <a:ext cx="3774855" cy="3416300"/>
          </a:xfrm>
        </p:spPr>
        <p:txBody>
          <a:bodyPr>
            <a:normAutofit/>
          </a:bodyPr>
          <a:lstStyle/>
          <a:p>
            <a:r>
              <a:rPr lang="en-US" sz="2100" dirty="0">
                <a:latin typeface="Comic Sans MS" panose="030F0702030302020204" pitchFamily="66" charset="0"/>
              </a:rPr>
              <a:t>A change is happening – by adding heat.</a:t>
            </a:r>
            <a:endParaRPr lang="en-GB" sz="2100" dirty="0">
              <a:latin typeface="Comic Sans MS" panose="030F0702030302020204" pitchFamily="66" charset="0"/>
            </a:endParaRPr>
          </a:p>
        </p:txBody>
      </p:sp>
      <p:pic>
        <p:nvPicPr>
          <p:cNvPr id="11266" name="Picture 2" descr="Say hello to Summer - COAST - COAST">
            <a:extLst>
              <a:ext uri="{FF2B5EF4-FFF2-40B4-BE49-F238E27FC236}">
                <a16:creationId xmlns:a16="http://schemas.microsoft.com/office/drawing/2014/main" id="{D9BBBED6-D2F1-42F9-A4B4-29D5F0BC54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1398" y="2352036"/>
            <a:ext cx="6750602" cy="45059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84477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6CAFD-AD5B-434C-8B97-F72F7E002AAA}"/>
              </a:ext>
            </a:extLst>
          </p:cNvPr>
          <p:cNvSpPr>
            <a:spLocks noGrp="1"/>
          </p:cNvSpPr>
          <p:nvPr>
            <p:ph type="title"/>
          </p:nvPr>
        </p:nvSpPr>
        <p:spPr/>
        <p:txBody>
          <a:bodyPr/>
          <a:lstStyle/>
          <a:p>
            <a:r>
              <a:rPr lang="en-US" dirty="0">
                <a:latin typeface="Comic Sans MS" panose="030F0702030302020204" pitchFamily="66" charset="0"/>
              </a:rPr>
              <a:t>How are ice cubes made?</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E295A1E-6258-4528-81E6-6EDC6A102E0C}"/>
              </a:ext>
            </a:extLst>
          </p:cNvPr>
          <p:cNvSpPr>
            <a:spLocks noGrp="1"/>
          </p:cNvSpPr>
          <p:nvPr>
            <p:ph idx="1"/>
          </p:nvPr>
        </p:nvSpPr>
        <p:spPr/>
        <p:txBody>
          <a:bodyPr>
            <a:normAutofit/>
          </a:bodyPr>
          <a:lstStyle/>
          <a:p>
            <a:r>
              <a:rPr lang="en-US" sz="2100" dirty="0">
                <a:latin typeface="Comic Sans MS" panose="030F0702030302020204" pitchFamily="66" charset="0"/>
              </a:rPr>
              <a:t>A change is happening – by removing heat. </a:t>
            </a:r>
            <a:endParaRPr lang="en-GB" sz="2100" dirty="0">
              <a:latin typeface="Comic Sans MS" panose="030F0702030302020204" pitchFamily="66" charset="0"/>
            </a:endParaRPr>
          </a:p>
        </p:txBody>
      </p:sp>
      <p:pic>
        <p:nvPicPr>
          <p:cNvPr id="12290" name="Picture 2" descr="Clear Ice Cubes Using a Tray in a Cooler - Alcademics">
            <a:extLst>
              <a:ext uri="{FF2B5EF4-FFF2-40B4-BE49-F238E27FC236}">
                <a16:creationId xmlns:a16="http://schemas.microsoft.com/office/drawing/2014/main" id="{B0F2E4B8-5AEF-4AC7-8DC2-954CA7C732D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3391"/>
          <a:stretch/>
        </p:blipFill>
        <p:spPr bwMode="auto">
          <a:xfrm>
            <a:off x="7027108" y="2385390"/>
            <a:ext cx="5164891" cy="4472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4718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83FDD-703B-4369-B80D-4084A45CF52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66A25C2-EC24-4264-99E6-B653846CDE01}"/>
              </a:ext>
            </a:extLst>
          </p:cNvPr>
          <p:cNvSpPr>
            <a:spLocks noGrp="1"/>
          </p:cNvSpPr>
          <p:nvPr>
            <p:ph idx="1"/>
          </p:nvPr>
        </p:nvSpPr>
        <p:spPr>
          <a:xfrm>
            <a:off x="556591" y="2493780"/>
            <a:ext cx="10992679" cy="3416300"/>
          </a:xfrm>
        </p:spPr>
        <p:txBody>
          <a:bodyPr>
            <a:noAutofit/>
          </a:bodyPr>
          <a:lstStyle/>
          <a:p>
            <a:r>
              <a:rPr lang="en-US" sz="2100" dirty="0">
                <a:latin typeface="Comic Sans MS" panose="030F0702030302020204" pitchFamily="66" charset="0"/>
              </a:rPr>
              <a:t>What other examples can you think of where an object changes because heat is either added or taken away?</a:t>
            </a:r>
          </a:p>
          <a:p>
            <a:endParaRPr lang="en-US" sz="2100" dirty="0">
              <a:latin typeface="Comic Sans MS" panose="030F0702030302020204" pitchFamily="66" charset="0"/>
            </a:endParaRPr>
          </a:p>
          <a:p>
            <a:r>
              <a:rPr lang="en-US" sz="2100" dirty="0">
                <a:latin typeface="Comic Sans MS" panose="030F0702030302020204" pitchFamily="66" charset="0"/>
              </a:rPr>
              <a:t>Create a bubble map.</a:t>
            </a:r>
          </a:p>
          <a:p>
            <a:r>
              <a:rPr lang="en-US" sz="2100" dirty="0">
                <a:latin typeface="Comic Sans MS" panose="030F0702030302020204" pitchFamily="66" charset="0"/>
              </a:rPr>
              <a:t>Where is heat being transferred away from the object? (a temperature decrease)</a:t>
            </a:r>
          </a:p>
          <a:p>
            <a:r>
              <a:rPr lang="en-US" sz="2100" dirty="0">
                <a:latin typeface="Comic Sans MS" panose="030F0702030302020204" pitchFamily="66" charset="0"/>
              </a:rPr>
              <a:t>Highlight these in blue!</a:t>
            </a:r>
          </a:p>
          <a:p>
            <a:endParaRPr lang="en-US" sz="2100" dirty="0">
              <a:latin typeface="Comic Sans MS" panose="030F0702030302020204" pitchFamily="66" charset="0"/>
            </a:endParaRPr>
          </a:p>
          <a:p>
            <a:r>
              <a:rPr lang="en-US" sz="2100" dirty="0">
                <a:latin typeface="Comic Sans MS" panose="030F0702030302020204" pitchFamily="66" charset="0"/>
              </a:rPr>
              <a:t>Where is heat being transferred to the object? (a temperature increase).</a:t>
            </a:r>
          </a:p>
          <a:p>
            <a:r>
              <a:rPr lang="en-US" sz="2100" dirty="0">
                <a:latin typeface="Comic Sans MS" panose="030F0702030302020204" pitchFamily="66" charset="0"/>
              </a:rPr>
              <a:t>Highlight these in red!</a:t>
            </a:r>
          </a:p>
          <a:p>
            <a:endParaRPr lang="en-US" sz="2100" dirty="0">
              <a:latin typeface="Comic Sans MS" panose="030F0702030302020204" pitchFamily="66" charset="0"/>
            </a:endParaRPr>
          </a:p>
          <a:p>
            <a:r>
              <a:rPr lang="en-US" sz="2100" dirty="0">
                <a:latin typeface="Comic Sans MS" panose="030F0702030302020204" pitchFamily="66" charset="0"/>
              </a:rPr>
              <a:t>E.g. an egg whitening when it is boiled, fish fingers thawing out before they are cooked. </a:t>
            </a:r>
            <a:endParaRPr lang="en-GB" sz="2100" dirty="0">
              <a:latin typeface="Comic Sans MS" panose="030F0702030302020204" pitchFamily="66" charset="0"/>
            </a:endParaRPr>
          </a:p>
        </p:txBody>
      </p:sp>
      <p:pic>
        <p:nvPicPr>
          <p:cNvPr id="13314" name="Picture 2" descr="Thinking clip art pictures free clipart images 2 - Cliparting.com">
            <a:extLst>
              <a:ext uri="{FF2B5EF4-FFF2-40B4-BE49-F238E27FC236}">
                <a16:creationId xmlns:a16="http://schemas.microsoft.com/office/drawing/2014/main" id="{4A6C4733-F3A4-4989-A793-2C2DC0709B9F}"/>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058400" y="4714875"/>
            <a:ext cx="2133600"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5753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FFCAC-2746-45F3-88C5-ABB8D638E50B}"/>
              </a:ext>
            </a:extLst>
          </p:cNvPr>
          <p:cNvSpPr>
            <a:spLocks noGrp="1"/>
          </p:cNvSpPr>
          <p:nvPr>
            <p:ph type="title"/>
          </p:nvPr>
        </p:nvSpPr>
        <p:spPr/>
        <p:txBody>
          <a:bodyPr/>
          <a:lstStyle/>
          <a:p>
            <a:endParaRPr lang="en-GB"/>
          </a:p>
        </p:txBody>
      </p:sp>
      <p:pic>
        <p:nvPicPr>
          <p:cNvPr id="9218" name="Picture 2" descr="Changes of state | Particle model of matter | Siyavula">
            <a:extLst>
              <a:ext uri="{FF2B5EF4-FFF2-40B4-BE49-F238E27FC236}">
                <a16:creationId xmlns:a16="http://schemas.microsoft.com/office/drawing/2014/main" id="{B39C306C-9643-4954-A118-BB419F60E1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0731" y="2388120"/>
            <a:ext cx="8010538" cy="4469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00519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D576C4D-07B6-474F-84BD-1701D7C343D5}"/>
              </a:ext>
            </a:extLst>
          </p:cNvPr>
          <p:cNvSpPr/>
          <p:nvPr/>
        </p:nvSpPr>
        <p:spPr>
          <a:xfrm>
            <a:off x="538160" y="3867358"/>
            <a:ext cx="9293228" cy="2981808"/>
          </a:xfrm>
          <a:prstGeom prst="rect">
            <a:avLst/>
          </a:prstGeom>
          <a:solidFill>
            <a:srgbClr val="A7E6DE"/>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7" name="Title 5">
            <a:extLst>
              <a:ext uri="{FF2B5EF4-FFF2-40B4-BE49-F238E27FC236}">
                <a16:creationId xmlns:a16="http://schemas.microsoft.com/office/drawing/2014/main" id="{FB642BB7-A0A3-4217-B593-D4C584796DF5}"/>
              </a:ext>
            </a:extLst>
          </p:cNvPr>
          <p:cNvSpPr>
            <a:spLocks noGrp="1"/>
          </p:cNvSpPr>
          <p:nvPr>
            <p:ph type="title"/>
          </p:nvPr>
        </p:nvSpPr>
        <p:spPr>
          <a:xfrm>
            <a:off x="457201" y="485776"/>
            <a:ext cx="9744076" cy="1165225"/>
          </a:xfrm>
        </p:spPr>
        <p:txBody>
          <a:bodyPr>
            <a:noAutofit/>
          </a:bodyPr>
          <a:lstStyle/>
          <a:p>
            <a:pPr algn="ctr" eaLnBrk="1" hangingPunct="1">
              <a:defRPr/>
            </a:pPr>
            <a:r>
              <a:rPr lang="en-GB" altLang="en-US" dirty="0">
                <a:latin typeface="Comic Sans MS" panose="030F0702030302020204" pitchFamily="66" charset="0"/>
              </a:rPr>
              <a:t>What makes materials change state?</a:t>
            </a:r>
          </a:p>
        </p:txBody>
      </p:sp>
      <p:sp>
        <p:nvSpPr>
          <p:cNvPr id="13" name="Rectangle 12">
            <a:extLst>
              <a:ext uri="{FF2B5EF4-FFF2-40B4-BE49-F238E27FC236}">
                <a16:creationId xmlns:a16="http://schemas.microsoft.com/office/drawing/2014/main" id="{2EA76A85-095A-4220-8DB4-871AC257CA66}"/>
              </a:ext>
            </a:extLst>
          </p:cNvPr>
          <p:cNvSpPr/>
          <p:nvPr/>
        </p:nvSpPr>
        <p:spPr>
          <a:xfrm>
            <a:off x="533398" y="2407341"/>
            <a:ext cx="9293228" cy="1414773"/>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221" name="Content Placeholder 7">
            <a:extLst>
              <a:ext uri="{FF2B5EF4-FFF2-40B4-BE49-F238E27FC236}">
                <a16:creationId xmlns:a16="http://schemas.microsoft.com/office/drawing/2014/main" id="{61AB1258-0AC6-4F0D-8287-DF82348F9EB0}"/>
              </a:ext>
            </a:extLst>
          </p:cNvPr>
          <p:cNvSpPr>
            <a:spLocks noGrp="1"/>
          </p:cNvSpPr>
          <p:nvPr>
            <p:ph idx="1"/>
          </p:nvPr>
        </p:nvSpPr>
        <p:spPr>
          <a:xfrm>
            <a:off x="528636" y="2362097"/>
            <a:ext cx="9293228" cy="1414773"/>
          </a:xfrm>
        </p:spPr>
        <p:txBody>
          <a:bodyPr anchor="ctr">
            <a:noAutofit/>
          </a:bodyPr>
          <a:lstStyle/>
          <a:p>
            <a:pPr marL="0" indent="0">
              <a:lnSpc>
                <a:spcPct val="110000"/>
              </a:lnSpc>
              <a:buNone/>
            </a:pPr>
            <a:r>
              <a:rPr lang="en-GB" altLang="en-US" sz="2100" dirty="0">
                <a:latin typeface="Comic Sans MS" panose="030F0702030302020204" pitchFamily="66" charset="0"/>
                <a:cs typeface="Sassoon Infant Rg" charset="0"/>
              </a:rPr>
              <a:t>When a solid turns into a liquid, it is called melting.</a:t>
            </a:r>
          </a:p>
          <a:p>
            <a:pPr marL="0" indent="0">
              <a:lnSpc>
                <a:spcPct val="110000"/>
              </a:lnSpc>
              <a:buNone/>
            </a:pPr>
            <a:r>
              <a:rPr lang="en-GB" altLang="en-US" sz="2100" dirty="0">
                <a:latin typeface="Comic Sans MS" panose="030F0702030302020204" pitchFamily="66" charset="0"/>
                <a:cs typeface="Sassoon Infant Rg" charset="0"/>
              </a:rPr>
              <a:t>The temperature at which a solid material melts is called its</a:t>
            </a:r>
            <a:br>
              <a:rPr lang="en-GB" altLang="en-US" sz="2100" dirty="0">
                <a:latin typeface="Comic Sans MS" panose="030F0702030302020204" pitchFamily="66" charset="0"/>
                <a:cs typeface="Sassoon Infant Rg" charset="0"/>
              </a:rPr>
            </a:br>
            <a:r>
              <a:rPr lang="en-GB" altLang="en-US" sz="2100" dirty="0">
                <a:latin typeface="Comic Sans MS" panose="030F0702030302020204" pitchFamily="66" charset="0"/>
                <a:cs typeface="Sassoon Infant Rg" charset="0"/>
              </a:rPr>
              <a:t>melting point. Different materials have different melting points.</a:t>
            </a:r>
          </a:p>
        </p:txBody>
      </p:sp>
      <p:sp>
        <p:nvSpPr>
          <p:cNvPr id="9222" name="Content Placeholder 7">
            <a:extLst>
              <a:ext uri="{FF2B5EF4-FFF2-40B4-BE49-F238E27FC236}">
                <a16:creationId xmlns:a16="http://schemas.microsoft.com/office/drawing/2014/main" id="{638B16D1-1E4D-4533-BC7F-85ABBF68BEA6}"/>
              </a:ext>
            </a:extLst>
          </p:cNvPr>
          <p:cNvSpPr>
            <a:spLocks/>
          </p:cNvSpPr>
          <p:nvPr/>
        </p:nvSpPr>
        <p:spPr bwMode="auto">
          <a:xfrm>
            <a:off x="528636" y="3946181"/>
            <a:ext cx="9293228" cy="282416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10000"/>
              </a:lnSpc>
              <a:buFont typeface="Arial" panose="020B0604020202020204" pitchFamily="34" charset="0"/>
              <a:buNone/>
            </a:pPr>
            <a:r>
              <a:rPr lang="en-GB" altLang="en-US" sz="2100" dirty="0">
                <a:latin typeface="Comic Sans MS" panose="030F0702030302020204" pitchFamily="66" charset="0"/>
              </a:rPr>
              <a:t>If a solid material is heated to its melting point, it will start to</a:t>
            </a:r>
            <a:br>
              <a:rPr lang="en-GB" altLang="en-US" sz="2100" dirty="0">
                <a:latin typeface="Comic Sans MS" panose="030F0702030302020204" pitchFamily="66" charset="0"/>
              </a:rPr>
            </a:br>
            <a:r>
              <a:rPr lang="en-GB" altLang="en-US" sz="2100" dirty="0">
                <a:latin typeface="Comic Sans MS" panose="030F0702030302020204" pitchFamily="66" charset="0"/>
              </a:rPr>
              <a:t>melt and will change state from a solid to a liquid.</a:t>
            </a:r>
          </a:p>
          <a:p>
            <a:pPr eaLnBrk="1" hangingPunct="1">
              <a:lnSpc>
                <a:spcPct val="110000"/>
              </a:lnSpc>
              <a:buFont typeface="Arial" panose="020B0604020202020204" pitchFamily="34" charset="0"/>
              <a:buNone/>
            </a:pPr>
            <a:r>
              <a:rPr lang="en-GB" altLang="en-US" sz="2100" dirty="0">
                <a:latin typeface="Comic Sans MS" panose="030F0702030302020204" pitchFamily="66" charset="0"/>
              </a:rPr>
              <a:t>In a solid, the particles are closely packed together and are vibrating</a:t>
            </a:r>
            <a:br>
              <a:rPr lang="en-GB" altLang="en-US" sz="2100" dirty="0">
                <a:latin typeface="Comic Sans MS" panose="030F0702030302020204" pitchFamily="66" charset="0"/>
              </a:rPr>
            </a:br>
            <a:r>
              <a:rPr lang="en-GB" altLang="en-US" sz="2100" dirty="0">
                <a:latin typeface="Comic Sans MS" panose="030F0702030302020204" pitchFamily="66" charset="0"/>
              </a:rPr>
              <a:t>on the spot. When a solid is heated, the particles start to move faster and faster. If enough heat is applied, the particles will have enough energy to move about. They are still close together, but can move over and around each other. At this point, the solid has melted to form a liquid.</a:t>
            </a:r>
          </a:p>
        </p:txBody>
      </p:sp>
      <p:pic>
        <p:nvPicPr>
          <p:cNvPr id="9223" name="Picture 10">
            <a:extLst>
              <a:ext uri="{FF2B5EF4-FFF2-40B4-BE49-F238E27FC236}">
                <a16:creationId xmlns:a16="http://schemas.microsoft.com/office/drawing/2014/main" id="{B960FB60-CDFC-4681-8D5F-9F106720D5F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201277" y="2362097"/>
            <a:ext cx="1457325" cy="321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D45CDDA-D34E-4804-B02D-8AE03DC1732B}"/>
              </a:ext>
            </a:extLst>
          </p:cNvPr>
          <p:cNvSpPr/>
          <p:nvPr/>
        </p:nvSpPr>
        <p:spPr>
          <a:xfrm>
            <a:off x="477079" y="4785555"/>
            <a:ext cx="9924428" cy="1814028"/>
          </a:xfrm>
          <a:prstGeom prst="rect">
            <a:avLst/>
          </a:prstGeom>
          <a:solidFill>
            <a:srgbClr val="A7E6DE"/>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91" name="Title 5">
            <a:extLst>
              <a:ext uri="{FF2B5EF4-FFF2-40B4-BE49-F238E27FC236}">
                <a16:creationId xmlns:a16="http://schemas.microsoft.com/office/drawing/2014/main" id="{43605D82-1E32-4F42-9E18-A964A3537B6A}"/>
              </a:ext>
            </a:extLst>
          </p:cNvPr>
          <p:cNvSpPr>
            <a:spLocks noGrp="1"/>
          </p:cNvSpPr>
          <p:nvPr>
            <p:ph type="title"/>
          </p:nvPr>
        </p:nvSpPr>
        <p:spPr>
          <a:xfrm>
            <a:off x="477079" y="485776"/>
            <a:ext cx="9724198" cy="1165225"/>
          </a:xfrm>
        </p:spPr>
        <p:txBody>
          <a:bodyPr>
            <a:noAutofit/>
          </a:bodyPr>
          <a:lstStyle/>
          <a:p>
            <a:pPr algn="ctr" eaLnBrk="1" hangingPunct="1">
              <a:defRPr/>
            </a:pPr>
            <a:r>
              <a:rPr lang="en-GB" altLang="en-US" dirty="0">
                <a:latin typeface="Comic Sans MS" panose="030F0702030302020204" pitchFamily="66" charset="0"/>
              </a:rPr>
              <a:t>What makes materials change state?</a:t>
            </a:r>
          </a:p>
        </p:txBody>
      </p:sp>
      <p:sp>
        <p:nvSpPr>
          <p:cNvPr id="13" name="Rectangle 12">
            <a:extLst>
              <a:ext uri="{FF2B5EF4-FFF2-40B4-BE49-F238E27FC236}">
                <a16:creationId xmlns:a16="http://schemas.microsoft.com/office/drawing/2014/main" id="{69F1C6EB-78A7-408E-8385-C2874CAD2B54}"/>
              </a:ext>
            </a:extLst>
          </p:cNvPr>
          <p:cNvSpPr/>
          <p:nvPr/>
        </p:nvSpPr>
        <p:spPr>
          <a:xfrm>
            <a:off x="481841" y="2356680"/>
            <a:ext cx="9919665" cy="2289175"/>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45" name="Content Placeholder 7">
            <a:extLst>
              <a:ext uri="{FF2B5EF4-FFF2-40B4-BE49-F238E27FC236}">
                <a16:creationId xmlns:a16="http://schemas.microsoft.com/office/drawing/2014/main" id="{CD2D4458-2850-4F0E-BCB4-4CF516C29B42}"/>
              </a:ext>
            </a:extLst>
          </p:cNvPr>
          <p:cNvSpPr>
            <a:spLocks noGrp="1"/>
          </p:cNvSpPr>
          <p:nvPr>
            <p:ph idx="1"/>
          </p:nvPr>
        </p:nvSpPr>
        <p:spPr>
          <a:xfrm>
            <a:off x="477078" y="2389223"/>
            <a:ext cx="9924428" cy="2289175"/>
          </a:xfrm>
        </p:spPr>
        <p:txBody>
          <a:bodyPr anchor="ctr">
            <a:noAutofit/>
          </a:bodyPr>
          <a:lstStyle/>
          <a:p>
            <a:pPr marL="0" indent="0">
              <a:buNone/>
            </a:pPr>
            <a:r>
              <a:rPr lang="en-GB" altLang="en-US" sz="1900" dirty="0">
                <a:latin typeface="Comic Sans MS" panose="030F0702030302020204" pitchFamily="66" charset="0"/>
                <a:cs typeface="Sassoon Infant Rg" charset="0"/>
              </a:rPr>
              <a:t>When a liquid turns into a solid it is called freezing.</a:t>
            </a:r>
          </a:p>
          <a:p>
            <a:pPr marL="0" indent="0">
              <a:buNone/>
            </a:pPr>
            <a:r>
              <a:rPr lang="en-GB" altLang="en-US" sz="1900" dirty="0">
                <a:latin typeface="Comic Sans MS" panose="030F0702030302020204" pitchFamily="66" charset="0"/>
                <a:cs typeface="Sassoon Infant Rg" charset="0"/>
              </a:rPr>
              <a:t>The temperature at which a liquid material freezes is called its freezing point. Different materials have different freezing points.</a:t>
            </a:r>
            <a:br>
              <a:rPr lang="en-GB" altLang="en-US" sz="1900" dirty="0">
                <a:latin typeface="Comic Sans MS" panose="030F0702030302020204" pitchFamily="66" charset="0"/>
                <a:cs typeface="Sassoon Infant Rg" charset="0"/>
              </a:rPr>
            </a:br>
            <a:r>
              <a:rPr lang="en-GB" altLang="en-US" sz="1900" dirty="0">
                <a:latin typeface="Comic Sans MS" panose="030F0702030302020204" pitchFamily="66" charset="0"/>
                <a:cs typeface="Sassoon Infant Rg" charset="0"/>
              </a:rPr>
              <a:t>It is important to remember that some materials have freezing points above 0°C. For example, the freezing point of iron is around 1550°C! Above this temperature, it will be liquid iron. Below this temperature, it will be solid iron.</a:t>
            </a:r>
          </a:p>
        </p:txBody>
      </p:sp>
      <p:sp>
        <p:nvSpPr>
          <p:cNvPr id="10246" name="Content Placeholder 7">
            <a:extLst>
              <a:ext uri="{FF2B5EF4-FFF2-40B4-BE49-F238E27FC236}">
                <a16:creationId xmlns:a16="http://schemas.microsoft.com/office/drawing/2014/main" id="{D5FFFDF6-A501-4EF6-AF22-494705E88599}"/>
              </a:ext>
            </a:extLst>
          </p:cNvPr>
          <p:cNvSpPr>
            <a:spLocks/>
          </p:cNvSpPr>
          <p:nvPr/>
        </p:nvSpPr>
        <p:spPr bwMode="auto">
          <a:xfrm>
            <a:off x="477078" y="4710942"/>
            <a:ext cx="10242481" cy="2017849"/>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buFont typeface="Arial" panose="020B0604020202020204" pitchFamily="34" charset="0"/>
              <a:buNone/>
            </a:pPr>
            <a:r>
              <a:rPr lang="en-GB" altLang="en-US" sz="1900" dirty="0">
                <a:latin typeface="Comic Sans MS" panose="030F0702030302020204" pitchFamily="66" charset="0"/>
              </a:rPr>
              <a:t>If a liquid material is cooled to its freezing point, it will turn from a liquid to a solid.</a:t>
            </a:r>
          </a:p>
          <a:p>
            <a:pPr eaLnBrk="1" hangingPunct="1">
              <a:lnSpc>
                <a:spcPct val="100000"/>
              </a:lnSpc>
              <a:buFont typeface="Arial" panose="020B0604020202020204" pitchFamily="34" charset="0"/>
              <a:buNone/>
            </a:pPr>
            <a:r>
              <a:rPr lang="en-GB" altLang="en-US" sz="1900" dirty="0">
                <a:latin typeface="Comic Sans MS" panose="030F0702030302020204" pitchFamily="66" charset="0"/>
              </a:rPr>
              <a:t>The particles in a liquid are close together, but can move quite quickly around and over each other. As it is cooled, the particles start to slow down. Eventually, they slow down so much that they only move gently on the spot, and a solid structure is formed. The material has frozen.</a:t>
            </a:r>
          </a:p>
        </p:txBody>
      </p:sp>
      <p:pic>
        <p:nvPicPr>
          <p:cNvPr id="10247" name="Picture 1">
            <a:extLst>
              <a:ext uri="{FF2B5EF4-FFF2-40B4-BE49-F238E27FC236}">
                <a16:creationId xmlns:a16="http://schemas.microsoft.com/office/drawing/2014/main" id="{E7266C2D-8628-4260-A861-CCB0CE261D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528853" y="3429000"/>
            <a:ext cx="1454150"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
            <a:extLst>
              <a:ext uri="{FF2B5EF4-FFF2-40B4-BE49-F238E27FC236}">
                <a16:creationId xmlns:a16="http://schemas.microsoft.com/office/drawing/2014/main" id="{C58670AE-2875-4E2A-9F28-53EF14D7AAC3}"/>
              </a:ext>
            </a:extLst>
          </p:cNvPr>
          <p:cNvSpPr>
            <a:spLocks noGrp="1"/>
          </p:cNvSpPr>
          <p:nvPr>
            <p:ph type="title"/>
          </p:nvPr>
        </p:nvSpPr>
        <p:spPr>
          <a:xfrm>
            <a:off x="496957" y="485776"/>
            <a:ext cx="9704319" cy="1165225"/>
          </a:xfrm>
        </p:spPr>
        <p:txBody>
          <a:bodyPr>
            <a:noAutofit/>
          </a:bodyPr>
          <a:lstStyle/>
          <a:p>
            <a:pPr eaLnBrk="1" hangingPunct="1">
              <a:defRPr/>
            </a:pPr>
            <a:r>
              <a:rPr lang="en-GB" altLang="en-US" dirty="0">
                <a:latin typeface="Comic Sans MS" panose="030F0702030302020204" pitchFamily="66" charset="0"/>
              </a:rPr>
              <a:t>What makes materials change state?</a:t>
            </a:r>
          </a:p>
        </p:txBody>
      </p:sp>
      <p:sp>
        <p:nvSpPr>
          <p:cNvPr id="13" name="Rectangle 12">
            <a:extLst>
              <a:ext uri="{FF2B5EF4-FFF2-40B4-BE49-F238E27FC236}">
                <a16:creationId xmlns:a16="http://schemas.microsoft.com/office/drawing/2014/main" id="{95380171-598A-4594-BA95-597D3770C4E6}"/>
              </a:ext>
            </a:extLst>
          </p:cNvPr>
          <p:cNvSpPr/>
          <p:nvPr/>
        </p:nvSpPr>
        <p:spPr>
          <a:xfrm>
            <a:off x="2279650" y="2332831"/>
            <a:ext cx="7632700" cy="2192338"/>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 name="Rectangle 10">
            <a:extLst>
              <a:ext uri="{FF2B5EF4-FFF2-40B4-BE49-F238E27FC236}">
                <a16:creationId xmlns:a16="http://schemas.microsoft.com/office/drawing/2014/main" id="{22CD6780-F961-4209-B5C6-9514E85FADDC}"/>
              </a:ext>
            </a:extLst>
          </p:cNvPr>
          <p:cNvSpPr/>
          <p:nvPr/>
        </p:nvSpPr>
        <p:spPr>
          <a:xfrm>
            <a:off x="2279650" y="4582320"/>
            <a:ext cx="7632700" cy="2192337"/>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 name="Rectangle 3">
            <a:extLst>
              <a:ext uri="{FF2B5EF4-FFF2-40B4-BE49-F238E27FC236}">
                <a16:creationId xmlns:a16="http://schemas.microsoft.com/office/drawing/2014/main" id="{2FA50A1F-1E3A-469F-BE97-DF719CB49959}"/>
              </a:ext>
            </a:extLst>
          </p:cNvPr>
          <p:cNvSpPr/>
          <p:nvPr/>
        </p:nvSpPr>
        <p:spPr>
          <a:xfrm>
            <a:off x="2419350" y="2470944"/>
            <a:ext cx="1917700" cy="1917700"/>
          </a:xfrm>
          <a:prstGeom prst="rect">
            <a:avLst/>
          </a:prstGeom>
          <a:solidFill>
            <a:srgbClr val="A7E6DE"/>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14" name="Rectangle 13">
            <a:extLst>
              <a:ext uri="{FF2B5EF4-FFF2-40B4-BE49-F238E27FC236}">
                <a16:creationId xmlns:a16="http://schemas.microsoft.com/office/drawing/2014/main" id="{6BBA1672-B013-420B-9235-59E3DEA77525}"/>
              </a:ext>
            </a:extLst>
          </p:cNvPr>
          <p:cNvSpPr/>
          <p:nvPr/>
        </p:nvSpPr>
        <p:spPr>
          <a:xfrm>
            <a:off x="7854950" y="2470944"/>
            <a:ext cx="1917700" cy="1917700"/>
          </a:xfrm>
          <a:prstGeom prst="rect">
            <a:avLst/>
          </a:prstGeom>
          <a:solidFill>
            <a:srgbClr val="A7E6DE"/>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17" name="Rectangle 16">
            <a:extLst>
              <a:ext uri="{FF2B5EF4-FFF2-40B4-BE49-F238E27FC236}">
                <a16:creationId xmlns:a16="http://schemas.microsoft.com/office/drawing/2014/main" id="{B7A03F9A-F46A-48F2-98E4-E4B496262AB7}"/>
              </a:ext>
            </a:extLst>
          </p:cNvPr>
          <p:cNvSpPr/>
          <p:nvPr/>
        </p:nvSpPr>
        <p:spPr>
          <a:xfrm>
            <a:off x="2419350" y="4718844"/>
            <a:ext cx="1917700" cy="1917700"/>
          </a:xfrm>
          <a:prstGeom prst="rect">
            <a:avLst/>
          </a:prstGeom>
          <a:solidFill>
            <a:srgbClr val="A7E6DE"/>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18" name="Rectangle 17">
            <a:extLst>
              <a:ext uri="{FF2B5EF4-FFF2-40B4-BE49-F238E27FC236}">
                <a16:creationId xmlns:a16="http://schemas.microsoft.com/office/drawing/2014/main" id="{B091A966-B06E-4049-A6D0-C550AE6E557C}"/>
              </a:ext>
            </a:extLst>
          </p:cNvPr>
          <p:cNvSpPr/>
          <p:nvPr/>
        </p:nvSpPr>
        <p:spPr>
          <a:xfrm>
            <a:off x="7854950" y="4718844"/>
            <a:ext cx="1917700" cy="1917700"/>
          </a:xfrm>
          <a:prstGeom prst="rect">
            <a:avLst/>
          </a:prstGeom>
          <a:solidFill>
            <a:srgbClr val="A7E6DE"/>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19" name="Down Arrow 18">
            <a:extLst>
              <a:ext uri="{FF2B5EF4-FFF2-40B4-BE49-F238E27FC236}">
                <a16:creationId xmlns:a16="http://schemas.microsoft.com/office/drawing/2014/main" id="{FB9F9105-BB6A-4265-81C7-B8781D7958B2}"/>
              </a:ext>
            </a:extLst>
          </p:cNvPr>
          <p:cNvSpPr/>
          <p:nvPr/>
        </p:nvSpPr>
        <p:spPr>
          <a:xfrm rot="16200000" flipH="1">
            <a:off x="5979320" y="1992313"/>
            <a:ext cx="233362" cy="2873375"/>
          </a:xfrm>
          <a:prstGeom prst="downArrow">
            <a:avLst/>
          </a:prstGeom>
          <a:solidFill>
            <a:schemeClr val="bg1"/>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20" name="Down Arrow 19">
            <a:extLst>
              <a:ext uri="{FF2B5EF4-FFF2-40B4-BE49-F238E27FC236}">
                <a16:creationId xmlns:a16="http://schemas.microsoft.com/office/drawing/2014/main" id="{29EF37D1-8B6B-42CE-B2F3-372ED5D7A2FD}"/>
              </a:ext>
            </a:extLst>
          </p:cNvPr>
          <p:cNvSpPr/>
          <p:nvPr/>
        </p:nvSpPr>
        <p:spPr>
          <a:xfrm rot="16200000">
            <a:off x="5973763" y="4241007"/>
            <a:ext cx="234950" cy="2873375"/>
          </a:xfrm>
          <a:prstGeom prst="downArrow">
            <a:avLst/>
          </a:prstGeom>
          <a:solidFill>
            <a:schemeClr val="bg1"/>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1275" name="Picture 1">
            <a:extLst>
              <a:ext uri="{FF2B5EF4-FFF2-40B4-BE49-F238E27FC236}">
                <a16:creationId xmlns:a16="http://schemas.microsoft.com/office/drawing/2014/main" id="{4F8DFB09-0C24-45EE-94C9-605E5D29A7B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94625" y="2621756"/>
            <a:ext cx="2039938" cy="161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6" name="Picture 14">
            <a:extLst>
              <a:ext uri="{FF2B5EF4-FFF2-40B4-BE49-F238E27FC236}">
                <a16:creationId xmlns:a16="http://schemas.microsoft.com/office/drawing/2014/main" id="{223AB365-0C18-4B75-A569-AD6F3361385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57439" y="4871245"/>
            <a:ext cx="2039937" cy="161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278" name="Group 1">
            <a:extLst>
              <a:ext uri="{FF2B5EF4-FFF2-40B4-BE49-F238E27FC236}">
                <a16:creationId xmlns:a16="http://schemas.microsoft.com/office/drawing/2014/main" id="{CC8ADFA1-BB5A-4289-A9F8-D3785A95D368}"/>
              </a:ext>
            </a:extLst>
          </p:cNvPr>
          <p:cNvGrpSpPr>
            <a:grpSpLocks/>
          </p:cNvGrpSpPr>
          <p:nvPr/>
        </p:nvGrpSpPr>
        <p:grpSpPr bwMode="auto">
          <a:xfrm>
            <a:off x="2413001" y="3215481"/>
            <a:ext cx="1895475" cy="1201738"/>
            <a:chOff x="888518" y="2533426"/>
            <a:chExt cx="1896602" cy="1201962"/>
          </a:xfrm>
        </p:grpSpPr>
        <p:pic>
          <p:nvPicPr>
            <p:cNvPr id="15" name="Picture 14">
              <a:extLst>
                <a:ext uri="{FF2B5EF4-FFF2-40B4-BE49-F238E27FC236}">
                  <a16:creationId xmlns:a16="http://schemas.microsoft.com/office/drawing/2014/main" id="{C65EFDF9-A4A0-4640-9C49-01BF9B3747C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143" t="-1782" r="51188" b="72407"/>
            <a:stretch/>
          </p:blipFill>
          <p:spPr>
            <a:xfrm rot="5400000">
              <a:off x="896755" y="3306816"/>
              <a:ext cx="406981" cy="409791"/>
            </a:xfrm>
            <a:prstGeom prst="ellipse">
              <a:avLst/>
            </a:prstGeom>
          </p:spPr>
        </p:pic>
        <p:pic>
          <p:nvPicPr>
            <p:cNvPr id="16" name="Picture 15">
              <a:extLst>
                <a:ext uri="{FF2B5EF4-FFF2-40B4-BE49-F238E27FC236}">
                  <a16:creationId xmlns:a16="http://schemas.microsoft.com/office/drawing/2014/main" id="{78F9E342-EE18-4751-A14A-76AD6B5B074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143" t="-1782" r="51188" b="72407"/>
            <a:stretch/>
          </p:blipFill>
          <p:spPr>
            <a:xfrm rot="5400000">
              <a:off x="1241350" y="3183051"/>
              <a:ext cx="406981" cy="409791"/>
            </a:xfrm>
            <a:prstGeom prst="ellipse">
              <a:avLst/>
            </a:prstGeom>
          </p:spPr>
        </p:pic>
        <p:pic>
          <p:nvPicPr>
            <p:cNvPr id="21" name="Picture 20">
              <a:extLst>
                <a:ext uri="{FF2B5EF4-FFF2-40B4-BE49-F238E27FC236}">
                  <a16:creationId xmlns:a16="http://schemas.microsoft.com/office/drawing/2014/main" id="{AE5BA3A3-10C3-4CD5-B2DE-5CEF04DAF4C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143" t="-1782" r="51188" b="72407"/>
            <a:stretch/>
          </p:blipFill>
          <p:spPr>
            <a:xfrm rot="5400000">
              <a:off x="1584281" y="3318673"/>
              <a:ext cx="406981" cy="409791"/>
            </a:xfrm>
            <a:prstGeom prst="ellipse">
              <a:avLst/>
            </a:prstGeom>
          </p:spPr>
        </p:pic>
        <p:pic>
          <p:nvPicPr>
            <p:cNvPr id="11294" name="Picture 21">
              <a:extLst>
                <a:ext uri="{FF2B5EF4-FFF2-40B4-BE49-F238E27FC236}">
                  <a16:creationId xmlns:a16="http://schemas.microsoft.com/office/drawing/2014/main" id="{28E04579-4F53-47ED-A67D-B654697634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3274" r="50175" b="65768"/>
            <a:stretch>
              <a:fillRect/>
            </a:stretch>
          </p:blipFill>
          <p:spPr bwMode="auto">
            <a:xfrm rot="8889661">
              <a:off x="1369171" y="2756856"/>
              <a:ext cx="579529" cy="47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extLst>
                <a:ext uri="{FF2B5EF4-FFF2-40B4-BE49-F238E27FC236}">
                  <a16:creationId xmlns:a16="http://schemas.microsoft.com/office/drawing/2014/main" id="{9D1165ED-1AFA-4FD5-864A-6D050932242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143" t="-1782" r="51188" b="72407"/>
            <a:stretch/>
          </p:blipFill>
          <p:spPr>
            <a:xfrm rot="5400000">
              <a:off x="1772973" y="3011008"/>
              <a:ext cx="406981" cy="409791"/>
            </a:xfrm>
            <a:prstGeom prst="ellipse">
              <a:avLst/>
            </a:prstGeom>
          </p:spPr>
        </p:pic>
        <p:pic>
          <p:nvPicPr>
            <p:cNvPr id="24" name="Picture 23">
              <a:extLst>
                <a:ext uri="{FF2B5EF4-FFF2-40B4-BE49-F238E27FC236}">
                  <a16:creationId xmlns:a16="http://schemas.microsoft.com/office/drawing/2014/main" id="{9F512FBC-B1F1-4D1C-A1D9-898E2BE3A47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143" t="-1782" r="51188" b="72407"/>
            <a:stretch/>
          </p:blipFill>
          <p:spPr>
            <a:xfrm rot="5400000">
              <a:off x="1949084" y="3327002"/>
              <a:ext cx="406981" cy="409791"/>
            </a:xfrm>
            <a:prstGeom prst="ellipse">
              <a:avLst/>
            </a:prstGeom>
          </p:spPr>
        </p:pic>
        <p:pic>
          <p:nvPicPr>
            <p:cNvPr id="11297" name="Picture 24">
              <a:extLst>
                <a:ext uri="{FF2B5EF4-FFF2-40B4-BE49-F238E27FC236}">
                  <a16:creationId xmlns:a16="http://schemas.microsoft.com/office/drawing/2014/main" id="{B6F4C5CE-6863-424A-9B6D-89BA0931E7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3274" r="50175" b="65768"/>
            <a:stretch>
              <a:fillRect/>
            </a:stretch>
          </p:blipFill>
          <p:spPr bwMode="auto">
            <a:xfrm rot="5400000">
              <a:off x="837531" y="2837199"/>
              <a:ext cx="579529" cy="47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5">
              <a:extLst>
                <a:ext uri="{FF2B5EF4-FFF2-40B4-BE49-F238E27FC236}">
                  <a16:creationId xmlns:a16="http://schemas.microsoft.com/office/drawing/2014/main" id="{2DFE2F05-48B5-41B4-8419-7DF092A31C1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143" t="-1782" r="51188" b="72407"/>
            <a:stretch/>
          </p:blipFill>
          <p:spPr>
            <a:xfrm rot="5400000">
              <a:off x="2298912" y="3224104"/>
              <a:ext cx="406981" cy="409791"/>
            </a:xfrm>
            <a:prstGeom prst="ellipse">
              <a:avLst/>
            </a:prstGeom>
          </p:spPr>
        </p:pic>
        <p:pic>
          <p:nvPicPr>
            <p:cNvPr id="11299" name="Picture 26">
              <a:extLst>
                <a:ext uri="{FF2B5EF4-FFF2-40B4-BE49-F238E27FC236}">
                  <a16:creationId xmlns:a16="http://schemas.microsoft.com/office/drawing/2014/main" id="{2E9B89F2-085E-417D-A189-9B98792D59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3274" r="50175" b="65768"/>
            <a:stretch>
              <a:fillRect/>
            </a:stretch>
          </p:blipFill>
          <p:spPr bwMode="auto">
            <a:xfrm rot="3671721">
              <a:off x="2256578" y="2807565"/>
              <a:ext cx="579529" cy="47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00" name="Picture 27">
              <a:extLst>
                <a:ext uri="{FF2B5EF4-FFF2-40B4-BE49-F238E27FC236}">
                  <a16:creationId xmlns:a16="http://schemas.microsoft.com/office/drawing/2014/main" id="{A4B9898D-DACB-4780-BD58-D9856A3BB2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3274" r="50175" b="65768"/>
            <a:stretch>
              <a:fillRect/>
            </a:stretch>
          </p:blipFill>
          <p:spPr bwMode="auto">
            <a:xfrm rot="5400000">
              <a:off x="1803482" y="2584413"/>
              <a:ext cx="579529" cy="47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8">
              <a:extLst>
                <a:ext uri="{FF2B5EF4-FFF2-40B4-BE49-F238E27FC236}">
                  <a16:creationId xmlns:a16="http://schemas.microsoft.com/office/drawing/2014/main" id="{4F44158A-881C-4E1F-AE36-1FA687BCA8C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143" t="-1782" r="51188" b="72407"/>
            <a:stretch/>
          </p:blipFill>
          <p:spPr>
            <a:xfrm rot="5400000">
              <a:off x="1169507" y="2621527"/>
              <a:ext cx="406981" cy="409791"/>
            </a:xfrm>
            <a:prstGeom prst="ellipse">
              <a:avLst/>
            </a:prstGeom>
          </p:spPr>
        </p:pic>
      </p:grpSp>
      <p:grpSp>
        <p:nvGrpSpPr>
          <p:cNvPr id="11279" name="Group 29">
            <a:extLst>
              <a:ext uri="{FF2B5EF4-FFF2-40B4-BE49-F238E27FC236}">
                <a16:creationId xmlns:a16="http://schemas.microsoft.com/office/drawing/2014/main" id="{2D2B5B90-7B2A-4A56-B1B5-A26D51AA547D}"/>
              </a:ext>
            </a:extLst>
          </p:cNvPr>
          <p:cNvGrpSpPr>
            <a:grpSpLocks/>
          </p:cNvGrpSpPr>
          <p:nvPr/>
        </p:nvGrpSpPr>
        <p:grpSpPr bwMode="auto">
          <a:xfrm>
            <a:off x="7843839" y="5460206"/>
            <a:ext cx="1895475" cy="1201738"/>
            <a:chOff x="888518" y="2533426"/>
            <a:chExt cx="1896602" cy="1201962"/>
          </a:xfrm>
        </p:grpSpPr>
        <p:pic>
          <p:nvPicPr>
            <p:cNvPr id="31" name="Picture 30">
              <a:extLst>
                <a:ext uri="{FF2B5EF4-FFF2-40B4-BE49-F238E27FC236}">
                  <a16:creationId xmlns:a16="http://schemas.microsoft.com/office/drawing/2014/main" id="{AD338A7E-E57E-4DFC-9480-271738CF253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143" t="-1782" r="51188" b="72407"/>
            <a:stretch/>
          </p:blipFill>
          <p:spPr>
            <a:xfrm rot="5400000">
              <a:off x="896755" y="3306816"/>
              <a:ext cx="406981" cy="409791"/>
            </a:xfrm>
            <a:prstGeom prst="ellipse">
              <a:avLst/>
            </a:prstGeom>
          </p:spPr>
        </p:pic>
        <p:pic>
          <p:nvPicPr>
            <p:cNvPr id="32" name="Picture 31">
              <a:extLst>
                <a:ext uri="{FF2B5EF4-FFF2-40B4-BE49-F238E27FC236}">
                  <a16:creationId xmlns:a16="http://schemas.microsoft.com/office/drawing/2014/main" id="{64DA4AFB-A166-401B-BE07-EC6AC0AF8F4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143" t="-1782" r="51188" b="72407"/>
            <a:stretch/>
          </p:blipFill>
          <p:spPr>
            <a:xfrm rot="5400000">
              <a:off x="1241350" y="3183051"/>
              <a:ext cx="406981" cy="409791"/>
            </a:xfrm>
            <a:prstGeom prst="ellipse">
              <a:avLst/>
            </a:prstGeom>
          </p:spPr>
        </p:pic>
        <p:pic>
          <p:nvPicPr>
            <p:cNvPr id="33" name="Picture 32">
              <a:extLst>
                <a:ext uri="{FF2B5EF4-FFF2-40B4-BE49-F238E27FC236}">
                  <a16:creationId xmlns:a16="http://schemas.microsoft.com/office/drawing/2014/main" id="{65EB922C-9A67-485C-BDD8-638E30DE2A9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143" t="-1782" r="51188" b="72407"/>
            <a:stretch/>
          </p:blipFill>
          <p:spPr>
            <a:xfrm rot="5400000">
              <a:off x="1584281" y="3318673"/>
              <a:ext cx="406981" cy="409791"/>
            </a:xfrm>
            <a:prstGeom prst="ellipse">
              <a:avLst/>
            </a:prstGeom>
          </p:spPr>
        </p:pic>
        <p:pic>
          <p:nvPicPr>
            <p:cNvPr id="11283" name="Picture 33">
              <a:extLst>
                <a:ext uri="{FF2B5EF4-FFF2-40B4-BE49-F238E27FC236}">
                  <a16:creationId xmlns:a16="http://schemas.microsoft.com/office/drawing/2014/main" id="{B038BB4C-11C0-41A3-A637-F4EF6651A0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3274" r="50175" b="65768"/>
            <a:stretch>
              <a:fillRect/>
            </a:stretch>
          </p:blipFill>
          <p:spPr bwMode="auto">
            <a:xfrm rot="8889661">
              <a:off x="1369171" y="2756856"/>
              <a:ext cx="579529" cy="47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34">
              <a:extLst>
                <a:ext uri="{FF2B5EF4-FFF2-40B4-BE49-F238E27FC236}">
                  <a16:creationId xmlns:a16="http://schemas.microsoft.com/office/drawing/2014/main" id="{6CED1F68-E25D-40C4-90BF-BB01C0210EB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143" t="-1782" r="51188" b="72407"/>
            <a:stretch/>
          </p:blipFill>
          <p:spPr>
            <a:xfrm rot="5400000">
              <a:off x="1772973" y="3011008"/>
              <a:ext cx="406981" cy="409791"/>
            </a:xfrm>
            <a:prstGeom prst="ellipse">
              <a:avLst/>
            </a:prstGeom>
          </p:spPr>
        </p:pic>
        <p:pic>
          <p:nvPicPr>
            <p:cNvPr id="36" name="Picture 35">
              <a:extLst>
                <a:ext uri="{FF2B5EF4-FFF2-40B4-BE49-F238E27FC236}">
                  <a16:creationId xmlns:a16="http://schemas.microsoft.com/office/drawing/2014/main" id="{11ED572A-0578-4865-ADA3-EA1589F0A77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143" t="-1782" r="51188" b="72407"/>
            <a:stretch/>
          </p:blipFill>
          <p:spPr>
            <a:xfrm rot="5400000">
              <a:off x="1949084" y="3327002"/>
              <a:ext cx="406981" cy="409791"/>
            </a:xfrm>
            <a:prstGeom prst="ellipse">
              <a:avLst/>
            </a:prstGeom>
          </p:spPr>
        </p:pic>
        <p:pic>
          <p:nvPicPr>
            <p:cNvPr id="11286" name="Picture 36">
              <a:extLst>
                <a:ext uri="{FF2B5EF4-FFF2-40B4-BE49-F238E27FC236}">
                  <a16:creationId xmlns:a16="http://schemas.microsoft.com/office/drawing/2014/main" id="{0B4A6291-0620-4BB4-B2A3-C646C6EF49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3274" r="50175" b="65768"/>
            <a:stretch>
              <a:fillRect/>
            </a:stretch>
          </p:blipFill>
          <p:spPr bwMode="auto">
            <a:xfrm rot="5400000">
              <a:off x="837531" y="2837199"/>
              <a:ext cx="579529" cy="47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37">
              <a:extLst>
                <a:ext uri="{FF2B5EF4-FFF2-40B4-BE49-F238E27FC236}">
                  <a16:creationId xmlns:a16="http://schemas.microsoft.com/office/drawing/2014/main" id="{109F5B0D-E62F-4157-AAB4-A9F18B3FE18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143" t="-1782" r="51188" b="72407"/>
            <a:stretch/>
          </p:blipFill>
          <p:spPr>
            <a:xfrm rot="5400000">
              <a:off x="2298912" y="3224104"/>
              <a:ext cx="406981" cy="409791"/>
            </a:xfrm>
            <a:prstGeom prst="ellipse">
              <a:avLst/>
            </a:prstGeom>
          </p:spPr>
        </p:pic>
        <p:pic>
          <p:nvPicPr>
            <p:cNvPr id="11288" name="Picture 38">
              <a:extLst>
                <a:ext uri="{FF2B5EF4-FFF2-40B4-BE49-F238E27FC236}">
                  <a16:creationId xmlns:a16="http://schemas.microsoft.com/office/drawing/2014/main" id="{224C6FEB-53C7-4D9D-A56E-B99C186907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3274" r="50175" b="65768"/>
            <a:stretch>
              <a:fillRect/>
            </a:stretch>
          </p:blipFill>
          <p:spPr bwMode="auto">
            <a:xfrm rot="3671721">
              <a:off x="2256578" y="2807565"/>
              <a:ext cx="579529" cy="47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9" name="Picture 39">
              <a:extLst>
                <a:ext uri="{FF2B5EF4-FFF2-40B4-BE49-F238E27FC236}">
                  <a16:creationId xmlns:a16="http://schemas.microsoft.com/office/drawing/2014/main" id="{7D81E192-2F20-45F2-9246-B03AFC054D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3274" r="50175" b="65768"/>
            <a:stretch>
              <a:fillRect/>
            </a:stretch>
          </p:blipFill>
          <p:spPr bwMode="auto">
            <a:xfrm rot="5400000">
              <a:off x="1803482" y="2584413"/>
              <a:ext cx="579529" cy="47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40">
              <a:extLst>
                <a:ext uri="{FF2B5EF4-FFF2-40B4-BE49-F238E27FC236}">
                  <a16:creationId xmlns:a16="http://schemas.microsoft.com/office/drawing/2014/main" id="{C146F48F-7B20-4B69-8B2C-70058FC306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143" t="-1782" r="51188" b="72407"/>
            <a:stretch/>
          </p:blipFill>
          <p:spPr>
            <a:xfrm rot="5400000">
              <a:off x="1169507" y="2621527"/>
              <a:ext cx="406981" cy="409791"/>
            </a:xfrm>
            <a:prstGeom prst="ellipse">
              <a:avLst/>
            </a:prstGeom>
          </p:spPr>
        </p:pic>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5">
            <a:extLst>
              <a:ext uri="{FF2B5EF4-FFF2-40B4-BE49-F238E27FC236}">
                <a16:creationId xmlns:a16="http://schemas.microsoft.com/office/drawing/2014/main" id="{2B9B1225-9966-47DE-8B1B-5A9E4EAA77AD}"/>
              </a:ext>
            </a:extLst>
          </p:cNvPr>
          <p:cNvSpPr>
            <a:spLocks noGrp="1"/>
          </p:cNvSpPr>
          <p:nvPr>
            <p:ph type="title"/>
          </p:nvPr>
        </p:nvSpPr>
        <p:spPr>
          <a:xfrm>
            <a:off x="1981201" y="485776"/>
            <a:ext cx="8220075" cy="1165225"/>
          </a:xfrm>
        </p:spPr>
        <p:txBody>
          <a:bodyPr/>
          <a:lstStyle/>
          <a:p>
            <a:pPr algn="ctr" eaLnBrk="1" hangingPunct="1"/>
            <a:r>
              <a:rPr lang="en-GB" altLang="en-US" dirty="0">
                <a:latin typeface="Comic Sans MS" panose="030F0702030302020204" pitchFamily="66" charset="0"/>
              </a:rPr>
              <a:t>Melting and Freezing Points</a:t>
            </a:r>
          </a:p>
        </p:txBody>
      </p:sp>
      <p:sp>
        <p:nvSpPr>
          <p:cNvPr id="13" name="Rectangle 12">
            <a:extLst>
              <a:ext uri="{FF2B5EF4-FFF2-40B4-BE49-F238E27FC236}">
                <a16:creationId xmlns:a16="http://schemas.microsoft.com/office/drawing/2014/main" id="{7C965064-71DD-407A-8E63-523C110790B0}"/>
              </a:ext>
            </a:extLst>
          </p:cNvPr>
          <p:cNvSpPr/>
          <p:nvPr/>
        </p:nvSpPr>
        <p:spPr>
          <a:xfrm>
            <a:off x="1560444" y="2416175"/>
            <a:ext cx="4609687" cy="4435475"/>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92" name="Content Placeholder 7">
            <a:extLst>
              <a:ext uri="{FF2B5EF4-FFF2-40B4-BE49-F238E27FC236}">
                <a16:creationId xmlns:a16="http://schemas.microsoft.com/office/drawing/2014/main" id="{D5AAB19C-C0CE-4C2A-BABC-92BDC10FEEAF}"/>
              </a:ext>
            </a:extLst>
          </p:cNvPr>
          <p:cNvSpPr>
            <a:spLocks noGrp="1"/>
          </p:cNvSpPr>
          <p:nvPr>
            <p:ph idx="1"/>
          </p:nvPr>
        </p:nvSpPr>
        <p:spPr>
          <a:xfrm>
            <a:off x="1560444" y="2416175"/>
            <a:ext cx="4609687" cy="4435475"/>
          </a:xfrm>
        </p:spPr>
        <p:txBody>
          <a:bodyPr anchor="ctr">
            <a:noAutofit/>
          </a:bodyPr>
          <a:lstStyle/>
          <a:p>
            <a:pPr marL="0" indent="0">
              <a:buNone/>
            </a:pPr>
            <a:r>
              <a:rPr lang="en-GB" altLang="en-US" sz="2100" dirty="0">
                <a:latin typeface="Comic Sans MS" panose="030F0702030302020204" pitchFamily="66" charset="0"/>
                <a:cs typeface="Sassoon Infant Rg" charset="0"/>
              </a:rPr>
              <a:t>For most materials, their melting and freezing points are the same. Although it sounds strange, think of the melting and freezing point as a barrier. If the material is heated to a temperature higher than this, it will melt. If the material is cooled to a temperature lower than this, it will freeze. </a:t>
            </a:r>
          </a:p>
        </p:txBody>
      </p:sp>
      <p:sp>
        <p:nvSpPr>
          <p:cNvPr id="7" name="Rectangle 6">
            <a:extLst>
              <a:ext uri="{FF2B5EF4-FFF2-40B4-BE49-F238E27FC236}">
                <a16:creationId xmlns:a16="http://schemas.microsoft.com/office/drawing/2014/main" id="{BF7F2973-DCBB-46C3-AC26-175B5A1339A4}"/>
              </a:ext>
            </a:extLst>
          </p:cNvPr>
          <p:cNvSpPr/>
          <p:nvPr/>
        </p:nvSpPr>
        <p:spPr>
          <a:xfrm>
            <a:off x="6260619" y="2416175"/>
            <a:ext cx="4745037" cy="4441825"/>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12294" name="Group 21">
            <a:extLst>
              <a:ext uri="{FF2B5EF4-FFF2-40B4-BE49-F238E27FC236}">
                <a16:creationId xmlns:a16="http://schemas.microsoft.com/office/drawing/2014/main" id="{ED76667E-0457-4AC4-8764-05DC3D3053AC}"/>
              </a:ext>
            </a:extLst>
          </p:cNvPr>
          <p:cNvGrpSpPr>
            <a:grpSpLocks/>
          </p:cNvGrpSpPr>
          <p:nvPr/>
        </p:nvGrpSpPr>
        <p:grpSpPr bwMode="auto">
          <a:xfrm>
            <a:off x="8024331" y="2520950"/>
            <a:ext cx="1217613" cy="4232275"/>
            <a:chOff x="5396646" y="1752207"/>
            <a:chExt cx="1216871" cy="4232134"/>
          </a:xfrm>
        </p:grpSpPr>
        <p:sp>
          <p:nvSpPr>
            <p:cNvPr id="10" name="Down Arrow 9">
              <a:extLst>
                <a:ext uri="{FF2B5EF4-FFF2-40B4-BE49-F238E27FC236}">
                  <a16:creationId xmlns:a16="http://schemas.microsoft.com/office/drawing/2014/main" id="{1FA3C802-E44C-4706-8C3B-2C0FE7B6E3DB}"/>
                </a:ext>
              </a:extLst>
            </p:cNvPr>
            <p:cNvSpPr/>
            <p:nvPr/>
          </p:nvSpPr>
          <p:spPr>
            <a:xfrm rot="10800000" flipH="1">
              <a:off x="6378710" y="2533231"/>
              <a:ext cx="234807" cy="2874867"/>
            </a:xfrm>
            <a:prstGeom prst="downArrow">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 name="Down Arrow 11">
              <a:extLst>
                <a:ext uri="{FF2B5EF4-FFF2-40B4-BE49-F238E27FC236}">
                  <a16:creationId xmlns:a16="http://schemas.microsoft.com/office/drawing/2014/main" id="{896B747A-BCBA-4E97-95EF-57690FDAE61E}"/>
                </a:ext>
              </a:extLst>
            </p:cNvPr>
            <p:cNvSpPr/>
            <p:nvPr/>
          </p:nvSpPr>
          <p:spPr>
            <a:xfrm rot="10800000" flipV="1">
              <a:off x="5396646" y="2533231"/>
              <a:ext cx="234807" cy="2874867"/>
            </a:xfrm>
            <a:prstGeom prst="downArrow">
              <a:avLst/>
            </a:prstGeom>
            <a:solidFill>
              <a:schemeClr val="bg1"/>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2302" name="Picture 13">
              <a:extLst>
                <a:ext uri="{FF2B5EF4-FFF2-40B4-BE49-F238E27FC236}">
                  <a16:creationId xmlns:a16="http://schemas.microsoft.com/office/drawing/2014/main" id="{A74634B3-C76C-49B3-AD2D-68DB8DC7CD6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24840" y="1752207"/>
              <a:ext cx="364436" cy="4232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2295" name="Picture 23">
            <a:extLst>
              <a:ext uri="{FF2B5EF4-FFF2-40B4-BE49-F238E27FC236}">
                <a16:creationId xmlns:a16="http://schemas.microsoft.com/office/drawing/2014/main" id="{7C8100D5-2AE3-419F-8C9A-65DF13D513A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783280" y="2520950"/>
            <a:ext cx="1073150" cy="159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Picture 24">
            <a:extLst>
              <a:ext uri="{FF2B5EF4-FFF2-40B4-BE49-F238E27FC236}">
                <a16:creationId xmlns:a16="http://schemas.microsoft.com/office/drawing/2014/main" id="{8A8FE2DD-CAAE-4169-9E5B-01D2597A38C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14605" y="5878512"/>
            <a:ext cx="1416050" cy="874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7" name="Straight Connector 26">
            <a:extLst>
              <a:ext uri="{FF2B5EF4-FFF2-40B4-BE49-F238E27FC236}">
                <a16:creationId xmlns:a16="http://schemas.microsoft.com/office/drawing/2014/main" id="{F36E0F33-BFE3-4B04-A0F4-6C49FDC344D3}"/>
              </a:ext>
            </a:extLst>
          </p:cNvPr>
          <p:cNvCxnSpPr/>
          <p:nvPr/>
        </p:nvCxnSpPr>
        <p:spPr>
          <a:xfrm>
            <a:off x="7282969" y="4381499"/>
            <a:ext cx="2700337"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2298" name="Content Placeholder 7">
            <a:extLst>
              <a:ext uri="{FF2B5EF4-FFF2-40B4-BE49-F238E27FC236}">
                <a16:creationId xmlns:a16="http://schemas.microsoft.com/office/drawing/2014/main" id="{F6C4EE13-CA1A-4D5C-8996-3FE5C8FD6874}"/>
              </a:ext>
            </a:extLst>
          </p:cNvPr>
          <p:cNvSpPr>
            <a:spLocks/>
          </p:cNvSpPr>
          <p:nvPr/>
        </p:nvSpPr>
        <p:spPr bwMode="auto">
          <a:xfrm>
            <a:off x="6260619" y="3302000"/>
            <a:ext cx="1760537" cy="10890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buFont typeface="Arial" panose="020B0604020202020204" pitchFamily="34" charset="0"/>
              <a:buNone/>
            </a:pPr>
            <a:r>
              <a:rPr lang="en-GB" altLang="en-US" sz="1600" dirty="0">
                <a:latin typeface="Comic Sans MS" panose="030F0702030302020204" pitchFamily="66" charset="0"/>
              </a:rPr>
              <a:t>0</a:t>
            </a:r>
            <a:r>
              <a:rPr lang="en-GB" altLang="en-US" sz="1400" baseline="30000" dirty="0">
                <a:latin typeface="Comic Sans MS" panose="030F0702030302020204" pitchFamily="66" charset="0"/>
              </a:rPr>
              <a:t>°</a:t>
            </a:r>
            <a:r>
              <a:rPr lang="en-GB" altLang="en-US" sz="1600" dirty="0">
                <a:latin typeface="Comic Sans MS" panose="030F0702030302020204" pitchFamily="66" charset="0"/>
              </a:rPr>
              <a:t>C </a:t>
            </a:r>
          </a:p>
          <a:p>
            <a:pPr eaLnBrk="1" hangingPunct="1">
              <a:lnSpc>
                <a:spcPct val="100000"/>
              </a:lnSpc>
              <a:buFont typeface="Arial" panose="020B0604020202020204" pitchFamily="34" charset="0"/>
              <a:buNone/>
            </a:pPr>
            <a:r>
              <a:rPr lang="en-GB" altLang="en-US" sz="1600" dirty="0">
                <a:latin typeface="Comic Sans MS" panose="030F0702030302020204" pitchFamily="66" charset="0"/>
              </a:rPr>
              <a:t>Freezing point of water.</a:t>
            </a:r>
          </a:p>
        </p:txBody>
      </p:sp>
      <p:sp>
        <p:nvSpPr>
          <p:cNvPr id="12299" name="Content Placeholder 7">
            <a:extLst>
              <a:ext uri="{FF2B5EF4-FFF2-40B4-BE49-F238E27FC236}">
                <a16:creationId xmlns:a16="http://schemas.microsoft.com/office/drawing/2014/main" id="{BC0507EB-C361-4592-BF8C-81F45C1DBAC7}"/>
              </a:ext>
            </a:extLst>
          </p:cNvPr>
          <p:cNvSpPr>
            <a:spLocks/>
          </p:cNvSpPr>
          <p:nvPr/>
        </p:nvSpPr>
        <p:spPr bwMode="auto">
          <a:xfrm>
            <a:off x="9249880" y="4391024"/>
            <a:ext cx="1752600" cy="108743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charset="0"/>
                <a:cs typeface="Sassoon Infant Rg"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charset="0"/>
                <a:cs typeface="Sassoon Infant Rg" charset="0"/>
              </a:defRPr>
            </a:lvl9pPr>
          </a:lstStyle>
          <a:p>
            <a:pPr eaLnBrk="1" hangingPunct="1">
              <a:lnSpc>
                <a:spcPct val="100000"/>
              </a:lnSpc>
              <a:buFont typeface="Arial" panose="020B0604020202020204" pitchFamily="34" charset="0"/>
              <a:buNone/>
            </a:pPr>
            <a:r>
              <a:rPr lang="en-GB" altLang="en-US" sz="1600" dirty="0">
                <a:latin typeface="Comic Sans MS" panose="030F0702030302020204" pitchFamily="66" charset="0"/>
              </a:rPr>
              <a:t>0</a:t>
            </a:r>
            <a:r>
              <a:rPr lang="en-GB" altLang="en-US" sz="1400" baseline="30000" dirty="0">
                <a:latin typeface="Comic Sans MS" panose="030F0702030302020204" pitchFamily="66" charset="0"/>
              </a:rPr>
              <a:t>°</a:t>
            </a:r>
            <a:r>
              <a:rPr lang="en-GB" altLang="en-US" sz="1600" dirty="0">
                <a:latin typeface="Comic Sans MS" panose="030F0702030302020204" pitchFamily="66" charset="0"/>
              </a:rPr>
              <a:t>C </a:t>
            </a:r>
          </a:p>
          <a:p>
            <a:pPr eaLnBrk="1" hangingPunct="1">
              <a:lnSpc>
                <a:spcPct val="100000"/>
              </a:lnSpc>
              <a:buFont typeface="Arial" panose="020B0604020202020204" pitchFamily="34" charset="0"/>
              <a:buNone/>
            </a:pPr>
            <a:r>
              <a:rPr lang="en-GB" altLang="en-US" sz="1600" dirty="0">
                <a:latin typeface="Comic Sans MS" panose="030F0702030302020204" pitchFamily="66" charset="0"/>
              </a:rPr>
              <a:t>Melting point of ice.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51E58D2-A6AE-4971-BBB8-2978715FADD5}"/>
              </a:ext>
            </a:extLst>
          </p:cNvPr>
          <p:cNvPicPr>
            <a:picLocks noChangeAspect="1"/>
          </p:cNvPicPr>
          <p:nvPr/>
        </p:nvPicPr>
        <p:blipFill rotWithShape="1">
          <a:blip r:embed="rId2"/>
          <a:srcRect l="20870" t="41303" r="50598" b="11015"/>
          <a:stretch/>
        </p:blipFill>
        <p:spPr>
          <a:xfrm>
            <a:off x="2826026" y="0"/>
            <a:ext cx="6539949" cy="6858000"/>
          </a:xfrm>
          <a:prstGeom prst="rect">
            <a:avLst/>
          </a:prstGeom>
        </p:spPr>
      </p:pic>
    </p:spTree>
    <p:extLst>
      <p:ext uri="{BB962C8B-B14F-4D97-AF65-F5344CB8AC3E}">
        <p14:creationId xmlns:p14="http://schemas.microsoft.com/office/powerpoint/2010/main" val="2446252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C7A692E-01FD-45B4-AE0E-E26A40D6C690}"/>
              </a:ext>
            </a:extLst>
          </p:cNvPr>
          <p:cNvPicPr>
            <a:picLocks noChangeAspect="1"/>
          </p:cNvPicPr>
          <p:nvPr/>
        </p:nvPicPr>
        <p:blipFill rotWithShape="1">
          <a:blip r:embed="rId2"/>
          <a:srcRect l="49096" t="28789" r="22372" b="49742"/>
          <a:stretch/>
        </p:blipFill>
        <p:spPr>
          <a:xfrm>
            <a:off x="2826025" y="1885121"/>
            <a:ext cx="6539949" cy="3087757"/>
          </a:xfrm>
          <a:prstGeom prst="rect">
            <a:avLst/>
          </a:prstGeom>
        </p:spPr>
      </p:pic>
    </p:spTree>
    <p:extLst>
      <p:ext uri="{BB962C8B-B14F-4D97-AF65-F5344CB8AC3E}">
        <p14:creationId xmlns:p14="http://schemas.microsoft.com/office/powerpoint/2010/main" val="9169842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B8496-DC47-46CA-89C5-E6E79249D62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67054E0-52B7-4982-90A8-CE0DDC25AF89}"/>
              </a:ext>
            </a:extLst>
          </p:cNvPr>
          <p:cNvSpPr>
            <a:spLocks noGrp="1"/>
          </p:cNvSpPr>
          <p:nvPr>
            <p:ph idx="1"/>
          </p:nvPr>
        </p:nvSpPr>
        <p:spPr>
          <a:xfrm>
            <a:off x="1154954" y="2429764"/>
            <a:ext cx="9976872" cy="3416300"/>
          </a:xfrm>
        </p:spPr>
        <p:txBody>
          <a:bodyPr>
            <a:normAutofit/>
          </a:bodyPr>
          <a:lstStyle/>
          <a:p>
            <a:r>
              <a:rPr lang="en-US" sz="2100" dirty="0">
                <a:latin typeface="Comic Sans MS" panose="030F0702030302020204" pitchFamily="66" charset="0"/>
              </a:rPr>
              <a:t>If the temperature is ABOVE boiling point, the substance will be a gas.</a:t>
            </a:r>
          </a:p>
          <a:p>
            <a:r>
              <a:rPr lang="en-US" sz="2100" dirty="0">
                <a:latin typeface="Comic Sans MS" panose="030F0702030302020204" pitchFamily="66" charset="0"/>
              </a:rPr>
              <a:t>If the temperature is ABOVE melting point, the substance will be a liquid.</a:t>
            </a:r>
          </a:p>
          <a:p>
            <a:r>
              <a:rPr lang="en-US" sz="2100" dirty="0">
                <a:latin typeface="Comic Sans MS" panose="030F0702030302020204" pitchFamily="66" charset="0"/>
              </a:rPr>
              <a:t>If the temperature is BELOW melting point, the substance will be a solid. </a:t>
            </a:r>
            <a:endParaRPr lang="en-GB" sz="2100" dirty="0">
              <a:latin typeface="Comic Sans MS" panose="030F0702030302020204" pitchFamily="66" charset="0"/>
            </a:endParaRPr>
          </a:p>
        </p:txBody>
      </p:sp>
      <p:pic>
        <p:nvPicPr>
          <p:cNvPr id="14338" name="Picture 2" descr="Solids and Liquids">
            <a:extLst>
              <a:ext uri="{FF2B5EF4-FFF2-40B4-BE49-F238E27FC236}">
                <a16:creationId xmlns:a16="http://schemas.microsoft.com/office/drawing/2014/main" id="{D0C77D49-9CFF-4039-B60F-01949AEAC0E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801" t="15262" r="11500" b="12247"/>
          <a:stretch/>
        </p:blipFill>
        <p:spPr bwMode="auto">
          <a:xfrm>
            <a:off x="3016831" y="3816911"/>
            <a:ext cx="6253118" cy="27825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21962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BD0BA-DDF3-4EBD-ABA0-634516BFCF33}"/>
              </a:ext>
            </a:extLst>
          </p:cNvPr>
          <p:cNvSpPr>
            <a:spLocks noGrp="1"/>
          </p:cNvSpPr>
          <p:nvPr>
            <p:ph type="title"/>
          </p:nvPr>
        </p:nvSpPr>
        <p:spPr/>
        <p:txBody>
          <a:bodyPr/>
          <a:lstStyle/>
          <a:p>
            <a:r>
              <a:rPr lang="en-US" sz="5400" dirty="0">
                <a:latin typeface="Comic Sans MS" panose="030F0702030302020204" pitchFamily="66" charset="0"/>
              </a:rPr>
              <a:t>Activity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5EC7F821-BCE9-454A-8296-26C0771B4D53}"/>
              </a:ext>
            </a:extLst>
          </p:cNvPr>
          <p:cNvSpPr>
            <a:spLocks noGrp="1"/>
          </p:cNvSpPr>
          <p:nvPr>
            <p:ph idx="1"/>
          </p:nvPr>
        </p:nvSpPr>
        <p:spPr>
          <a:xfrm>
            <a:off x="658368" y="2603500"/>
            <a:ext cx="4581145" cy="3416300"/>
          </a:xfrm>
        </p:spPr>
        <p:txBody>
          <a:bodyPr>
            <a:normAutofit/>
          </a:bodyPr>
          <a:lstStyle/>
          <a:p>
            <a:r>
              <a:rPr lang="en-US" sz="2100" dirty="0">
                <a:latin typeface="Comic Sans MS" panose="030F0702030302020204" pitchFamily="66" charset="0"/>
              </a:rPr>
              <a:t>What can you remember about graphs from our statistics topic in </a:t>
            </a:r>
            <a:r>
              <a:rPr lang="en-US" sz="2100" dirty="0" err="1">
                <a:latin typeface="Comic Sans MS" panose="030F0702030302020204" pitchFamily="66" charset="0"/>
              </a:rPr>
              <a:t>Maths</a:t>
            </a:r>
            <a:r>
              <a:rPr lang="en-US" sz="2100" dirty="0">
                <a:latin typeface="Comic Sans MS" panose="030F0702030302020204" pitchFamily="66" charset="0"/>
              </a:rPr>
              <a:t>?</a:t>
            </a:r>
            <a:endParaRPr lang="en-GB" sz="2100" dirty="0">
              <a:latin typeface="Comic Sans MS" panose="030F0702030302020204" pitchFamily="66" charset="0"/>
            </a:endParaRPr>
          </a:p>
        </p:txBody>
      </p:sp>
      <p:pic>
        <p:nvPicPr>
          <p:cNvPr id="5" name="Picture 4">
            <a:extLst>
              <a:ext uri="{FF2B5EF4-FFF2-40B4-BE49-F238E27FC236}">
                <a16:creationId xmlns:a16="http://schemas.microsoft.com/office/drawing/2014/main" id="{065379C5-4AA6-4928-ACF0-4DA25F2232C6}"/>
              </a:ext>
            </a:extLst>
          </p:cNvPr>
          <p:cNvPicPr>
            <a:picLocks noChangeAspect="1"/>
          </p:cNvPicPr>
          <p:nvPr/>
        </p:nvPicPr>
        <p:blipFill rotWithShape="1">
          <a:blip r:embed="rId2"/>
          <a:srcRect l="20625" t="21067" r="21700" b="10133"/>
          <a:stretch/>
        </p:blipFill>
        <p:spPr>
          <a:xfrm>
            <a:off x="5852160" y="2285608"/>
            <a:ext cx="6419088" cy="4307216"/>
          </a:xfrm>
          <a:prstGeom prst="rect">
            <a:avLst/>
          </a:prstGeom>
        </p:spPr>
      </p:pic>
    </p:spTree>
    <p:extLst>
      <p:ext uri="{BB962C8B-B14F-4D97-AF65-F5344CB8AC3E}">
        <p14:creationId xmlns:p14="http://schemas.microsoft.com/office/powerpoint/2010/main" val="10969174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2B39F5-72FE-408A-B383-5A5284125935}"/>
              </a:ext>
            </a:extLst>
          </p:cNvPr>
          <p:cNvSpPr>
            <a:spLocks noGrp="1"/>
          </p:cNvSpPr>
          <p:nvPr>
            <p:ph type="title"/>
          </p:nvPr>
        </p:nvSpPr>
        <p:spPr/>
        <p:txBody>
          <a:bodyPr/>
          <a:lstStyle/>
          <a:p>
            <a:r>
              <a:rPr lang="en-US" sz="5400" dirty="0">
                <a:latin typeface="Comic Sans MS" panose="030F0702030302020204" pitchFamily="66" charset="0"/>
              </a:rPr>
              <a:t>Activity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84975578-36A5-44EB-A970-78A8ED447C4C}"/>
              </a:ext>
            </a:extLst>
          </p:cNvPr>
          <p:cNvSpPr>
            <a:spLocks noGrp="1"/>
          </p:cNvSpPr>
          <p:nvPr>
            <p:ph idx="1"/>
          </p:nvPr>
        </p:nvSpPr>
        <p:spPr>
          <a:xfrm>
            <a:off x="496586" y="2402332"/>
            <a:ext cx="4880484" cy="3416300"/>
          </a:xfrm>
        </p:spPr>
        <p:txBody>
          <a:bodyPr>
            <a:noAutofit/>
          </a:bodyPr>
          <a:lstStyle/>
          <a:p>
            <a:r>
              <a:rPr lang="en-US" sz="2100" dirty="0">
                <a:latin typeface="Comic Sans MS" panose="030F0702030302020204" pitchFamily="66" charset="0"/>
              </a:rPr>
              <a:t>Using the information, create a bar chart showing the melting point of the different metals.</a:t>
            </a:r>
          </a:p>
          <a:p>
            <a:endParaRPr lang="en-US" sz="2100" dirty="0">
              <a:latin typeface="Comic Sans MS" panose="030F0702030302020204" pitchFamily="66" charset="0"/>
            </a:endParaRPr>
          </a:p>
          <a:p>
            <a:r>
              <a:rPr lang="en-US" sz="2100" b="1" dirty="0">
                <a:latin typeface="Comic Sans MS" panose="030F0702030302020204" pitchFamily="66" charset="0"/>
              </a:rPr>
              <a:t>Top Tip!</a:t>
            </a:r>
            <a:r>
              <a:rPr lang="en-US" sz="2100" dirty="0">
                <a:latin typeface="Comic Sans MS" panose="030F0702030302020204" pitchFamily="66" charset="0"/>
              </a:rPr>
              <a:t> You might find it useful to round the melting points to the nearest 100 degrees and put this information in your bar chart.</a:t>
            </a:r>
            <a:endParaRPr lang="en-GB" sz="2100" b="1" dirty="0">
              <a:latin typeface="Comic Sans MS" panose="030F0702030302020204" pitchFamily="66" charset="0"/>
            </a:endParaRPr>
          </a:p>
        </p:txBody>
      </p:sp>
      <p:pic>
        <p:nvPicPr>
          <p:cNvPr id="4" name="Picture 3">
            <a:extLst>
              <a:ext uri="{FF2B5EF4-FFF2-40B4-BE49-F238E27FC236}">
                <a16:creationId xmlns:a16="http://schemas.microsoft.com/office/drawing/2014/main" id="{6A4C1920-62BD-44D3-9078-D7A2DA99B5BE}"/>
              </a:ext>
            </a:extLst>
          </p:cNvPr>
          <p:cNvPicPr>
            <a:picLocks noChangeAspect="1"/>
          </p:cNvPicPr>
          <p:nvPr/>
        </p:nvPicPr>
        <p:blipFill rotWithShape="1">
          <a:blip r:embed="rId2"/>
          <a:srcRect l="20788" t="21304" r="21902" b="10289"/>
          <a:stretch/>
        </p:blipFill>
        <p:spPr>
          <a:xfrm>
            <a:off x="5377070" y="2282400"/>
            <a:ext cx="6814930" cy="4575600"/>
          </a:xfrm>
          <a:prstGeom prst="rect">
            <a:avLst/>
          </a:prstGeom>
        </p:spPr>
      </p:pic>
    </p:spTree>
    <p:extLst>
      <p:ext uri="{BB962C8B-B14F-4D97-AF65-F5344CB8AC3E}">
        <p14:creationId xmlns:p14="http://schemas.microsoft.com/office/powerpoint/2010/main" val="23905366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00030-C811-4704-B6BD-A53ACD91F3CD}"/>
              </a:ext>
            </a:extLst>
          </p:cNvPr>
          <p:cNvSpPr>
            <a:spLocks noGrp="1"/>
          </p:cNvSpPr>
          <p:nvPr>
            <p:ph type="title"/>
          </p:nvPr>
        </p:nvSpPr>
        <p:spPr/>
        <p:txBody>
          <a:bodyPr/>
          <a:lstStyle/>
          <a:p>
            <a:r>
              <a:rPr lang="en-US" sz="5400" dirty="0">
                <a:latin typeface="Comic Sans MS" panose="030F0702030302020204" pitchFamily="66" charset="0"/>
              </a:rPr>
              <a:t>Red Pen</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414DD26-71D4-4968-A549-6F118517BCD2}"/>
              </a:ext>
            </a:extLst>
          </p:cNvPr>
          <p:cNvSpPr>
            <a:spLocks noGrp="1"/>
          </p:cNvSpPr>
          <p:nvPr>
            <p:ph idx="1"/>
          </p:nvPr>
        </p:nvSpPr>
        <p:spPr/>
        <p:txBody>
          <a:bodyPr>
            <a:normAutofit/>
          </a:bodyPr>
          <a:lstStyle/>
          <a:p>
            <a:r>
              <a:rPr lang="en-US" sz="2100" dirty="0">
                <a:solidFill>
                  <a:srgbClr val="FF0000"/>
                </a:solidFill>
                <a:latin typeface="Comic Sans MS" panose="030F0702030302020204" pitchFamily="66" charset="0"/>
              </a:rPr>
              <a:t>Which metal is liquid at room temperature?</a:t>
            </a:r>
          </a:p>
          <a:p>
            <a:r>
              <a:rPr lang="en-US" sz="2100" dirty="0">
                <a:solidFill>
                  <a:srgbClr val="FF0000"/>
                </a:solidFill>
                <a:latin typeface="Comic Sans MS" panose="030F0702030302020204" pitchFamily="66" charset="0"/>
              </a:rPr>
              <a:t>How do you know?</a:t>
            </a:r>
            <a:endParaRPr lang="en-GB" sz="2100" dirty="0">
              <a:solidFill>
                <a:srgbClr val="FF0000"/>
              </a:solidFill>
              <a:latin typeface="Comic Sans MS" panose="030F0702030302020204" pitchFamily="66" charset="0"/>
            </a:endParaRPr>
          </a:p>
        </p:txBody>
      </p:sp>
      <p:pic>
        <p:nvPicPr>
          <p:cNvPr id="15362" name="Picture 2" descr="Thinking Brain Cliparts - Cliparts Zone">
            <a:extLst>
              <a:ext uri="{FF2B5EF4-FFF2-40B4-BE49-F238E27FC236}">
                <a16:creationId xmlns:a16="http://schemas.microsoft.com/office/drawing/2014/main" id="{79638FC2-B7E0-4D87-BCC7-3E0EF92A68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03921" y="3037752"/>
            <a:ext cx="3688080" cy="35431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396632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docProps/app.xml><?xml version="1.0" encoding="utf-8"?>
<Properties xmlns="http://schemas.openxmlformats.org/officeDocument/2006/extended-properties" xmlns:vt="http://schemas.openxmlformats.org/officeDocument/2006/docPropsVTypes">
  <Template>Ion Boardroom</Template>
  <TotalTime>2961</TotalTime>
  <Words>766</Words>
  <Application>Microsoft Office PowerPoint</Application>
  <PresentationFormat>Widescreen</PresentationFormat>
  <Paragraphs>56</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Century Gothic</vt:lpstr>
      <vt:lpstr>Comic Sans MS</vt:lpstr>
      <vt:lpstr>Sassoon Infant Rg</vt:lpstr>
      <vt:lpstr>Wingdings 3</vt:lpstr>
      <vt:lpstr>Ion Boardroom</vt:lpstr>
      <vt:lpstr>Monday 5th July 2021</vt:lpstr>
      <vt:lpstr>Can you remember the three states of matter?</vt:lpstr>
      <vt:lpstr>A change in temperature can cause a change in state.</vt:lpstr>
      <vt:lpstr>A change in temperature can cause a change in state.</vt:lpstr>
      <vt:lpstr>A change in temperature can cause a change in state.</vt:lpstr>
      <vt:lpstr>A change in temperature can cause a change in state.</vt:lpstr>
      <vt:lpstr>What happens when ice-cream is left in the sun?</vt:lpstr>
      <vt:lpstr>How are ice cubes made?</vt:lpstr>
      <vt:lpstr>PowerPoint Presentation</vt:lpstr>
      <vt:lpstr>PowerPoint Presentation</vt:lpstr>
      <vt:lpstr>What makes materials change state?</vt:lpstr>
      <vt:lpstr>What makes materials change state?</vt:lpstr>
      <vt:lpstr>What makes materials change state?</vt:lpstr>
      <vt:lpstr>Melting and Freezing Points</vt:lpstr>
      <vt:lpstr>PowerPoint Presentation</vt:lpstr>
      <vt:lpstr>PowerPoint Presentation</vt:lpstr>
      <vt:lpstr>PowerPoint Presentation</vt:lpstr>
      <vt:lpstr>Activity </vt:lpstr>
      <vt:lpstr>Activity </vt:lpstr>
      <vt:lpstr>Red Pen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5th July 2021</dc:title>
  <dc:creator>Emily Fenner</dc:creator>
  <cp:lastModifiedBy>Emily Fenner</cp:lastModifiedBy>
  <cp:revision>5</cp:revision>
  <dcterms:created xsi:type="dcterms:W3CDTF">2021-06-28T15:22:14Z</dcterms:created>
  <dcterms:modified xsi:type="dcterms:W3CDTF">2021-07-01T12:40:47Z</dcterms:modified>
</cp:coreProperties>
</file>