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0"/>
  </p:notesMasterIdLst>
  <p:sldIdLst>
    <p:sldId id="258" r:id="rId2"/>
    <p:sldId id="264" r:id="rId3"/>
    <p:sldId id="260" r:id="rId4"/>
    <p:sldId id="256" r:id="rId5"/>
    <p:sldId id="265" r:id="rId6"/>
    <p:sldId id="278" r:id="rId7"/>
    <p:sldId id="279" r:id="rId8"/>
    <p:sldId id="273"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52A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20/03/2021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6641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Friday 26</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prediction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continuing to explore Roald’s childhood.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5"/>
                </a:solidFill>
                <a:latin typeface="Twinkl Cursive Looped" panose="02000000000000000000" pitchFamily="2" charset="0"/>
              </a:rPr>
              <a:t>Predicting Pip </a:t>
            </a:r>
            <a:r>
              <a:rPr lang="en" sz="4400" dirty="0">
                <a:latin typeface="Twinkl Cursive Looped" panose="02000000000000000000" pitchFamily="2" charset="0"/>
              </a:rPr>
              <a:t>skills to help us understand key events in his life.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10" name="Picture 9">
            <a:extLst>
              <a:ext uri="{FF2B5EF4-FFF2-40B4-BE49-F238E27FC236}">
                <a16:creationId xmlns:a16="http://schemas.microsoft.com/office/drawing/2014/main" id="{110FB5C1-3A44-4748-8DCB-7E9DAEEE0490}"/>
              </a:ext>
            </a:extLst>
          </p:cNvPr>
          <p:cNvPicPr>
            <a:picLocks noChangeAspect="1"/>
          </p:cNvPicPr>
          <p:nvPr/>
        </p:nvPicPr>
        <p:blipFill>
          <a:blip r:embed="rId3"/>
          <a:stretch>
            <a:fillRect/>
          </a:stretch>
        </p:blipFill>
        <p:spPr>
          <a:xfrm>
            <a:off x="9697673" y="266035"/>
            <a:ext cx="2392452" cy="289918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Thinking time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53829" y="1399750"/>
            <a:ext cx="6668343" cy="1569660"/>
          </a:xfrm>
          <a:prstGeom prst="rect">
            <a:avLst/>
          </a:prstGeom>
          <a:noFill/>
        </p:spPr>
        <p:txBody>
          <a:bodyPr wrap="square">
            <a:spAutoFit/>
          </a:bodyPr>
          <a:lstStyle/>
          <a:p>
            <a:r>
              <a:rPr lang="en-GB" sz="3200" dirty="0">
                <a:solidFill>
                  <a:schemeClr val="tx1"/>
                </a:solidFill>
                <a:latin typeface="Twinkl Cursive Looped" panose="02000000000000000000" pitchFamily="2" charset="0"/>
              </a:rPr>
              <a:t>How does this image make you feel? Do you have positive or negative emotions? </a:t>
            </a:r>
          </a:p>
        </p:txBody>
      </p:sp>
      <p:pic>
        <p:nvPicPr>
          <p:cNvPr id="1028" name="Picture 4" descr="Teeth grinding — what really happens when you sleep">
            <a:extLst>
              <a:ext uri="{FF2B5EF4-FFF2-40B4-BE49-F238E27FC236}">
                <a16:creationId xmlns:a16="http://schemas.microsoft.com/office/drawing/2014/main" id="{C03555C2-0EA3-4A3F-8CE3-78C277BE48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783" y="3213016"/>
            <a:ext cx="5087748" cy="28700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424971" y="3213621"/>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I’m going to read you just the first paragraph. </a:t>
            </a:r>
            <a:endParaRPr lang="en-US" sz="2800" b="0" i="0" dirty="0">
              <a:solidFill>
                <a:schemeClr val="accent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p.78-82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1754326"/>
          </a:xfrm>
          <a:prstGeom prst="rect">
            <a:avLst/>
          </a:prstGeom>
          <a:noFill/>
        </p:spPr>
        <p:txBody>
          <a:bodyPr wrap="square">
            <a:spAutoFit/>
          </a:bodyPr>
          <a:lstStyle/>
          <a:p>
            <a:pPr marL="571500" indent="-571500">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I would like you to write a paragraph predicting what might happen at the doctors. </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040752" y="5692499"/>
            <a:ext cx="7598198" cy="1384995"/>
          </a:xfrm>
          <a:prstGeom prst="rect">
            <a:avLst/>
          </a:prstGeom>
          <a:noFill/>
        </p:spPr>
        <p:txBody>
          <a:bodyPr wrap="square">
            <a:spAutoFit/>
          </a:bodyPr>
          <a:lstStyle/>
          <a:p>
            <a:pPr marL="571500" indent="-571500" algn="ctr">
              <a:buFontTx/>
              <a:buChar char="-"/>
            </a:pPr>
            <a:r>
              <a:rPr lang="en-GB" sz="48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I will model this for you.</a:t>
            </a:r>
            <a:endParaRPr lang="en-GB" sz="4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6" name="TextBox 5">
            <a:extLst>
              <a:ext uri="{FF2B5EF4-FFF2-40B4-BE49-F238E27FC236}">
                <a16:creationId xmlns:a16="http://schemas.microsoft.com/office/drawing/2014/main" id="{00E8AF1E-E2DA-47A6-8BFC-ACB9B829B8B8}"/>
              </a:ext>
            </a:extLst>
          </p:cNvPr>
          <p:cNvSpPr txBox="1"/>
          <p:nvPr/>
        </p:nvSpPr>
        <p:spPr>
          <a:xfrm>
            <a:off x="2963610" y="1481776"/>
            <a:ext cx="6094602" cy="4524315"/>
          </a:xfrm>
          <a:prstGeom prst="rect">
            <a:avLst/>
          </a:prstGeom>
          <a:noFill/>
        </p:spPr>
        <p:txBody>
          <a:bodyPr wrap="square">
            <a:spAutoFit/>
          </a:bodyPr>
          <a:lstStyle/>
          <a:p>
            <a:pPr algn="l" rtl="0" fontAlgn="base"/>
            <a:r>
              <a:rPr lang="en-GB" sz="3200" b="0" i="0" dirty="0">
                <a:solidFill>
                  <a:schemeClr val="accent6"/>
                </a:solidFill>
                <a:effectLst/>
                <a:latin typeface="Twinkl Cursive Looped" panose="02000000000000000000" pitchFamily="2" charset="0"/>
              </a:rPr>
              <a:t>Paddlers: </a:t>
            </a:r>
            <a:r>
              <a:rPr lang="en-GB" sz="3200" b="0" i="0" dirty="0">
                <a:solidFill>
                  <a:schemeClr val="tx1"/>
                </a:solidFill>
                <a:effectLst/>
                <a:latin typeface="Twinkl Cursive Looped" panose="02000000000000000000" pitchFamily="2" charset="0"/>
              </a:rPr>
              <a:t>Follow a writing frame.  </a:t>
            </a:r>
          </a:p>
          <a:p>
            <a:pPr algn="l" rtl="0" fontAlgn="base"/>
            <a:r>
              <a:rPr lang="en-GB" sz="3200" b="0" i="0" dirty="0">
                <a:solidFill>
                  <a:schemeClr val="accent1"/>
                </a:solidFill>
                <a:effectLst/>
                <a:latin typeface="Twinkl Cursive Looped" panose="02000000000000000000" pitchFamily="2" charset="0"/>
              </a:rPr>
              <a:t>Snorkellers: </a:t>
            </a:r>
            <a:r>
              <a:rPr lang="en-GB" sz="3200" b="0" i="0" dirty="0">
                <a:solidFill>
                  <a:schemeClr val="tx1"/>
                </a:solidFill>
                <a:effectLst/>
                <a:latin typeface="Twinkl Cursive Looped" panose="02000000000000000000" pitchFamily="2" charset="0"/>
              </a:rPr>
              <a:t>To write your predictive paragraph independently.   </a:t>
            </a:r>
          </a:p>
          <a:p>
            <a:pPr algn="l" rtl="0" fontAlgn="base"/>
            <a:r>
              <a:rPr lang="en-GB" sz="3200" b="0" i="0" dirty="0">
                <a:solidFill>
                  <a:schemeClr val="accent2"/>
                </a:solidFill>
                <a:effectLst/>
                <a:latin typeface="Twinkl Cursive Looped" panose="02000000000000000000" pitchFamily="2" charset="0"/>
              </a:rPr>
              <a:t>Divers: </a:t>
            </a:r>
            <a:r>
              <a:rPr lang="en-GB" sz="3200" dirty="0">
                <a:solidFill>
                  <a:schemeClr val="tx1"/>
                </a:solidFill>
                <a:latin typeface="Twinkl Cursive Looped" panose="02000000000000000000" pitchFamily="2" charset="0"/>
              </a:rPr>
              <a:t>W</a:t>
            </a:r>
            <a:r>
              <a:rPr lang="en-GB" sz="3200" b="0" i="0" dirty="0">
                <a:solidFill>
                  <a:schemeClr val="tx1"/>
                </a:solidFill>
                <a:effectLst/>
                <a:latin typeface="Twinkl Cursive Looped" panose="02000000000000000000" pitchFamily="2" charset="0"/>
              </a:rPr>
              <a:t>rite </a:t>
            </a:r>
            <a:r>
              <a:rPr lang="en-GB" sz="3200" dirty="0">
                <a:solidFill>
                  <a:schemeClr val="tx1"/>
                </a:solidFill>
                <a:latin typeface="Twinkl Cursive Looped" panose="02000000000000000000" pitchFamily="2" charset="0"/>
              </a:rPr>
              <a:t>your </a:t>
            </a:r>
            <a:r>
              <a:rPr lang="en-GB" sz="3200" b="0" i="0" dirty="0">
                <a:solidFill>
                  <a:schemeClr val="tx1"/>
                </a:solidFill>
                <a:effectLst/>
                <a:latin typeface="Twinkl Cursive Looped" panose="02000000000000000000" pitchFamily="2" charset="0"/>
              </a:rPr>
              <a:t>paragraph with consideration to the era. Did they </a:t>
            </a:r>
            <a:r>
              <a:rPr lang="en-GB" sz="3200" dirty="0">
                <a:solidFill>
                  <a:schemeClr val="tx1"/>
                </a:solidFill>
                <a:latin typeface="Twinkl Cursive Looped" panose="02000000000000000000" pitchFamily="2" charset="0"/>
              </a:rPr>
              <a:t>have</a:t>
            </a:r>
            <a:r>
              <a:rPr lang="en-GB" sz="3200" b="0" i="0" dirty="0">
                <a:solidFill>
                  <a:schemeClr val="tx1"/>
                </a:solidFill>
                <a:effectLst/>
                <a:latin typeface="Twinkl Cursive Looped" panose="02000000000000000000" pitchFamily="2" charset="0"/>
              </a:rPr>
              <a:t> the medicine and tools we have today?  </a:t>
            </a:r>
            <a:r>
              <a:rPr lang="en-GB" sz="1400" b="0" i="0" dirty="0">
                <a:solidFill>
                  <a:srgbClr val="000000"/>
                </a:solidFill>
                <a:effectLst/>
                <a:latin typeface="Calibri" panose="020F0502020204030204" pitchFamily="34" charset="0"/>
              </a:rPr>
              <a:t>  </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671320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424971" y="3213621"/>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Let’s read the rest of the section. You can read along with me this time!</a:t>
            </a:r>
            <a:endParaRPr lang="en-US" sz="2800" b="0" i="0" dirty="0">
              <a:solidFill>
                <a:schemeClr val="accent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p.78-82 </a:t>
            </a:r>
            <a:endParaRPr lang="en-GB" sz="88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2441149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8</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4764253"/>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We are going to edit our intros: Book on Book style! Can you spot the ALL/MOST/SOME/ONE structure? </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6159</TotalTime>
  <Words>235</Words>
  <Application>Microsoft Office PowerPoint</Application>
  <PresentationFormat>Widescreen</PresentationFormat>
  <Paragraphs>31</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Nunito</vt:lpstr>
      <vt:lpstr>Segoe UI</vt:lpstr>
      <vt:lpstr>Twinkl Cursive Looped</vt:lpstr>
      <vt:lpstr>Walter Turncoat</vt:lpstr>
      <vt:lpstr>Theme1</vt:lpstr>
      <vt:lpstr>PowerPoint Presentation</vt:lpstr>
      <vt:lpstr>Today we are continuing to explore our new book! We are continuing to explore Roald’s childhood.   We are going to use our Predicting Pip skills to help us understand key events in his life. </vt:lpstr>
      <vt:lpstr>PowerPoint Presentation</vt:lpstr>
      <vt:lpstr> Class Read  </vt:lpstr>
      <vt:lpstr> Our Task  </vt:lpstr>
      <vt:lpstr> Our task   </vt:lpstr>
      <vt:lpstr> Class Read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28</cp:revision>
  <dcterms:created xsi:type="dcterms:W3CDTF">2021-03-01T17:41:49Z</dcterms:created>
  <dcterms:modified xsi:type="dcterms:W3CDTF">2021-03-21T14:24:29Z</dcterms:modified>
</cp:coreProperties>
</file>