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notesMasterIdLst>
    <p:notesMasterId r:id="rId15"/>
  </p:notesMasterIdLst>
  <p:sldIdLst>
    <p:sldId id="256" r:id="rId5"/>
    <p:sldId id="268" r:id="rId6"/>
    <p:sldId id="278" r:id="rId7"/>
    <p:sldId id="280" r:id="rId8"/>
    <p:sldId id="279" r:id="rId9"/>
    <p:sldId id="289" r:id="rId10"/>
    <p:sldId id="290" r:id="rId11"/>
    <p:sldId id="291" r:id="rId12"/>
    <p:sldId id="283" r:id="rId13"/>
    <p:sldId id="292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0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AECDAB-30ED-220D-B8C5-9141B2C7B4C0}" v="1" dt="2021-10-26T11:15:49.929"/>
    <p1510:client id="{7E2022AF-CE67-DD98-C874-88F9F60A8D38}" v="296" dt="2021-10-27T19:26:37.6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01" autoAdjust="0"/>
    <p:restoredTop sz="94660"/>
  </p:normalViewPr>
  <p:slideViewPr>
    <p:cSldViewPr snapToGrid="0">
      <p:cViewPr>
        <p:scale>
          <a:sx n="60" d="100"/>
          <a:sy n="60" d="100"/>
        </p:scale>
        <p:origin x="8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99E10-7E48-4FC3-818F-70A5EE6AC110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F2E722-9B07-4889-8AF2-FCD1A70399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59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Practise question and answers with partner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761A68-4957-4020-A464-78323E44B39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209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447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15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14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457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6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198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758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2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353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26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72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9499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11001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36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3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47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832BC-CFB5-44AA-B7C0-C978C1E89977}" type="datetimeFigureOut">
              <a:rPr lang="en-GB" smtClean="0"/>
              <a:t>27/10/2021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4413348-E772-4BE5-B202-338889041A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86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XkJ88ygPY0" TargetMode="External"/><Relationship Id="rId2" Type="http://schemas.openxmlformats.org/officeDocument/2006/relationships/hyperlink" Target="https://www.youtube.com/watch?v=q6mJ0TPGf6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LYy3P2okyw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sEz58BblM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-4kNeFGBAcw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6 Autumn 2 Week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22015316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Mardi le 2 Novembre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33607" y="2423170"/>
            <a:ext cx="7408333" cy="3450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Lo: to revise what we know so far</a:t>
            </a:r>
          </a:p>
          <a:p>
            <a:r>
              <a:rPr lang="en-GB" sz="3200" dirty="0"/>
              <a:t>Recapping the things we have learnt</a:t>
            </a:r>
          </a:p>
          <a:p>
            <a:endParaRPr lang="en-GB" dirty="0"/>
          </a:p>
          <a:p>
            <a:pPr marL="0" indent="0">
              <a:buNone/>
            </a:pPr>
            <a:endParaRPr lang="fr-FR" dirty="0">
              <a:solidFill>
                <a:srgbClr val="404040"/>
              </a:solidFill>
            </a:endParaRPr>
          </a:p>
          <a:p>
            <a:endParaRPr lang="fr-FR" dirty="0">
              <a:solidFill>
                <a:srgbClr val="00B0F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1423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7619" y="1347789"/>
            <a:ext cx="10559786" cy="388077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3600" dirty="0"/>
              <a:t>Use the next slide to practise greetings.  </a:t>
            </a:r>
            <a:br>
              <a:rPr lang="en-GB" sz="3600" dirty="0"/>
            </a:br>
            <a:endParaRPr lang="en-GB" sz="3600" dirty="0"/>
          </a:p>
          <a:p>
            <a:pPr>
              <a:buClr>
                <a:srgbClr val="EB3D9F"/>
              </a:buClr>
            </a:pPr>
            <a:r>
              <a:rPr lang="en-GB" sz="3600" dirty="0"/>
              <a:t>Talk to someone you are with </a:t>
            </a:r>
            <a:endParaRPr lang="en-GB" dirty="0"/>
          </a:p>
          <a:p>
            <a:pPr>
              <a:buClr>
                <a:srgbClr val="EB3D9F"/>
              </a:buClr>
            </a:pPr>
            <a:endParaRPr lang="en-GB" sz="3600" dirty="0"/>
          </a:p>
          <a:p>
            <a:pPr>
              <a:buClr>
                <a:srgbClr val="EB3D9F"/>
              </a:buClr>
            </a:pPr>
            <a:r>
              <a:rPr lang="en-GB" sz="3600" dirty="0"/>
              <a:t>They ask, you answer.  </a:t>
            </a:r>
            <a:endParaRPr lang="en-GB" dirty="0"/>
          </a:p>
          <a:p>
            <a:pPr>
              <a:buClr>
                <a:srgbClr val="EB3D9F"/>
              </a:buClr>
            </a:pPr>
            <a:endParaRPr lang="en-GB" sz="3600" dirty="0"/>
          </a:p>
          <a:p>
            <a:pPr>
              <a:buClr>
                <a:srgbClr val="EB3D9F"/>
              </a:buClr>
            </a:pPr>
            <a:r>
              <a:rPr lang="en-GB" sz="3600" dirty="0"/>
              <a:t>Then, swap roles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1329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12745" y="428971"/>
            <a:ext cx="9031559" cy="655272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400" u="sng" dirty="0"/>
              <a:t>Greetings</a:t>
            </a:r>
          </a:p>
          <a:p>
            <a:r>
              <a:rPr lang="en-GB" sz="2400" dirty="0"/>
              <a:t>Bonjour/ </a:t>
            </a:r>
            <a:r>
              <a:rPr lang="en-GB" sz="2400" dirty="0" err="1"/>
              <a:t>salut</a:t>
            </a:r>
            <a:r>
              <a:rPr lang="en-GB" sz="2400" dirty="0"/>
              <a:t>         Au revoir</a:t>
            </a:r>
          </a:p>
          <a:p>
            <a:r>
              <a:rPr lang="en-GB" sz="2400" dirty="0" err="1"/>
              <a:t>Çava</a:t>
            </a:r>
            <a:r>
              <a:rPr lang="en-GB" sz="2400" dirty="0"/>
              <a:t>?  Or comment </a:t>
            </a:r>
            <a:r>
              <a:rPr lang="en-GB" sz="2400" dirty="0" err="1"/>
              <a:t>ça</a:t>
            </a:r>
            <a:r>
              <a:rPr lang="en-GB" sz="2400" dirty="0"/>
              <a:t> </a:t>
            </a:r>
            <a:r>
              <a:rPr lang="en-GB" sz="2400" dirty="0" err="1"/>
              <a:t>va</a:t>
            </a:r>
            <a:r>
              <a:rPr lang="en-GB" sz="2400" dirty="0"/>
              <a:t>?</a:t>
            </a:r>
          </a:p>
          <a:p>
            <a:pPr indent="0" algn="ctr" eaLnBrk="0" hangingPunct="0">
              <a:buNone/>
            </a:pPr>
            <a:r>
              <a:rPr lang="en-GB" sz="2400" i="1" dirty="0" err="1"/>
              <a:t>ça</a:t>
            </a:r>
            <a:r>
              <a:rPr lang="en-GB" sz="2400" i="1" dirty="0"/>
              <a:t> </a:t>
            </a:r>
            <a:r>
              <a:rPr lang="en-GB" sz="2400" i="1" dirty="0" err="1"/>
              <a:t>va</a:t>
            </a:r>
            <a:r>
              <a:rPr lang="en-GB" sz="2400" i="1" dirty="0"/>
              <a:t>……………….. bien/bon/mal/</a:t>
            </a:r>
            <a:r>
              <a:rPr lang="en-GB" sz="2400" i="1" dirty="0" err="1"/>
              <a:t>comme</a:t>
            </a:r>
            <a:r>
              <a:rPr lang="en-GB" sz="2400" i="1" dirty="0"/>
              <a:t> </a:t>
            </a:r>
            <a:r>
              <a:rPr lang="fr-FR" sz="2400" i="1" dirty="0">
                <a:cs typeface="Times New Roman"/>
              </a:rPr>
              <a:t>ci, comme ça</a:t>
            </a:r>
            <a:endParaRPr lang="en-GB" sz="2400" i="1">
              <a:cs typeface="Times New Roman"/>
            </a:endParaRPr>
          </a:p>
          <a:p>
            <a:r>
              <a:rPr lang="en-GB" sz="2400" dirty="0"/>
              <a:t>Comment </a:t>
            </a:r>
            <a:r>
              <a:rPr lang="en-GB" sz="2400" dirty="0" err="1"/>
              <a:t>tu</a:t>
            </a:r>
            <a:r>
              <a:rPr lang="en-GB" sz="2400" dirty="0"/>
              <a:t> </a:t>
            </a:r>
            <a:r>
              <a:rPr lang="en-GB" sz="2400" dirty="0" err="1"/>
              <a:t>t’appelles</a:t>
            </a:r>
            <a:r>
              <a:rPr lang="en-GB" sz="2400" dirty="0"/>
              <a:t>? </a:t>
            </a:r>
          </a:p>
          <a:p>
            <a:pPr marL="0" indent="0" algn="ctr">
              <a:buNone/>
            </a:pPr>
            <a:r>
              <a:rPr lang="en-GB" sz="2400" i="1" dirty="0"/>
              <a:t>Je </a:t>
            </a:r>
            <a:r>
              <a:rPr lang="en-GB" sz="2400" i="1" dirty="0" err="1"/>
              <a:t>m’appelle</a:t>
            </a:r>
            <a:r>
              <a:rPr lang="en-GB" sz="2400" i="1" dirty="0"/>
              <a:t>…</a:t>
            </a:r>
          </a:p>
          <a:p>
            <a:r>
              <a:rPr lang="en-GB" sz="2400" dirty="0"/>
              <a:t>Quel </a:t>
            </a:r>
            <a:r>
              <a:rPr lang="en-GB" sz="2400" dirty="0" err="1"/>
              <a:t>âge</a:t>
            </a:r>
            <a:r>
              <a:rPr lang="en-GB" sz="2400" dirty="0"/>
              <a:t> as-</a:t>
            </a:r>
            <a:r>
              <a:rPr lang="en-GB" sz="2400" dirty="0" err="1"/>
              <a:t>tu</a:t>
            </a:r>
            <a:r>
              <a:rPr lang="en-GB" sz="2400" dirty="0"/>
              <a:t>? </a:t>
            </a:r>
          </a:p>
          <a:p>
            <a:pPr marL="0" indent="0" algn="ctr">
              <a:buNone/>
            </a:pPr>
            <a:r>
              <a:rPr lang="en-GB" sz="2400" i="1" dirty="0" err="1"/>
              <a:t>J’ai</a:t>
            </a:r>
            <a:r>
              <a:rPr lang="en-GB" sz="2400" i="1" dirty="0"/>
              <a:t> sept </a:t>
            </a:r>
            <a:r>
              <a:rPr lang="en-GB" sz="2400" i="1" dirty="0" err="1"/>
              <a:t>ans</a:t>
            </a:r>
            <a:r>
              <a:rPr lang="en-GB" sz="2400" i="1" dirty="0"/>
              <a:t> Et </a:t>
            </a:r>
            <a:r>
              <a:rPr lang="en-GB" sz="2400" i="1" dirty="0" err="1"/>
              <a:t>toi</a:t>
            </a:r>
            <a:r>
              <a:rPr lang="en-GB" sz="2400" i="1" dirty="0"/>
              <a:t>?</a:t>
            </a:r>
          </a:p>
          <a:p>
            <a:r>
              <a:rPr lang="en-GB" sz="2400" dirty="0"/>
              <a:t>Ou </a:t>
            </a:r>
            <a:r>
              <a:rPr lang="en-GB" sz="2400" dirty="0" err="1"/>
              <a:t>habites-tu</a:t>
            </a:r>
            <a:r>
              <a:rPr lang="en-GB" sz="2400" dirty="0"/>
              <a:t>? </a:t>
            </a:r>
          </a:p>
          <a:p>
            <a:pPr marL="0" indent="0" algn="ctr">
              <a:buNone/>
            </a:pPr>
            <a:r>
              <a:rPr lang="en-GB" sz="2400" i="1" dirty="0" err="1"/>
              <a:t>J’habite</a:t>
            </a:r>
            <a:r>
              <a:rPr lang="en-GB" sz="2400" i="1" dirty="0"/>
              <a:t> a Yateley </a:t>
            </a:r>
            <a:r>
              <a:rPr lang="en-GB" sz="2400" i="1" dirty="0" err="1"/>
              <a:t>en</a:t>
            </a:r>
            <a:r>
              <a:rPr lang="en-GB" sz="2400" i="1" dirty="0"/>
              <a:t> </a:t>
            </a:r>
            <a:r>
              <a:rPr lang="en-GB" sz="2400" i="1" dirty="0" err="1"/>
              <a:t>Angleterre</a:t>
            </a:r>
            <a:r>
              <a:rPr lang="en-GB" sz="2400" i="1" dirty="0"/>
              <a:t>. Et </a:t>
            </a:r>
            <a:r>
              <a:rPr lang="en-GB" sz="2400" i="1" dirty="0" err="1"/>
              <a:t>toi</a:t>
            </a:r>
            <a:r>
              <a:rPr lang="en-GB" sz="2400" i="1" dirty="0"/>
              <a:t>?</a:t>
            </a:r>
          </a:p>
          <a:p>
            <a:r>
              <a:rPr lang="en-GB" sz="2400" dirty="0"/>
              <a:t>Quelle </a:t>
            </a:r>
            <a:r>
              <a:rPr lang="en-GB" sz="2400" dirty="0" err="1"/>
              <a:t>est</a:t>
            </a:r>
            <a:r>
              <a:rPr lang="en-GB" sz="2400" dirty="0"/>
              <a:t> ta couleur </a:t>
            </a:r>
            <a:r>
              <a:rPr lang="fr-FR" altLang="en-US" sz="2400" dirty="0">
                <a:solidFill>
                  <a:srgbClr val="212121"/>
                </a:solidFill>
              </a:rPr>
              <a:t>préférée?</a:t>
            </a:r>
          </a:p>
          <a:p>
            <a:pPr marL="0" indent="0" algn="ctr">
              <a:buNone/>
            </a:pPr>
            <a:r>
              <a:rPr lang="en-GB" sz="2400" i="1" dirty="0"/>
              <a:t>bleu/jaune/rose etc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</p:txBody>
      </p:sp>
      <p:sp>
        <p:nvSpPr>
          <p:cNvPr id="3" name="Rectangle 2"/>
          <p:cNvSpPr/>
          <p:nvPr/>
        </p:nvSpPr>
        <p:spPr>
          <a:xfrm>
            <a:off x="8955361" y="54429"/>
            <a:ext cx="3378154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68886" y="54429"/>
            <a:ext cx="184731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222685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620" y="1086532"/>
            <a:ext cx="8596668" cy="38807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Let's practise some well known songs.  </a:t>
            </a:r>
            <a:endParaRPr lang="en-GB" sz="32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BA8B5B-1651-41EC-86E6-CC6595D599BC}"/>
              </a:ext>
            </a:extLst>
          </p:cNvPr>
          <p:cNvSpPr txBox="1"/>
          <p:nvPr/>
        </p:nvSpPr>
        <p:spPr>
          <a:xfrm>
            <a:off x="707755" y="2141349"/>
            <a:ext cx="705689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https://www.youtube.com/watch?v=q6mJ0TPGf64</a:t>
            </a:r>
            <a:r>
              <a:rPr lang="en-US" dirty="0"/>
              <a:t> 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098CF3-E225-4949-A368-55EC68C8119D}"/>
              </a:ext>
            </a:extLst>
          </p:cNvPr>
          <p:cNvSpPr txBox="1"/>
          <p:nvPr/>
        </p:nvSpPr>
        <p:spPr>
          <a:xfrm>
            <a:off x="707755" y="2851688"/>
            <a:ext cx="713438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3"/>
              </a:rPr>
              <a:t>https://www.youtube.com/watch?v=NXkJ88ygPY0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054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84" y="143718"/>
            <a:ext cx="8596668" cy="6002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Alphabet song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F63DBC-96BD-4DB2-9240-506A1CB9B8CD}"/>
              </a:ext>
            </a:extLst>
          </p:cNvPr>
          <p:cNvSpPr txBox="1"/>
          <p:nvPr/>
        </p:nvSpPr>
        <p:spPr>
          <a:xfrm>
            <a:off x="6765009" y="87824"/>
            <a:ext cx="697940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https://www.youtube.com/watch?v=_LYy3P2okyw</a:t>
            </a:r>
            <a:r>
              <a:rPr lang="en-US" dirty="0"/>
              <a:t> 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67D514-D6D6-40E5-B0F1-B3CAF40825B8}"/>
              </a:ext>
            </a:extLst>
          </p:cNvPr>
          <p:cNvSpPr txBox="1"/>
          <p:nvPr/>
        </p:nvSpPr>
        <p:spPr>
          <a:xfrm>
            <a:off x="255722" y="811077"/>
            <a:ext cx="11099369" cy="532453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err="1"/>
              <a:t>L’alphabet</a:t>
            </a:r>
            <a:r>
              <a:rPr lang="en-GB" sz="2000" dirty="0"/>
              <a:t>, </a:t>
            </a:r>
            <a:r>
              <a:rPr lang="en-GB" sz="2000" err="1"/>
              <a:t>ces’t</a:t>
            </a:r>
            <a:r>
              <a:rPr lang="en-GB" sz="2000" dirty="0"/>
              <a:t> </a:t>
            </a:r>
            <a:r>
              <a:rPr lang="en-GB" sz="2000" err="1"/>
              <a:t>l’alphabet</a:t>
            </a:r>
            <a:r>
              <a:rPr lang="en-GB" sz="2000" dirty="0"/>
              <a:t> </a:t>
            </a:r>
            <a:r>
              <a:rPr lang="en-GB" sz="200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 err="1"/>
              <a:t>L’alphabet</a:t>
            </a:r>
            <a:r>
              <a:rPr lang="en-GB" sz="2000" dirty="0"/>
              <a:t>, </a:t>
            </a:r>
            <a:r>
              <a:rPr lang="en-GB" sz="2000" dirty="0" err="1"/>
              <a:t>ces’t</a:t>
            </a:r>
            <a:r>
              <a:rPr lang="en-GB" sz="2000" dirty="0"/>
              <a:t> </a:t>
            </a:r>
            <a:r>
              <a:rPr lang="en-GB" sz="2000" dirty="0" err="1"/>
              <a:t>l’alphabet</a:t>
            </a:r>
            <a:r>
              <a:rPr lang="en-GB" sz="2000" dirty="0"/>
              <a:t> </a:t>
            </a:r>
            <a:r>
              <a:rPr lang="en-GB" sz="2000" dirty="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/>
              <a:t>​</a:t>
            </a:r>
          </a:p>
          <a:p>
            <a:r>
              <a:rPr lang="en-GB" sz="2000" dirty="0"/>
              <a:t>A (ah)  B (bay)  C (say)  D (day)  E (</a:t>
            </a:r>
            <a:r>
              <a:rPr lang="en-GB" sz="2000" dirty="0" err="1"/>
              <a:t>eugh</a:t>
            </a:r>
            <a:r>
              <a:rPr lang="en-GB" sz="2000" dirty="0"/>
              <a:t>)  F (eff) G (jay)   H (ash)</a:t>
            </a:r>
            <a:r>
              <a:rPr lang="en-US" sz="2000" dirty="0"/>
              <a:t>​</a:t>
            </a:r>
          </a:p>
          <a:p>
            <a:r>
              <a:rPr lang="en-GB" sz="2000" dirty="0"/>
              <a:t>I (</a:t>
            </a:r>
            <a:r>
              <a:rPr lang="en-GB" sz="2000" dirty="0" err="1"/>
              <a:t>ee</a:t>
            </a:r>
            <a:r>
              <a:rPr lang="en-GB" sz="2000" dirty="0"/>
              <a:t>)  J (</a:t>
            </a:r>
            <a:r>
              <a:rPr lang="en-GB" sz="2000" dirty="0" err="1"/>
              <a:t>jee</a:t>
            </a:r>
            <a:r>
              <a:rPr lang="en-GB" sz="2000" dirty="0"/>
              <a:t>)  K (</a:t>
            </a:r>
            <a:r>
              <a:rPr lang="en-GB" sz="2000" dirty="0" err="1"/>
              <a:t>kaa</a:t>
            </a:r>
            <a:r>
              <a:rPr lang="en-GB" sz="2000" dirty="0"/>
              <a:t>)  L (ell) M (</a:t>
            </a:r>
            <a:r>
              <a:rPr lang="en-GB" sz="2000" dirty="0" err="1"/>
              <a:t>emm</a:t>
            </a:r>
            <a:r>
              <a:rPr lang="en-GB" sz="2000" dirty="0"/>
              <a:t>)  N (</a:t>
            </a:r>
            <a:r>
              <a:rPr lang="en-GB" sz="2000" dirty="0" err="1"/>
              <a:t>enn</a:t>
            </a:r>
            <a:r>
              <a:rPr lang="en-GB" sz="2000" dirty="0"/>
              <a:t>)  O (oh)  P (pay) Q (</a:t>
            </a:r>
            <a:r>
              <a:rPr lang="en-GB" sz="2000" dirty="0" err="1"/>
              <a:t>koo</a:t>
            </a:r>
            <a:r>
              <a:rPr lang="en-GB" sz="2000" dirty="0"/>
              <a:t>)  R (air)  S (</a:t>
            </a:r>
            <a:r>
              <a:rPr lang="en-GB" sz="2000" dirty="0" err="1"/>
              <a:t>ess</a:t>
            </a:r>
            <a:r>
              <a:rPr lang="en-GB" sz="2000" dirty="0"/>
              <a:t>)  T (</a:t>
            </a:r>
            <a:r>
              <a:rPr lang="en-GB" sz="2000" dirty="0" err="1"/>
              <a:t>tay</a:t>
            </a:r>
            <a:r>
              <a:rPr lang="en-GB" sz="2000" dirty="0"/>
              <a:t>) U (ooh)  V (</a:t>
            </a:r>
            <a:r>
              <a:rPr lang="en-GB" sz="2000" dirty="0" err="1"/>
              <a:t>vay</a:t>
            </a:r>
            <a:r>
              <a:rPr lang="en-GB" sz="2000" dirty="0"/>
              <a:t>)  W (</a:t>
            </a:r>
            <a:r>
              <a:rPr lang="en-GB" sz="2000" dirty="0" err="1"/>
              <a:t>dooble-vay</a:t>
            </a:r>
            <a:r>
              <a:rPr lang="en-GB" sz="2000" dirty="0"/>
              <a:t>)   X (</a:t>
            </a:r>
            <a:r>
              <a:rPr lang="en-GB" sz="2000" dirty="0" err="1"/>
              <a:t>eeks</a:t>
            </a:r>
            <a:r>
              <a:rPr lang="en-GB" sz="2000" dirty="0"/>
              <a:t>)  Y (</a:t>
            </a:r>
            <a:r>
              <a:rPr lang="en-GB" sz="2000" dirty="0" err="1"/>
              <a:t>ee-grek</a:t>
            </a:r>
            <a:r>
              <a:rPr lang="en-GB" sz="2000" dirty="0"/>
              <a:t>) Z (zed)</a:t>
            </a:r>
            <a:r>
              <a:rPr lang="en-US" sz="2000" dirty="0"/>
              <a:t>​</a:t>
            </a:r>
          </a:p>
          <a:p>
            <a:r>
              <a:rPr lang="en-GB" sz="2000" dirty="0"/>
              <a:t>​</a:t>
            </a:r>
          </a:p>
          <a:p>
            <a:r>
              <a:rPr lang="en-GB" sz="2000" dirty="0" err="1"/>
              <a:t>L’alphabet</a:t>
            </a:r>
            <a:r>
              <a:rPr lang="en-GB" sz="2000" dirty="0"/>
              <a:t>, </a:t>
            </a:r>
            <a:r>
              <a:rPr lang="en-GB" sz="2000" dirty="0" err="1"/>
              <a:t>c’est</a:t>
            </a:r>
            <a:r>
              <a:rPr lang="en-GB" sz="2000" dirty="0"/>
              <a:t> </a:t>
            </a:r>
            <a:r>
              <a:rPr lang="en-GB" sz="2000" dirty="0" err="1"/>
              <a:t>l’alphabet</a:t>
            </a:r>
            <a:r>
              <a:rPr lang="en-GB" sz="2000" dirty="0"/>
              <a:t> </a:t>
            </a:r>
            <a:r>
              <a:rPr lang="en-GB" sz="2000" dirty="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 err="1"/>
              <a:t>L’alphabet</a:t>
            </a:r>
            <a:r>
              <a:rPr lang="en-GB" sz="2000" dirty="0"/>
              <a:t>, </a:t>
            </a:r>
            <a:r>
              <a:rPr lang="en-GB" sz="2000" dirty="0" err="1"/>
              <a:t>c’est</a:t>
            </a:r>
            <a:r>
              <a:rPr lang="en-GB" sz="2000" dirty="0"/>
              <a:t> </a:t>
            </a:r>
            <a:r>
              <a:rPr lang="en-GB" sz="2000" dirty="0" err="1"/>
              <a:t>l’alphabet</a:t>
            </a:r>
            <a:r>
              <a:rPr lang="en-GB" sz="2000" dirty="0"/>
              <a:t> </a:t>
            </a:r>
            <a:r>
              <a:rPr lang="en-GB" sz="2000" dirty="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 err="1"/>
              <a:t>L’alphabet</a:t>
            </a:r>
            <a:r>
              <a:rPr lang="en-GB" sz="2000" dirty="0"/>
              <a:t>, </a:t>
            </a:r>
            <a:r>
              <a:rPr lang="en-GB" sz="2000" dirty="0" err="1"/>
              <a:t>c’est</a:t>
            </a:r>
            <a:r>
              <a:rPr lang="en-GB" sz="2000" dirty="0"/>
              <a:t> </a:t>
            </a:r>
            <a:r>
              <a:rPr lang="en-GB" sz="2000" dirty="0" err="1"/>
              <a:t>l’alphabet</a:t>
            </a:r>
            <a:r>
              <a:rPr lang="en-GB" sz="2000" dirty="0"/>
              <a:t> </a:t>
            </a:r>
            <a:r>
              <a:rPr lang="en-GB" sz="2000" dirty="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dirty="0"/>
              <a:t>​</a:t>
            </a:r>
          </a:p>
          <a:p>
            <a:r>
              <a:rPr lang="en-GB" sz="2000" dirty="0"/>
              <a:t>A (ah)  B (bay)  C (say)  D (day) E (</a:t>
            </a:r>
            <a:r>
              <a:rPr lang="en-GB" sz="2000" dirty="0" err="1"/>
              <a:t>eugh</a:t>
            </a:r>
            <a:r>
              <a:rPr lang="en-GB" sz="2000" dirty="0"/>
              <a:t>)  F (eff) G (jay)   H (ash)</a:t>
            </a:r>
            <a:r>
              <a:rPr lang="en-US" sz="2000" dirty="0"/>
              <a:t>​</a:t>
            </a:r>
          </a:p>
          <a:p>
            <a:r>
              <a:rPr lang="en-GB" sz="2000" dirty="0"/>
              <a:t>I (</a:t>
            </a:r>
            <a:r>
              <a:rPr lang="en-GB" sz="2000" dirty="0" err="1"/>
              <a:t>ee</a:t>
            </a:r>
            <a:r>
              <a:rPr lang="en-GB" sz="2000" dirty="0"/>
              <a:t>)  J (</a:t>
            </a:r>
            <a:r>
              <a:rPr lang="en-GB" sz="2000" dirty="0" err="1"/>
              <a:t>jee</a:t>
            </a:r>
            <a:r>
              <a:rPr lang="en-GB" sz="2000" dirty="0"/>
              <a:t>)  K (</a:t>
            </a:r>
            <a:r>
              <a:rPr lang="en-GB" sz="2000" dirty="0" err="1"/>
              <a:t>kaa</a:t>
            </a:r>
            <a:r>
              <a:rPr lang="en-GB" sz="2000" dirty="0"/>
              <a:t>)  L (ell) M (</a:t>
            </a:r>
            <a:r>
              <a:rPr lang="en-GB" sz="2000" dirty="0" err="1"/>
              <a:t>emm</a:t>
            </a:r>
            <a:r>
              <a:rPr lang="en-GB" sz="2000" dirty="0"/>
              <a:t>)  N (</a:t>
            </a:r>
            <a:r>
              <a:rPr lang="en-GB" sz="2000" dirty="0" err="1"/>
              <a:t>enn</a:t>
            </a:r>
            <a:r>
              <a:rPr lang="en-GB" sz="2000" dirty="0"/>
              <a:t>)  O (oh)  P (pay) Q (</a:t>
            </a:r>
            <a:r>
              <a:rPr lang="en-GB" sz="2000" dirty="0" err="1"/>
              <a:t>koo</a:t>
            </a:r>
            <a:r>
              <a:rPr lang="en-GB" sz="2000" dirty="0"/>
              <a:t>)  R (air)  S (</a:t>
            </a:r>
            <a:r>
              <a:rPr lang="en-GB" sz="2000" dirty="0" err="1"/>
              <a:t>ess</a:t>
            </a:r>
            <a:r>
              <a:rPr lang="en-GB" sz="2000" dirty="0"/>
              <a:t>)  T (</a:t>
            </a:r>
            <a:r>
              <a:rPr lang="en-GB" sz="2000" dirty="0" err="1"/>
              <a:t>tay</a:t>
            </a:r>
            <a:r>
              <a:rPr lang="en-GB" sz="2000" dirty="0"/>
              <a:t>) U (ooh)  V (</a:t>
            </a:r>
            <a:r>
              <a:rPr lang="en-GB" sz="2000" dirty="0" err="1"/>
              <a:t>vay</a:t>
            </a:r>
            <a:r>
              <a:rPr lang="en-GB" sz="2000" dirty="0"/>
              <a:t>)  W (</a:t>
            </a:r>
            <a:r>
              <a:rPr lang="en-GB" sz="2000" dirty="0" err="1"/>
              <a:t>dooble-vay</a:t>
            </a:r>
            <a:r>
              <a:rPr lang="en-GB" sz="2000" dirty="0"/>
              <a:t>)   X (</a:t>
            </a:r>
            <a:r>
              <a:rPr lang="en-GB" sz="2000" dirty="0" err="1"/>
              <a:t>eeks</a:t>
            </a:r>
            <a:r>
              <a:rPr lang="en-GB" sz="2000" dirty="0"/>
              <a:t>)  Y (</a:t>
            </a:r>
            <a:r>
              <a:rPr lang="en-GB" sz="2000" dirty="0" err="1"/>
              <a:t>ee-grek</a:t>
            </a:r>
            <a:r>
              <a:rPr lang="en-GB" sz="2000" dirty="0"/>
              <a:t>) Z (zed)</a:t>
            </a:r>
            <a:r>
              <a:rPr lang="en-US" sz="2000" dirty="0"/>
              <a:t>​</a:t>
            </a:r>
          </a:p>
          <a:p>
            <a:r>
              <a:rPr lang="en-GB" sz="2000" dirty="0"/>
              <a:t>​</a:t>
            </a:r>
          </a:p>
          <a:p>
            <a:r>
              <a:rPr lang="en-GB" sz="2000" err="1"/>
              <a:t>L’alphabet</a:t>
            </a:r>
            <a:r>
              <a:rPr lang="en-GB" sz="2000" dirty="0"/>
              <a:t>, </a:t>
            </a:r>
            <a:r>
              <a:rPr lang="en-GB" sz="2000" err="1"/>
              <a:t>ces’t</a:t>
            </a:r>
            <a:r>
              <a:rPr lang="en-GB" sz="2000" dirty="0"/>
              <a:t> </a:t>
            </a:r>
            <a:r>
              <a:rPr lang="en-GB" sz="2000" err="1"/>
              <a:t>l’alphabet</a:t>
            </a:r>
            <a:r>
              <a:rPr lang="en-GB" sz="2000" dirty="0"/>
              <a:t> </a:t>
            </a:r>
            <a:r>
              <a:rPr lang="en-GB" sz="2000" err="1"/>
              <a:t>francais</a:t>
            </a:r>
            <a:r>
              <a:rPr lang="en-GB" sz="2000" dirty="0"/>
              <a:t>​</a:t>
            </a:r>
          </a:p>
          <a:p>
            <a:r>
              <a:rPr lang="en-GB" sz="2000" err="1"/>
              <a:t>L’alphabet</a:t>
            </a:r>
            <a:r>
              <a:rPr lang="en-GB" sz="2000" dirty="0"/>
              <a:t>, </a:t>
            </a:r>
            <a:r>
              <a:rPr lang="en-GB" sz="2000" err="1"/>
              <a:t>ces’t</a:t>
            </a:r>
            <a:r>
              <a:rPr lang="en-GB" sz="2000" dirty="0"/>
              <a:t> </a:t>
            </a:r>
            <a:r>
              <a:rPr lang="en-GB" sz="2000" err="1"/>
              <a:t>l’alphabet</a:t>
            </a:r>
            <a:r>
              <a:rPr lang="en-GB" sz="2000" dirty="0"/>
              <a:t> </a:t>
            </a:r>
            <a:r>
              <a:rPr lang="en-GB" sz="2000" err="1"/>
              <a:t>francais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878004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84" y="143718"/>
            <a:ext cx="8596668" cy="6002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Numbers song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D38F8C-14E0-44A5-8621-12C2D029D33B}"/>
              </a:ext>
            </a:extLst>
          </p:cNvPr>
          <p:cNvSpPr txBox="1"/>
          <p:nvPr/>
        </p:nvSpPr>
        <p:spPr>
          <a:xfrm>
            <a:off x="630265" y="1469757"/>
            <a:ext cx="867130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https://www.youtube.com/watch?v=UsEz58BblMY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051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84" y="143718"/>
            <a:ext cx="8596668" cy="60029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Colours song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ECD025-9756-4E55-909E-31AA7A1F762B}"/>
              </a:ext>
            </a:extLst>
          </p:cNvPr>
          <p:cNvSpPr txBox="1"/>
          <p:nvPr/>
        </p:nvSpPr>
        <p:spPr>
          <a:xfrm>
            <a:off x="423620" y="1598908"/>
            <a:ext cx="761225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2"/>
              </a:rPr>
              <a:t>https://www.youtube.com/watch?v=-4kNeFGBAcw</a:t>
            </a:r>
            <a:r>
              <a:rPr lang="en-US" dirty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51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727169"/>
              </p:ext>
            </p:extLst>
          </p:nvPr>
        </p:nvGraphicFramePr>
        <p:xfrm>
          <a:off x="95250" y="123826"/>
          <a:ext cx="11972925" cy="677028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957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3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4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57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57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383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23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French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pronunciation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French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pronunciation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English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85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Bonjour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Salut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Bo 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gjor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Sa loo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Hello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Hi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Au revoir</a:t>
                      </a:r>
                      <a:endParaRPr lang="en-GB" sz="1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Bonsoir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O  re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vwar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Bo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swar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Good bye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Good evening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47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Comment </a:t>
                      </a:r>
                      <a:r>
                        <a:rPr lang="en-GB" sz="1400" dirty="0" err="1">
                          <a:effectLst/>
                        </a:rPr>
                        <a:t>ça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va</a:t>
                      </a:r>
                      <a:r>
                        <a:rPr lang="en-GB" sz="1400" dirty="0">
                          <a:effectLst/>
                        </a:rPr>
                        <a:t>?                    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sa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va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How are you?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Ça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va</a:t>
                      </a:r>
                      <a:r>
                        <a:rPr lang="en-GB" sz="1400" dirty="0">
                          <a:effectLst/>
                        </a:rPr>
                        <a:t> …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</a:t>
                      </a:r>
                      <a:r>
                        <a:rPr lang="en-GB" sz="1400" dirty="0" err="1">
                          <a:effectLst/>
                        </a:rPr>
                        <a:t>bein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-mal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-bon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sa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va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bee-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anh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mahl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bo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I’m 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-good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-bad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-ok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Comment </a:t>
                      </a:r>
                      <a:r>
                        <a:rPr lang="en-GB" sz="1400" dirty="0" err="1">
                          <a:effectLst/>
                        </a:rPr>
                        <a:t>t’appelles-tu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komon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ta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pell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too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What is your name?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Je m’appelle….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ma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pell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My name is….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59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Quel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âge</a:t>
                      </a:r>
                      <a:r>
                        <a:rPr lang="en-GB" sz="1400" dirty="0">
                          <a:effectLst/>
                        </a:rPr>
                        <a:t> as-</a:t>
                      </a:r>
                      <a:r>
                        <a:rPr lang="en-GB" sz="1400" dirty="0" err="1">
                          <a:effectLst/>
                        </a:rPr>
                        <a:t>tu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</a:rPr>
                        <a:t>kell agj a too</a:t>
                      </a:r>
                      <a:endParaRPr lang="en-GB" sz="1600" i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How old are you?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J’ai</a:t>
                      </a:r>
                      <a:r>
                        <a:rPr lang="en-GB" sz="1400" dirty="0">
                          <a:effectLst/>
                        </a:rPr>
                        <a:t> … ans.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ay …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ohn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am ….. years old.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Où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habites-tu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</a:rPr>
                        <a:t>oo abeet too</a:t>
                      </a:r>
                      <a:endParaRPr lang="en-GB" sz="1600" i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Where do you live?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J’ </a:t>
                      </a:r>
                      <a:r>
                        <a:rPr lang="en-GB" sz="1400" dirty="0" err="1">
                          <a:effectLst/>
                        </a:rPr>
                        <a:t>habite</a:t>
                      </a:r>
                      <a:r>
                        <a:rPr lang="en-GB" sz="1400" dirty="0">
                          <a:effectLst/>
                        </a:rPr>
                        <a:t> à…. </a:t>
                      </a:r>
                      <a:r>
                        <a:rPr lang="en-GB" sz="1400" dirty="0" err="1">
                          <a:effectLst/>
                        </a:rPr>
                        <a:t>en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Angleterre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 beet a ….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ohn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ongla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tair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live in…. in England.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As-</a:t>
                      </a:r>
                      <a:r>
                        <a:rPr lang="en-GB" sz="1400" dirty="0" err="1">
                          <a:effectLst/>
                        </a:rPr>
                        <a:t>tu</a:t>
                      </a:r>
                      <a:r>
                        <a:rPr lang="en-GB" sz="1400" dirty="0">
                          <a:effectLst/>
                        </a:rPr>
                        <a:t> un frère?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</a:rPr>
                        <a:t>a too u frair</a:t>
                      </a:r>
                      <a:endParaRPr lang="en-GB" sz="1600" i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Do you have a brother?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J’ai … frère</a:t>
                      </a:r>
                      <a:endParaRPr lang="en-GB" sz="1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Je n’ai pas de frère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ay …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fr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air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gju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nay pa du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fr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air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have … brother.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don’t have a brother.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As-</a:t>
                      </a:r>
                      <a:r>
                        <a:rPr lang="en-GB" sz="1400" dirty="0" err="1">
                          <a:effectLst/>
                        </a:rPr>
                        <a:t>tu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une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soeur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a too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oon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surh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Do you have a sister?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J’ai</a:t>
                      </a:r>
                      <a:r>
                        <a:rPr lang="en-GB" sz="1400" dirty="0">
                          <a:effectLst/>
                        </a:rPr>
                        <a:t> .. </a:t>
                      </a:r>
                      <a:r>
                        <a:rPr lang="en-GB" sz="1400" dirty="0" err="1">
                          <a:effectLst/>
                        </a:rPr>
                        <a:t>soeur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Je </a:t>
                      </a:r>
                      <a:r>
                        <a:rPr lang="en-GB" sz="1400" dirty="0" err="1">
                          <a:effectLst/>
                        </a:rPr>
                        <a:t>n’ai</a:t>
                      </a:r>
                      <a:r>
                        <a:rPr lang="en-GB" sz="1400" dirty="0">
                          <a:effectLst/>
                        </a:rPr>
                        <a:t> pas de </a:t>
                      </a:r>
                      <a:r>
                        <a:rPr lang="en-GB" sz="1400" dirty="0" err="1">
                          <a:effectLst/>
                        </a:rPr>
                        <a:t>soeur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ay …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surh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gju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nay pa du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suhr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have … sister.</a:t>
                      </a:r>
                      <a:endParaRPr lang="en-GB" sz="1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don’t have a sister.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59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C’est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combien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>
                          <a:solidFill>
                            <a:srgbClr val="FF0000"/>
                          </a:solidFill>
                          <a:effectLst/>
                        </a:rPr>
                        <a:t>s air kom be a</a:t>
                      </a:r>
                      <a:endParaRPr lang="en-GB" sz="1600" i="1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How many/much?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00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As-</a:t>
                      </a:r>
                      <a:r>
                        <a:rPr lang="en-GB" sz="1400" dirty="0" err="1">
                          <a:effectLst/>
                        </a:rPr>
                        <a:t>tu</a:t>
                      </a:r>
                      <a:r>
                        <a:rPr lang="en-GB" sz="1400" dirty="0">
                          <a:effectLst/>
                        </a:rPr>
                        <a:t> un animal?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a too un 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ani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mal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Do you have an animal.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J’ai</a:t>
                      </a:r>
                      <a:r>
                        <a:rPr lang="en-GB" sz="1400" dirty="0">
                          <a:effectLst/>
                        </a:rPr>
                        <a:t> ….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ay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 have ….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Quelle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est</a:t>
                      </a:r>
                      <a:r>
                        <a:rPr lang="en-GB" sz="1400" dirty="0">
                          <a:effectLst/>
                        </a:rPr>
                        <a:t> la date </a:t>
                      </a:r>
                      <a:r>
                        <a:rPr lang="en-GB" sz="1400" dirty="0" err="1">
                          <a:effectLst/>
                        </a:rPr>
                        <a:t>d’aujourd’hui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kell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air la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dat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or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gjor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dwee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What is the date today?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La date </a:t>
                      </a:r>
                      <a:r>
                        <a:rPr lang="en-GB" sz="1400" dirty="0" err="1">
                          <a:effectLst/>
                        </a:rPr>
                        <a:t>aujourd’hui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est</a:t>
                      </a:r>
                      <a:r>
                        <a:rPr lang="en-GB" sz="1400" dirty="0">
                          <a:effectLst/>
                        </a:rPr>
                        <a:t> le/la……..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la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dat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or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gjor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dwee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air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luh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/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lah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The date today is…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750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 err="1">
                          <a:effectLst/>
                        </a:rPr>
                        <a:t>Quelle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est</a:t>
                      </a:r>
                      <a:r>
                        <a:rPr lang="en-GB" sz="1400" dirty="0">
                          <a:effectLst/>
                        </a:rPr>
                        <a:t> la date de ton </a:t>
                      </a:r>
                      <a:r>
                        <a:rPr lang="en-GB" sz="1400" dirty="0" err="1">
                          <a:effectLst/>
                        </a:rPr>
                        <a:t>anniversaire</a:t>
                      </a:r>
                      <a:r>
                        <a:rPr lang="en-GB" sz="1400" dirty="0">
                          <a:effectLst/>
                        </a:rPr>
                        <a:t>?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kell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air la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dat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du ton an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i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ver</a:t>
                      </a:r>
                      <a:r>
                        <a:rPr lang="en-GB" sz="1200" i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i="1" dirty="0" err="1">
                          <a:solidFill>
                            <a:srgbClr val="FF0000"/>
                          </a:solidFill>
                          <a:effectLst/>
                        </a:rPr>
                        <a:t>sair</a:t>
                      </a:r>
                      <a:endParaRPr lang="en-GB" sz="160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What is the date of your birthday? 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Mon </a:t>
                      </a:r>
                      <a:r>
                        <a:rPr lang="en-GB" sz="1400" dirty="0" err="1">
                          <a:effectLst/>
                        </a:rPr>
                        <a:t>anniversaire</a:t>
                      </a:r>
                      <a:r>
                        <a:rPr lang="en-GB" sz="1400" dirty="0">
                          <a:effectLst/>
                        </a:rPr>
                        <a:t> </a:t>
                      </a:r>
                      <a:r>
                        <a:rPr lang="en-GB" sz="1400" dirty="0" err="1">
                          <a:effectLst/>
                        </a:rPr>
                        <a:t>est</a:t>
                      </a:r>
                      <a:r>
                        <a:rPr lang="en-GB" sz="1400" dirty="0">
                          <a:effectLst/>
                        </a:rPr>
                        <a:t> le/la…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mon an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i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ver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sair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 air 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luh</a:t>
                      </a: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/</a:t>
                      </a:r>
                      <a:r>
                        <a:rPr lang="en-GB" sz="1200" dirty="0" err="1">
                          <a:solidFill>
                            <a:srgbClr val="FF0000"/>
                          </a:solidFill>
                          <a:effectLst/>
                        </a:rPr>
                        <a:t>lah</a:t>
                      </a:r>
                      <a:endParaRPr lang="en-GB" sz="16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My birthday is …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438" marR="54438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9237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0060" y="802396"/>
            <a:ext cx="10998905" cy="52497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/>
              <a:t>Let's have a conversation!</a:t>
            </a:r>
          </a:p>
          <a:p>
            <a:pPr>
              <a:buClr>
                <a:srgbClr val="EB3D9F"/>
              </a:buClr>
            </a:pPr>
            <a:endParaRPr lang="en-GB" sz="3200" dirty="0"/>
          </a:p>
          <a:p>
            <a:pPr>
              <a:buClr>
                <a:srgbClr val="EB3D9F"/>
              </a:buClr>
            </a:pPr>
            <a:r>
              <a:rPr lang="en-GB" sz="3200" dirty="0"/>
              <a:t>Talk to your partner. Use the sheet you have been given. </a:t>
            </a:r>
          </a:p>
          <a:p>
            <a:pPr>
              <a:buClr>
                <a:srgbClr val="EB3D9F"/>
              </a:buClr>
            </a:pPr>
            <a:endParaRPr lang="en-GB" sz="3200" dirty="0"/>
          </a:p>
          <a:p>
            <a:pPr>
              <a:buClr>
                <a:srgbClr val="EB3D9F"/>
              </a:buClr>
            </a:pPr>
            <a:r>
              <a:rPr lang="en-GB" sz="3200"/>
              <a:t>Try </a:t>
            </a:r>
            <a:r>
              <a:rPr lang="en-GB" sz="3200" dirty="0"/>
              <a:t>to include some of the numbers, colours and greeting we have been learning about in this lesson.</a:t>
            </a:r>
          </a:p>
          <a:p>
            <a:pPr>
              <a:buClr>
                <a:srgbClr val="EB3D9F"/>
              </a:buClr>
            </a:pPr>
            <a:endParaRPr lang="en-GB" sz="3200" dirty="0"/>
          </a:p>
          <a:p>
            <a:pPr>
              <a:buClr>
                <a:srgbClr val="EB3D9F"/>
              </a:buClr>
            </a:pPr>
            <a:endParaRPr lang="en-GB" sz="3200" dirty="0"/>
          </a:p>
          <a:p>
            <a:pPr>
              <a:buClr>
                <a:srgbClr val="EB3D9F"/>
              </a:buClr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4530510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B77349-3615-4ED6-A39A-130CE6F365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603572-7329-47C0-9C6A-92B92FE0712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D39E38D-5E28-4C78-8F19-692BB61FDF9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582</TotalTime>
  <Words>855</Words>
  <Application>Microsoft Office PowerPoint</Application>
  <PresentationFormat>Widescreen</PresentationFormat>
  <Paragraphs>156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Year 6 Autumn 2 Week 1</vt:lpstr>
      <vt:lpstr>Mardi le 2 Novembre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Shreeves</dc:creator>
  <cp:lastModifiedBy>richard levens</cp:lastModifiedBy>
  <cp:revision>95</cp:revision>
  <cp:lastPrinted>2017-09-06T09:38:28Z</cp:lastPrinted>
  <dcterms:created xsi:type="dcterms:W3CDTF">2017-08-30T18:32:28Z</dcterms:created>
  <dcterms:modified xsi:type="dcterms:W3CDTF">2021-10-27T19:32:09Z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